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9" r:id="rId2"/>
    <p:sldId id="256" r:id="rId3"/>
    <p:sldId id="257" r:id="rId4"/>
    <p:sldId id="258" r:id="rId5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3114" y="1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4057637" y="5080001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4057650" y="5196013"/>
            <a:ext cx="2800351" cy="25603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4057650" y="5486889"/>
            <a:ext cx="2800351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4057650" y="5552537"/>
            <a:ext cx="1474470" cy="24384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4057650" y="5599429"/>
            <a:ext cx="1474470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4057650" y="5283200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5532380" y="5414644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4866216"/>
            <a:ext cx="6858000" cy="32556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900704"/>
            <a:ext cx="6858001" cy="1875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4810538" y="4857453"/>
            <a:ext cx="2047463" cy="33124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6858000" cy="49356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3202517"/>
            <a:ext cx="6343650" cy="1960033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5199917"/>
            <a:ext cx="3714750" cy="23368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5029200" y="5608320"/>
            <a:ext cx="720090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4057650" y="5607051"/>
            <a:ext cx="9715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40066" y="1515"/>
            <a:ext cx="560784" cy="48768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1524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524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2641601"/>
            <a:ext cx="5829300" cy="1816100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489451"/>
            <a:ext cx="5829300" cy="2012949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524000"/>
            <a:ext cx="6286500" cy="1426464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993293"/>
            <a:ext cx="3031236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40919" y="2993293"/>
            <a:ext cx="3031331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5750" y="3611359"/>
            <a:ext cx="3031236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538729" y="3611359"/>
            <a:ext cx="303133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6464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37760" y="816864"/>
            <a:ext cx="717948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43350" y="816864"/>
            <a:ext cx="99441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31052" y="3029"/>
            <a:ext cx="571500" cy="48768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122" y="1469293"/>
            <a:ext cx="2537460" cy="1170432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15122" y="2680969"/>
            <a:ext cx="2537460" cy="615696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4300" y="1035049"/>
            <a:ext cx="3826764" cy="7802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26" y="1478881"/>
            <a:ext cx="440102" cy="6242183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2753" y="1524000"/>
            <a:ext cx="3429000" cy="6096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6332" y="4365745"/>
            <a:ext cx="1943100" cy="335531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489091"/>
            <a:ext cx="6858000" cy="11254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6858000" cy="41421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411036"/>
            <a:ext cx="6858001" cy="12192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4057637" y="480329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4057650" y="586817"/>
            <a:ext cx="2800351" cy="24004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4055504" y="663339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5530235" y="785257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6813724" y="-2668"/>
            <a:ext cx="43220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6783361" y="-2668"/>
            <a:ext cx="20574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6769071" y="-2668"/>
            <a:ext cx="6858" cy="82905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6731567" y="-2668"/>
            <a:ext cx="20574" cy="82905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6686758" y="507"/>
            <a:ext cx="41148" cy="7802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6655106" y="507"/>
            <a:ext cx="6858" cy="7802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2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999232"/>
            <a:ext cx="6172200" cy="57668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939902" y="816864"/>
            <a:ext cx="717948" cy="6096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943350" y="816864"/>
            <a:ext cx="994410" cy="6096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31052" y="3029"/>
            <a:ext cx="571500" cy="48768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3" y="827584"/>
            <a:ext cx="5591175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33413" y="4187280"/>
            <a:ext cx="5591175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200" smtClean="0">
                <a:solidFill>
                  <a:prstClr val="black"/>
                </a:solidFill>
              </a:rPr>
              <a:t>Логопедический журнал</a:t>
            </a:r>
            <a:endParaRPr lang="ru-RU" sz="2200" dirty="0">
              <a:solidFill>
                <a:prstClr val="black"/>
              </a:solidFill>
            </a:endParaRPr>
          </a:p>
          <a:p>
            <a:pPr lvl="0" algn="ctr"/>
            <a:r>
              <a:rPr lang="ru-RU" sz="2200" dirty="0" smtClean="0">
                <a:solidFill>
                  <a:prstClr val="black"/>
                </a:solidFill>
              </a:rPr>
              <a:t>«Зачем логопед задает домашнее задание?»</a:t>
            </a:r>
            <a:endParaRPr lang="ru-RU" sz="2200" dirty="0">
              <a:solidFill>
                <a:prstClr val="black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120" y="7092280"/>
            <a:ext cx="2016224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8388424"/>
            <a:ext cx="1017587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6242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ou03.caduk.ru/images/5678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067" y="2843809"/>
            <a:ext cx="4059773" cy="38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20" y="611560"/>
            <a:ext cx="2772308" cy="303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Говорим и развиваемся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6632" y="1043609"/>
            <a:ext cx="648072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</a:t>
            </a:r>
            <a:endParaRPr lang="ru-RU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7152" y="2123729"/>
            <a:ext cx="207569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№2/февраль2021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5085184" y="7020272"/>
            <a:ext cx="1787658" cy="432048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номера:</a:t>
            </a:r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12976" y="7452320"/>
            <a:ext cx="3630609" cy="9144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«Зачем логопед задает домашнее задание?»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Описание: https://sun9-70.userapi.com/c638326/v638326915/2ba5f/k1yFScAyKCU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2" y="7118646"/>
            <a:ext cx="1985030" cy="166952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-171400" y="2843808"/>
            <a:ext cx="3096344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Советы логопеда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851919"/>
            <a:ext cx="3212976" cy="28083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Так что же логопед задает для выполнения на дом?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8748464"/>
            <a:ext cx="6843585" cy="4530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667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41243" y="827584"/>
            <a:ext cx="6339676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B w="127000" h="12700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Написали мне в тетради трудное заданье. Папа с мамою сказали – Что за наказание (частушка</a:t>
            </a:r>
            <a:r>
              <a:rPr lang="ru-RU" dirty="0" smtClean="0">
                <a:solidFill>
                  <a:schemeClr val="tx1"/>
                </a:solidFill>
                <a:effectLst/>
                <a:latin typeface="Calibri"/>
                <a:ea typeface="Calibri"/>
                <a:cs typeface="Times New Roman"/>
              </a:rPr>
              <a:t>)</a:t>
            </a:r>
            <a:endParaRPr lang="ru-RU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243" y="1979712"/>
            <a:ext cx="6356109" cy="11521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ts val="1350"/>
              </a:lnSpc>
              <a:spcAft>
                <a:spcPts val="1350"/>
              </a:spcAft>
            </a:pPr>
            <a:r>
              <a:rPr lang="ru-RU" sz="1400" i="1" dirty="0" smtClean="0">
                <a:solidFill>
                  <a:srgbClr val="000000"/>
                </a:solidFill>
                <a:latin typeface="Arial"/>
                <a:ea typeface="Times New Roman"/>
              </a:rPr>
              <a:t>     </a:t>
            </a:r>
            <a:endParaRPr lang="ru-RU" i="1" dirty="0" smtClean="0">
              <a:solidFill>
                <a:srgbClr val="000000"/>
              </a:solidFill>
              <a:latin typeface="Arial"/>
              <a:ea typeface="Times New Roman"/>
            </a:endParaRPr>
          </a:p>
          <a:p>
            <a:pPr algn="just">
              <a:lnSpc>
                <a:spcPts val="1350"/>
              </a:lnSpc>
              <a:spcAft>
                <a:spcPts val="1350"/>
              </a:spcAft>
            </a:pPr>
            <a:endParaRPr lang="ru-RU" sz="3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1244" y="2987824"/>
            <a:ext cx="6356108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4944" y="5292080"/>
            <a:ext cx="3672408" cy="33123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Новая папка\logoped10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393" y="1979712"/>
            <a:ext cx="3073613" cy="36004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13006" y="1691680"/>
            <a:ext cx="3384346" cy="3600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Выполнение еженедельного домашнего занятия способствует наилучшему закреплению изученного на логопедических занятиях материала   и дает возможность свободно использовать полученные знания, умения и навыки во всех сферах жизнедеятельности.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243" y="5292080"/>
            <a:ext cx="6120507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</a:rPr>
              <a:t>     Домашнее задание ребенок выполняет в индивидуальной рабочей тетради под обязательным присмотром взрослого. Желательно, что бы с ребенком занимался один из родителей  - это помогает ребенку и взрослому настроится, и придерживаться знакомых единых требований. Выполнение дома определенных видов работы по заданию логопеда дисциплинирует вашего малыша и подготавливает к ответственному выполнению будущих школьных домашних заданий.</a:t>
            </a:r>
          </a:p>
        </p:txBody>
      </p:sp>
    </p:spTree>
    <p:extLst>
      <p:ext uri="{BB962C8B-B14F-4D97-AF65-F5344CB8AC3E}">
        <p14:creationId xmlns:p14="http://schemas.microsoft.com/office/powerpoint/2010/main" val="2697419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899592"/>
            <a:ext cx="6480720" cy="79928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1871700"/>
            <a:ext cx="6480720" cy="5652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-</a:t>
            </a:r>
            <a:r>
              <a:rPr lang="ru-RU" dirty="0" smtClean="0"/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Артикуляционная гимнастика. Включающая упражнения, подготавливающие артикуляционный уклад для постановки отсутствующий звуков . В дальнейшей работе добавляются упражнения на автоматизацию (правильное произношение поставленных звуков  в словах, слогах, фразовой и самостоятельной речи ребенка). Эти упражнения должны выполнять дома ежедневно от 3 до 5 раз в день. Упражнения выполняются перед зеркалом (чтобы ребенок мог себя контролировать). Необходимо добиваться четкого, точного, плавного выполнения движений.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user\Downloads\2021-01-25-11-38-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6992" y="6169868"/>
            <a:ext cx="2708920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640" y="899592"/>
            <a:ext cx="6336704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000" i="1" dirty="0">
                <a:solidFill>
                  <a:srgbClr val="C00000"/>
                </a:solidFill>
              </a:rPr>
              <a:t>Так что же дает логопед для выполнения дома? </a:t>
            </a:r>
          </a:p>
          <a:p>
            <a:pPr lvl="0" algn="just"/>
            <a:r>
              <a:rPr lang="ru-RU" sz="2000" dirty="0">
                <a:solidFill>
                  <a:prstClr val="black"/>
                </a:solidFill>
              </a:rPr>
              <a:t>     Задания строятся на материале лексической темы, изучаемой всю предшествующую неделю на подгрупповых,  индивидуальных занятиях проводимых логопедом. Задания включают в себя основные  разделы: </a:t>
            </a:r>
          </a:p>
        </p:txBody>
      </p:sp>
    </p:spTree>
    <p:extLst>
      <p:ext uri="{BB962C8B-B14F-4D97-AF65-F5344CB8AC3E}">
        <p14:creationId xmlns:p14="http://schemas.microsoft.com/office/powerpoint/2010/main" val="1895314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206</TotalTime>
  <Words>254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24</cp:revision>
  <dcterms:created xsi:type="dcterms:W3CDTF">2021-02-15T04:38:40Z</dcterms:created>
  <dcterms:modified xsi:type="dcterms:W3CDTF">2021-09-19T06:12:06Z</dcterms:modified>
</cp:coreProperties>
</file>