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70" r:id="rId6"/>
    <p:sldId id="260" r:id="rId7"/>
    <p:sldId id="268" r:id="rId8"/>
    <p:sldId id="266" r:id="rId9"/>
    <p:sldId id="262" r:id="rId10"/>
    <p:sldId id="263" r:id="rId11"/>
    <p:sldId id="264" r:id="rId12"/>
    <p:sldId id="265" r:id="rId13"/>
    <p:sldId id="269" r:id="rId14"/>
    <p:sldId id="271" r:id="rId1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794" y="-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9/20/2021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0"/>
            <a:ext cx="7772400" cy="1470025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Муниципальное дошкольное</a:t>
            </a:r>
            <a:br>
              <a:rPr lang="ru-RU" sz="2000" dirty="0" smtClean="0">
                <a:solidFill>
                  <a:schemeClr val="bg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образовательное автономное учреждение</a:t>
            </a:r>
            <a:br>
              <a:rPr lang="ru-RU" sz="2000" dirty="0" smtClean="0">
                <a:solidFill>
                  <a:schemeClr val="bg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</a:b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црр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 - 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д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/с «Аленький цветочек»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990600"/>
            <a:ext cx="6400800" cy="1752600"/>
          </a:xfrm>
        </p:spPr>
        <p:txBody>
          <a:bodyPr>
            <a:normAutofit fontScale="92500" lnSpcReduction="20000"/>
          </a:bodyPr>
          <a:lstStyle/>
          <a:p>
            <a:endParaRPr lang="ru-RU" sz="2800" dirty="0" smtClean="0">
              <a:solidFill>
                <a:srgbClr val="FFFF00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Исследовательский, творческий</a:t>
            </a:r>
          </a:p>
          <a:p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Проект в подготовительной группе на тему:</a:t>
            </a:r>
          </a:p>
          <a:p>
            <a:r>
              <a:rPr lang="ru-RU" sz="3300" b="1" i="1" dirty="0" smtClean="0">
                <a:solidFill>
                  <a:srgbClr val="FFFF00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«ОТКРЫТЫЙ КОСМОС»</a:t>
            </a:r>
          </a:p>
          <a:p>
            <a:endParaRPr lang="ru-RU" sz="4000" b="1" i="1" dirty="0" smtClean="0">
              <a:solidFill>
                <a:srgbClr val="FFFF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ru-RU" sz="4000" dirty="0" smtClean="0">
              <a:solidFill>
                <a:srgbClr val="FFFF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ru-RU" dirty="0"/>
          </a:p>
        </p:txBody>
      </p:sp>
      <p:pic>
        <p:nvPicPr>
          <p:cNvPr id="5" name="Рисунок 4" descr="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0" y="2743200"/>
            <a:ext cx="4300537" cy="300037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09600" y="6019800"/>
            <a:ext cx="7924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4362450" algn="l"/>
              </a:tabLst>
            </a:pPr>
            <a:r>
              <a:rPr lang="ru-RU" dirty="0" smtClean="0">
                <a:solidFill>
                  <a:schemeClr val="bg1"/>
                </a:solidFill>
                <a:latin typeface="Verdana" pitchFamily="34" charset="0"/>
                <a:ea typeface="Calibri" pitchFamily="34" charset="0"/>
                <a:cs typeface="Arial" pitchFamily="34" charset="0"/>
              </a:rPr>
              <a:t>Выполнил: воспитатель Гайворонская Н.С.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4362450" algn="l"/>
              </a:tabLst>
            </a:pPr>
            <a:r>
              <a:rPr lang="ru-RU" dirty="0" smtClean="0">
                <a:solidFill>
                  <a:schemeClr val="bg1"/>
                </a:solidFill>
                <a:latin typeface="Verdana" pitchFamily="34" charset="0"/>
                <a:cs typeface="Arial" pitchFamily="34" charset="0"/>
              </a:rPr>
              <a:t>2021 </a:t>
            </a:r>
            <a:r>
              <a:rPr lang="ru-RU" dirty="0" smtClean="0">
                <a:solidFill>
                  <a:schemeClr val="bg1"/>
                </a:solidFill>
                <a:latin typeface="Verdana" pitchFamily="34" charset="0"/>
                <a:cs typeface="Arial" pitchFamily="34" charset="0"/>
              </a:rPr>
              <a:t>год</a:t>
            </a:r>
            <a:endParaRPr lang="ru-RU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День 4</a:t>
            </a:r>
          </a:p>
          <a:p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Рисование «Космос»</a:t>
            </a:r>
          </a:p>
          <a:p>
            <a:r>
              <a:rPr lang="ru-RU" sz="28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Цель: познакомить детей с нетрадиционными способами рисования, восковыми мелками и акварельными красками; формировать умение изображать в рисунке расположение планет.</a:t>
            </a:r>
          </a:p>
          <a:p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П/и «Космонавты»</a:t>
            </a:r>
          </a:p>
          <a:p>
            <a:r>
              <a:rPr lang="ru-RU" sz="28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упражнять детей в четком выполнении движений.</a:t>
            </a:r>
            <a:endParaRPr lang="ru-RU" sz="2800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День 5</a:t>
            </a:r>
          </a:p>
          <a:p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Чтение художественной литературы.</a:t>
            </a:r>
          </a:p>
          <a:p>
            <a:r>
              <a:rPr lang="ru-RU" sz="2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Стихи, посвященные «Дню космонавтики».</a:t>
            </a:r>
          </a:p>
          <a:p>
            <a:r>
              <a:rPr lang="ru-RU" sz="28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закрепить знания детей о космосе; дать представление о том, что наша страна гордилась, тем, что первым космонавтом стал гражданин нашей страны; воспитывать патриотизм.</a:t>
            </a:r>
          </a:p>
          <a:p>
            <a:r>
              <a:rPr lang="ru-RU" sz="2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Д/и «Солнечная система»</a:t>
            </a:r>
          </a:p>
          <a:p>
            <a:r>
              <a:rPr lang="ru-RU" sz="28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закрепить знания детей о планетах солнечной системы.</a:t>
            </a:r>
            <a:endParaRPr lang="ru-RU" sz="2800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i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4801"/>
            <a:ext cx="8229600" cy="3657599"/>
          </a:xfrm>
        </p:spPr>
        <p:txBody>
          <a:bodyPr>
            <a:normAutofit fontScale="92500" lnSpcReduction="10000"/>
          </a:bodyPr>
          <a:lstStyle/>
          <a:p>
            <a:r>
              <a:rPr lang="ru-RU" sz="3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День 6</a:t>
            </a:r>
          </a:p>
          <a:p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Планетарий – сказка «Волосы Вероники», «Круглый, как мяч или круглый, как блин»</a:t>
            </a:r>
          </a:p>
          <a:p>
            <a:r>
              <a:rPr lang="ru-RU" sz="24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Цель:  дать детям представление о созвездиях солнечной системы, о ее геометрической форме.</a:t>
            </a:r>
          </a:p>
          <a:p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Аппликация «Открытый космос»</a:t>
            </a:r>
          </a:p>
          <a:p>
            <a:r>
              <a:rPr lang="ru-RU" sz="24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формировать умение определять содержание своей работы, выбирать знакомые приемы аппликации; расширять знания об открытом космосе, развивать творческие способности.</a:t>
            </a:r>
            <a:endParaRPr lang="ru-RU" sz="2400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G_084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" y="3962400"/>
            <a:ext cx="3924300" cy="2616200"/>
          </a:xfrm>
          <a:prstGeom prst="rect">
            <a:avLst/>
          </a:prstGeom>
        </p:spPr>
      </p:pic>
      <p:pic>
        <p:nvPicPr>
          <p:cNvPr id="5" name="Рисунок 4" descr="IMG_0843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0600" y="3962400"/>
            <a:ext cx="3886200" cy="2590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этап - заключительный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           Анализ результативности: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дети проявили заинтересованность и познавательную активность темой  «Космос»;</a:t>
            </a:r>
          </a:p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принесли из дома литературу для чтения и рисунки о космосе; </a:t>
            </a:r>
          </a:p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 полученные знания  применили в сюжетно – ролевой игре «Полет в космос»;</a:t>
            </a:r>
          </a:p>
          <a:p>
            <a:pPr>
              <a:buFontTx/>
              <a:buChar char="-"/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Конструировали из конструктора ракеты по своему представлению, проявляя творчество в работе;</a:t>
            </a:r>
          </a:p>
          <a:p>
            <a:pPr>
              <a:buFontTx/>
              <a:buChar char="-"/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Организовали выставку поделок </a:t>
            </a:r>
            <a:r>
              <a:rPr lang="ru-RU" sz="24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рисунков.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Выставка детских работ</a:t>
            </a:r>
            <a:endParaRPr lang="ru-RU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IMG_0847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62000" y="1295400"/>
            <a:ext cx="3353549" cy="2486259"/>
          </a:xfrm>
        </p:spPr>
      </p:pic>
      <p:pic>
        <p:nvPicPr>
          <p:cNvPr id="4" name="Рисунок 3" descr="DSCN0565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181600" y="1295400"/>
            <a:ext cx="3370844" cy="2450368"/>
          </a:xfrm>
          <a:prstGeom prst="rect">
            <a:avLst/>
          </a:prstGeom>
        </p:spPr>
      </p:pic>
      <p:pic>
        <p:nvPicPr>
          <p:cNvPr id="5" name="Рисунок 4" descr="DSCN0624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5600" y="3962400"/>
            <a:ext cx="3511296" cy="26334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Актуальность проблемы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257800"/>
          </a:xfrm>
        </p:spPr>
        <p:txBody>
          <a:bodyPr>
            <a:normAutofit fontScale="32500" lnSpcReduction="20000"/>
          </a:bodyPr>
          <a:lstStyle/>
          <a:p>
            <a:pPr>
              <a:lnSpc>
                <a:spcPct val="120000"/>
              </a:lnSpc>
            </a:pPr>
            <a:r>
              <a:rPr lang="ru-RU" sz="8600" b="1" dirty="0" smtClean="0">
                <a:solidFill>
                  <a:srgbClr val="FFFF00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Актуальность проблемы:</a:t>
            </a:r>
            <a:r>
              <a:rPr lang="ru-RU" sz="8600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/>
            </a:r>
            <a:br>
              <a:rPr lang="ru-RU" sz="8600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</a:br>
            <a:r>
              <a:rPr lang="ru-RU" sz="8600" dirty="0" smtClean="0">
                <a:solidFill>
                  <a:schemeClr val="bg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заключается в поверхностном знании детей о космосе, первом человеке, полетевшем в космос, о празднике – День космонавтики; недостаточный интерес и внимание родителей к космосу и празднику.</a:t>
            </a:r>
            <a:endParaRPr lang="ru-RU" sz="8600" i="1" u="sng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lang="ru-RU" sz="8600" b="1" dirty="0" smtClean="0">
                <a:solidFill>
                  <a:srgbClr val="FFFF00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Проект:</a:t>
            </a:r>
            <a:r>
              <a:rPr lang="ru-RU" sz="8600" i="1" dirty="0" smtClean="0">
                <a:solidFill>
                  <a:srgbClr val="FFFF00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 </a:t>
            </a:r>
            <a:r>
              <a:rPr lang="ru-RU" sz="8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краткосрочный.</a:t>
            </a:r>
            <a:r>
              <a:rPr lang="ru-RU" sz="8600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/>
            </a:r>
            <a:br>
              <a:rPr lang="ru-RU" sz="8600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</a:br>
            <a:r>
              <a:rPr lang="ru-RU" sz="8600" b="1" dirty="0" smtClean="0">
                <a:solidFill>
                  <a:srgbClr val="FFFF00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Продолжительность:</a:t>
            </a:r>
            <a:r>
              <a:rPr lang="ru-RU" sz="8600" i="1" dirty="0" smtClean="0">
                <a:solidFill>
                  <a:srgbClr val="FFFF00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 </a:t>
            </a:r>
            <a:r>
              <a:rPr lang="ru-RU" sz="8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Verdana" pitchFamily="34" charset="0"/>
                <a:cs typeface="Times New Roman" pitchFamily="18" charset="0"/>
              </a:rPr>
              <a:t>1 неделя.</a:t>
            </a:r>
            <a:r>
              <a:rPr lang="ru-RU" sz="8600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/>
            </a:r>
            <a:br>
              <a:rPr lang="ru-RU" sz="8600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</a:br>
            <a:r>
              <a:rPr lang="ru-RU" sz="8600" b="1" dirty="0" smtClean="0">
                <a:solidFill>
                  <a:srgbClr val="FFFF00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Тип проекта:</a:t>
            </a:r>
            <a:r>
              <a:rPr lang="ru-RU" sz="8600" i="1" dirty="0" smtClean="0">
                <a:solidFill>
                  <a:srgbClr val="FFFF00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 </a:t>
            </a:r>
            <a:r>
              <a:rPr lang="ru-RU" sz="8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познавательный, творческий.</a:t>
            </a:r>
            <a:r>
              <a:rPr lang="ru-RU" sz="8600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/>
            </a:r>
            <a:br>
              <a:rPr lang="ru-RU" sz="8600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</a:br>
            <a:r>
              <a:rPr lang="ru-RU" sz="8600" b="1" dirty="0" smtClean="0">
                <a:solidFill>
                  <a:srgbClr val="FFFF00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Участники проекта:</a:t>
            </a:r>
            <a:r>
              <a:rPr lang="ru-RU" sz="8600" b="1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 </a:t>
            </a:r>
            <a:r>
              <a:rPr lang="ru-RU" sz="8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дети подготовительной группы, воспитатель, родители.</a:t>
            </a:r>
            <a:endParaRPr lang="ru-RU" sz="8600" dirty="0" smtClean="0"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152400"/>
            <a:ext cx="8686800" cy="6477000"/>
          </a:xfrm>
        </p:spPr>
        <p:txBody>
          <a:bodyPr>
            <a:normAutofit fontScale="92500"/>
          </a:bodyPr>
          <a:lstStyle/>
          <a:p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Цель. </a:t>
            </a: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FFFF00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Формировать целостную картину мира: расширять знания детей о космосе; вызывать интерес к космосу, к Дню космонавтики; воспитывать патриотические чувства и гордость за свою страну.</a:t>
            </a:r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 </a:t>
            </a:r>
          </a:p>
          <a:p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Задачи. </a:t>
            </a:r>
          </a:p>
          <a:p>
            <a:pPr lvl="0" algn="just">
              <a:buClr>
                <a:srgbClr val="FF0000"/>
              </a:buClr>
              <a:buSzPct val="120000"/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Расширить и углубить знания о космосе, о празднике День космонавтики, о профессии космонавта.</a:t>
            </a:r>
          </a:p>
          <a:p>
            <a:pPr lvl="0" algn="just">
              <a:buClr>
                <a:srgbClr val="FF0000"/>
              </a:buClr>
              <a:buSzPct val="120000"/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Verdana" pitchFamily="34" charset="0"/>
                <a:cs typeface="Times New Roman" pitchFamily="18" charset="0"/>
              </a:rPr>
              <a:t> Развивать познавательную и творческую активность, поддерживать и развивать интерес дошкольников к космосу, развивать связную речь, память, логическое мышление.</a:t>
            </a:r>
          </a:p>
          <a:p>
            <a:pPr lvl="0" algn="just">
              <a:buClr>
                <a:srgbClr val="FF0000"/>
              </a:buClr>
              <a:buSzPct val="120000"/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Verdana" pitchFamily="34" charset="0"/>
                <a:cs typeface="Times New Roman" pitchFamily="18" charset="0"/>
              </a:rPr>
              <a:t> Воспитывать патриотические чувства, способствующие гражданскому воспитанию личности; прививать  чувство гордости и уважения к российской космонавтике.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Предполагаемый результат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buClr>
                <a:srgbClr val="FFFF00"/>
              </a:buClr>
              <a:buSzPct val="150000"/>
            </a:pPr>
            <a:r>
              <a:rPr lang="ru-RU" sz="28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Развитие у детей устойчивого интереса к теме «Космос»;</a:t>
            </a:r>
          </a:p>
          <a:p>
            <a:pPr>
              <a:lnSpc>
                <a:spcPct val="170000"/>
              </a:lnSpc>
              <a:buClr>
                <a:srgbClr val="FFFF00"/>
              </a:buClr>
              <a:buSzPct val="150000"/>
            </a:pP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Verdana" pitchFamily="34" charset="0"/>
                <a:cs typeface="Times New Roman" pitchFamily="18" charset="0"/>
              </a:rPr>
              <a:t> Освоение детьми трудовых навыков и развития творческих и </a:t>
            </a:r>
            <a:r>
              <a:rPr lang="ru-RU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креативных</a:t>
            </a: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Verdana" pitchFamily="34" charset="0"/>
                <a:cs typeface="Times New Roman" pitchFamily="18" charset="0"/>
              </a:rPr>
              <a:t> способностей;</a:t>
            </a:r>
          </a:p>
          <a:p>
            <a:pPr>
              <a:lnSpc>
                <a:spcPct val="170000"/>
              </a:lnSpc>
              <a:buClr>
                <a:srgbClr val="FFFF00"/>
              </a:buClr>
              <a:buSzPct val="150000"/>
            </a:pP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Verdana" pitchFamily="34" charset="0"/>
                <a:cs typeface="Times New Roman" pitchFamily="18" charset="0"/>
              </a:rPr>
              <a:t> Развитие исследовательской деятельности дошкольников в ходе совместной практической деятельности с воспитателями и родителями.</a:t>
            </a:r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FFFF00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I</a:t>
            </a:r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 этап - подготовительный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Autofit/>
          </a:bodyPr>
          <a:lstStyle/>
          <a:p>
            <a:pPr>
              <a:buClr>
                <a:srgbClr val="FFFF00"/>
              </a:buClr>
              <a:buSzPct val="150000"/>
            </a:pPr>
            <a:r>
              <a:rPr lang="ru-RU" sz="28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Беседа с родителями «Как рассказать детям о космосе»</a:t>
            </a:r>
          </a:p>
          <a:p>
            <a:pPr>
              <a:buClr>
                <a:srgbClr val="FFFF00"/>
              </a:buClr>
              <a:buSzPct val="150000"/>
              <a:buNone/>
            </a:pPr>
            <a:r>
              <a:rPr lang="ru-RU" sz="28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Verdana" pitchFamily="34" charset="0"/>
                <a:cs typeface="Times New Roman" pitchFamily="18" charset="0"/>
              </a:rPr>
              <a:t>    Цель: </a:t>
            </a: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обсудить цели и задачи проекта; сформировать интерес у родителей по созданию условий для реализации проекта;</a:t>
            </a:r>
          </a:p>
          <a:p>
            <a:pPr>
              <a:buClr>
                <a:srgbClr val="FFFF00"/>
              </a:buClr>
              <a:buSzPct val="150000"/>
            </a:pP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Verdana" pitchFamily="34" charset="0"/>
                <a:cs typeface="Times New Roman" pitchFamily="18" charset="0"/>
              </a:rPr>
              <a:t> подбор наглядно – дидактических пособий, демонстрационного материала, художественной литературы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FFFF00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II</a:t>
            </a:r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 этап - основной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410200"/>
          </a:xfrm>
        </p:spPr>
        <p:txBody>
          <a:bodyPr>
            <a:no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День 1</a:t>
            </a:r>
            <a:r>
              <a:rPr lang="ru-RU" sz="4000" dirty="0" smtClean="0">
                <a:solidFill>
                  <a:srgbClr val="FF5050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.</a:t>
            </a:r>
          </a:p>
          <a:p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Беседа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«О космосе»</a:t>
            </a:r>
            <a:b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формировать у детей представления о том, как первый человек полетел в космос и как это важно было для человечества. Рассказать о том, какая это сложная работа.</a:t>
            </a:r>
          </a:p>
          <a:p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Чтение художественной литературы :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рассказ В. Бороздиной «Первый в космосе»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Художественное творчество –</a:t>
            </a:r>
            <a:b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рисование «Ракеты»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закрепить умение детей рисовать предметы круглой формы акварельными красками.</a:t>
            </a:r>
          </a:p>
          <a:p>
            <a:endParaRPr lang="ru-RU" dirty="0"/>
          </a:p>
        </p:txBody>
      </p:sp>
      <p:pic>
        <p:nvPicPr>
          <p:cNvPr id="4" name="Рисунок 3" descr="DSCN0617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2286000"/>
            <a:ext cx="4213555" cy="3160166"/>
          </a:xfrm>
          <a:prstGeom prst="rect">
            <a:avLst/>
          </a:prstGeom>
        </p:spPr>
      </p:pic>
      <p:pic>
        <p:nvPicPr>
          <p:cNvPr id="5" name="Рисунок 4" descr="DSCN0619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4400" y="2286000"/>
            <a:ext cx="4213555" cy="31601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6477000"/>
          </a:xfrm>
        </p:spPr>
        <p:txBody>
          <a:bodyPr>
            <a:normAutofit lnSpcReduction="10000"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День 2</a:t>
            </a:r>
          </a:p>
          <a:p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Лепка «Космонавты»</a:t>
            </a:r>
          </a:p>
          <a:p>
            <a:r>
              <a:rPr lang="ru-RU" sz="24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закрепить приемы лепки, формировать умение доводить образ до нужной формы.</a:t>
            </a:r>
          </a:p>
          <a:p>
            <a:endParaRPr lang="ru-RU" sz="2400" b="1" i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i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i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i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i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i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Заучивание стихотворения В.Степанова «Юрий Гагарин»</a:t>
            </a:r>
          </a:p>
          <a:p>
            <a:r>
              <a:rPr lang="ru-RU" sz="24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закрепить умение читать стихотворение выразительно, дать детям представление, что первым космонавтом стал гражданин нашей страны.</a:t>
            </a:r>
            <a:endParaRPr lang="ru-RU" sz="2400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DSCN056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6800" y="2286000"/>
            <a:ext cx="2809037" cy="2106778"/>
          </a:xfrm>
          <a:prstGeom prst="rect">
            <a:avLst/>
          </a:prstGeom>
        </p:spPr>
      </p:pic>
      <p:pic>
        <p:nvPicPr>
          <p:cNvPr id="5" name="Рисунок 4" descr="DSCN0563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7800" y="2286000"/>
            <a:ext cx="2809037" cy="21067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День 3</a:t>
            </a:r>
          </a:p>
          <a:p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Просмотр </a:t>
            </a:r>
            <a:r>
              <a:rPr lang="ru-RU" sz="28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мультимедийной</a:t>
            </a:r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презентации о космосе.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показать детям слайды, связанные с космосом; закрепить представления о первом космическом корабле</a:t>
            </a:r>
          </a:p>
          <a:p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Д/и «Собери ракету»</a:t>
            </a:r>
          </a:p>
          <a:p>
            <a:r>
              <a:rPr lang="ru-RU" sz="24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40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упражнять дошкольников в составлении целого из частей, развивать мелкую моторику рук.</a:t>
            </a:r>
            <a:b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FF5050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FF5050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>
                <a:solidFill>
                  <a:schemeClr val="bg1"/>
                </a:solidFill>
              </a:rPr>
              <a:t>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DSCN062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5600" y="4038600"/>
            <a:ext cx="2809037" cy="21067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</TotalTime>
  <Words>421</Words>
  <Application>Microsoft Office PowerPoint</Application>
  <PresentationFormat>Экран (4:3)</PresentationFormat>
  <Paragraphs>68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Office Theme</vt:lpstr>
      <vt:lpstr>Муниципальное дошкольное образовательное автономное учреждение црр -  д/с «Аленький цветочек»</vt:lpstr>
      <vt:lpstr>Актуальность проблемы</vt:lpstr>
      <vt:lpstr>Презентация PowerPoint</vt:lpstr>
      <vt:lpstr>Предполагаемый результат:</vt:lpstr>
      <vt:lpstr>I этап - подготовительный</vt:lpstr>
      <vt:lpstr>II этап - основной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III этап - заключительный</vt:lpstr>
      <vt:lpstr>Выставка детских работ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0000</dc:creator>
  <cp:lastModifiedBy>1</cp:lastModifiedBy>
  <cp:revision>29</cp:revision>
  <dcterms:created xsi:type="dcterms:W3CDTF">2015-04-20T05:02:14Z</dcterms:created>
  <dcterms:modified xsi:type="dcterms:W3CDTF">2021-09-20T16:32:05Z</dcterms:modified>
</cp:coreProperties>
</file>