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0D5"/>
          </a:solidFill>
        </a:fill>
      </a:tcStyle>
    </a:wholeTbl>
    <a:band2H>
      <a:tcTxStyle/>
      <a:tcStyle>
        <a:tcBdr/>
        <a:fill>
          <a:solidFill>
            <a:srgbClr val="EBF0EB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1EDF0"/>
          </a:solidFill>
        </a:fill>
      </a:tcStyle>
    </a:wholeTbl>
    <a:band2H>
      <a:tcTxStyle/>
      <a:tcStyle>
        <a:tcBdr/>
        <a:fill>
          <a:solidFill>
            <a:srgbClr val="F1F6F8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6E5E5"/>
          </a:solidFill>
        </a:fill>
      </a:tcStyle>
    </a:wholeTbl>
    <a:band2H>
      <a:tcTxStyle/>
      <a:tcStyle>
        <a:tcBdr/>
        <a:fill>
          <a:solidFill>
            <a:srgbClr val="FBF3F3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2939163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9/7/2021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b="10219"/>
          <a:stretch>
            <a:fillRect/>
          </a:stretch>
        </p:blipFill>
        <p:spPr>
          <a:xfrm>
            <a:off x="5361621" y="1112167"/>
            <a:ext cx="3602868" cy="3958473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Заголовок 1"/>
          <p:cNvSpPr txBox="1">
            <a:spLocks noGrp="1"/>
          </p:cNvSpPr>
          <p:nvPr>
            <p:ph type="ctrTitle"/>
          </p:nvPr>
        </p:nvSpPr>
        <p:spPr>
          <a:xfrm>
            <a:off x="251519" y="1124743"/>
            <a:ext cx="5110102" cy="4752530"/>
          </a:xfrm>
          <a:prstGeom prst="rect">
            <a:avLst/>
          </a:prstGeom>
        </p:spPr>
        <p:txBody>
          <a:bodyPr/>
          <a:lstStyle/>
          <a:p>
            <a:pPr marL="182880" indent="0" algn="ctr">
              <a:buNone/>
              <a:defRPr cap="all">
                <a:ln w="9525" cap="flat">
                  <a:solidFill>
                    <a:srgbClr val="C00000"/>
                  </a:solidFill>
                  <a:prstDash val="solid"/>
                  <a:round/>
                </a:ln>
                <a:solidFill>
                  <a:srgbClr val="FFFF00"/>
                </a:solidFill>
                <a:effectLst/>
              </a:defRPr>
            </a:pPr>
            <a:r>
              <a:rPr dirty="0" err="1"/>
              <a:t>Аппликация</a:t>
            </a:r>
            <a:r>
              <a:rPr dirty="0"/>
              <a:t> </a:t>
            </a:r>
            <a:br>
              <a:rPr dirty="0"/>
            </a:br>
            <a:r>
              <a:rPr dirty="0"/>
              <a:t>«</a:t>
            </a:r>
            <a:r>
              <a:rPr dirty="0" err="1"/>
              <a:t>Бабочка</a:t>
            </a:r>
            <a:r>
              <a:rPr dirty="0"/>
              <a:t> </a:t>
            </a:r>
            <a:br>
              <a:rPr dirty="0"/>
            </a:br>
            <a:r>
              <a:rPr dirty="0" err="1"/>
              <a:t>из</a:t>
            </a:r>
            <a:r>
              <a:rPr dirty="0"/>
              <a:t> </a:t>
            </a:r>
            <a:br>
              <a:rPr dirty="0"/>
            </a:br>
            <a:r>
              <a:rPr dirty="0"/>
              <a:t>«</a:t>
            </a:r>
            <a:r>
              <a:rPr dirty="0" err="1"/>
              <a:t>бумажных</a:t>
            </a:r>
            <a:r>
              <a:rPr dirty="0"/>
              <a:t> </a:t>
            </a:r>
            <a:r>
              <a:rPr dirty="0" err="1"/>
              <a:t>гармошек</a:t>
            </a:r>
            <a:r>
              <a:rPr dirty="0" smtClean="0"/>
              <a:t>»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850391">
              <a:defRPr sz="3627">
                <a:ln w="9525" cap="flat">
                  <a:solidFill>
                    <a:srgbClr val="FFFF00"/>
                  </a:solidFill>
                  <a:prstDash val="solid"/>
                  <a:round/>
                </a:ln>
                <a:solidFill>
                  <a:srgbClr val="00B050"/>
                </a:solidFill>
                <a:effectLst>
                  <a:outerShdw blurRad="35433" dist="35433" dir="2700000" rotWithShape="0">
                    <a:srgbClr val="000000"/>
                  </a:outerShdw>
                </a:effectLst>
              </a:defRPr>
            </a:pPr>
            <a:r>
              <a:t>ВАМ ПОНАДОБЯТСЯ:</a:t>
            </a:r>
            <a:br/>
            <a:endParaRPr/>
          </a:p>
        </p:txBody>
      </p:sp>
      <p:sp>
        <p:nvSpPr>
          <p:cNvPr id="126" name="Содержимое 2"/>
          <p:cNvSpPr txBox="1">
            <a:spLocks noGrp="1"/>
          </p:cNvSpPr>
          <p:nvPr>
            <p:ph sz="quarter" idx="13"/>
          </p:nvPr>
        </p:nvSpPr>
        <p:spPr>
          <a:xfrm>
            <a:off x="323528" y="1700808"/>
            <a:ext cx="6400800" cy="3474720"/>
          </a:xfrm>
          <a:prstGeom prst="rect">
            <a:avLst/>
          </a:prstGeom>
        </p:spPr>
        <p:txBody>
          <a:bodyPr/>
          <a:lstStyle/>
          <a:p>
            <a:pPr>
              <a:buSzTx/>
              <a:buFont typeface="Wingdings"/>
              <a:buNone/>
              <a:defRPr b="1"/>
            </a:pPr>
            <a:r>
              <a:rPr sz="2800" dirty="0"/>
              <a:t>1.Цветная </a:t>
            </a:r>
            <a:r>
              <a:rPr sz="2800" dirty="0" err="1"/>
              <a:t>бумага</a:t>
            </a:r>
            <a:r>
              <a:rPr sz="2800" dirty="0"/>
              <a:t>.</a:t>
            </a:r>
          </a:p>
          <a:p>
            <a:pPr>
              <a:buSzTx/>
              <a:buFont typeface="Wingdings"/>
              <a:buNone/>
              <a:defRPr b="1"/>
            </a:pPr>
            <a:r>
              <a:rPr sz="2800" dirty="0"/>
              <a:t>2.Ножницы.</a:t>
            </a:r>
          </a:p>
          <a:p>
            <a:pPr>
              <a:buSzTx/>
              <a:buFont typeface="Wingdings"/>
              <a:buNone/>
              <a:defRPr b="1"/>
            </a:pPr>
            <a:r>
              <a:rPr sz="2800" dirty="0"/>
              <a:t>3.Клей.</a:t>
            </a:r>
          </a:p>
          <a:p>
            <a:pPr>
              <a:buSzTx/>
              <a:buFont typeface="Wingdings"/>
              <a:buNone/>
              <a:defRPr b="1"/>
            </a:pPr>
            <a:r>
              <a:rPr sz="2800" dirty="0"/>
              <a:t>4. </a:t>
            </a:r>
            <a:r>
              <a:rPr sz="2800" dirty="0" err="1"/>
              <a:t>Линейка</a:t>
            </a:r>
            <a:r>
              <a:rPr sz="2800" dirty="0"/>
              <a:t>.</a:t>
            </a:r>
          </a:p>
          <a:p>
            <a:pPr>
              <a:buSzTx/>
              <a:buFont typeface="Wingdings"/>
              <a:buNone/>
              <a:defRPr b="1"/>
            </a:pPr>
            <a:r>
              <a:rPr sz="2800" dirty="0"/>
              <a:t>5.Карандаш.</a:t>
            </a:r>
          </a:p>
          <a:p>
            <a:pPr>
              <a:buSzTx/>
              <a:buFont typeface="Wingdings"/>
              <a:buNone/>
              <a:defRPr b="1"/>
            </a:pPr>
            <a:endParaRPr dirty="0"/>
          </a:p>
        </p:txBody>
      </p:sp>
      <p:pic>
        <p:nvPicPr>
          <p:cNvPr id="127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r="4286" b="8893"/>
          <a:stretch>
            <a:fillRect/>
          </a:stretch>
        </p:blipFill>
        <p:spPr>
          <a:xfrm>
            <a:off x="3923927" y="1268759"/>
            <a:ext cx="5040562" cy="48965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Содержимое 2"/>
          <p:cNvSpPr txBox="1">
            <a:spLocks noGrp="1"/>
          </p:cNvSpPr>
          <p:nvPr>
            <p:ph sz="quarter" idx="13"/>
          </p:nvPr>
        </p:nvSpPr>
        <p:spPr>
          <a:xfrm>
            <a:off x="179511" y="1600200"/>
            <a:ext cx="8712970" cy="226085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514350" indent="-514350">
              <a:spcBef>
                <a:spcPts val="600"/>
              </a:spcBef>
              <a:buSzTx/>
              <a:buFont typeface="Wingdings"/>
              <a:buNone/>
              <a:defRPr sz="2900" b="1">
                <a:ln w="10541" cap="flat">
                  <a:solidFill>
                    <a:srgbClr val="699C6D"/>
                  </a:solidFill>
                  <a:prstDash val="solid"/>
                  <a:round/>
                </a:ln>
                <a:gradFill flip="none" rotWithShape="1">
                  <a:gsLst>
                    <a:gs pos="0">
                      <a:srgbClr val="CCE8CE"/>
                    </a:gs>
                    <a:gs pos="9000">
                      <a:srgbClr val="B5E5B9"/>
                    </a:gs>
                    <a:gs pos="50000">
                      <a:srgbClr val="1F6625"/>
                    </a:gs>
                    <a:gs pos="79000">
                      <a:srgbClr val="B5E5B9"/>
                    </a:gs>
                    <a:gs pos="100000">
                      <a:srgbClr val="CCE8CE"/>
                    </a:gs>
                  </a:gsLst>
                  <a:lin ang="5400000" scaled="0"/>
                </a:gradFill>
              </a:defRPr>
            </a:pPr>
            <a:r>
              <a:rPr dirty="0">
                <a:solidFill>
                  <a:schemeClr val="tx1"/>
                </a:solidFill>
              </a:rPr>
              <a:t>1. </a:t>
            </a:r>
            <a:r>
              <a:rPr dirty="0" err="1">
                <a:solidFill>
                  <a:schemeClr val="tx1"/>
                </a:solidFill>
              </a:rPr>
              <a:t>Возьмите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два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листа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разного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цвета</a:t>
            </a:r>
            <a:r>
              <a:rPr dirty="0">
                <a:solidFill>
                  <a:schemeClr val="tx1"/>
                </a:solidFill>
              </a:rPr>
              <a:t> </a:t>
            </a:r>
          </a:p>
          <a:p>
            <a:pPr marL="514350" indent="-514350">
              <a:spcBef>
                <a:spcPts val="600"/>
              </a:spcBef>
              <a:buSzTx/>
              <a:buFont typeface="Wingdings"/>
              <a:buNone/>
              <a:defRPr sz="2900" b="1">
                <a:ln w="10541" cap="flat">
                  <a:solidFill>
                    <a:srgbClr val="699C6D"/>
                  </a:solidFill>
                  <a:prstDash val="solid"/>
                  <a:round/>
                </a:ln>
                <a:gradFill flip="none" rotWithShape="1">
                  <a:gsLst>
                    <a:gs pos="0">
                      <a:srgbClr val="CCE8CE"/>
                    </a:gs>
                    <a:gs pos="9000">
                      <a:srgbClr val="B5E5B9"/>
                    </a:gs>
                    <a:gs pos="50000">
                      <a:srgbClr val="1F6625"/>
                    </a:gs>
                    <a:gs pos="79000">
                      <a:srgbClr val="B5E5B9"/>
                    </a:gs>
                    <a:gs pos="100000">
                      <a:srgbClr val="CCE8CE"/>
                    </a:gs>
                  </a:gsLst>
                  <a:lin ang="5400000" scaled="0"/>
                </a:gradFill>
              </a:defRPr>
            </a:pPr>
            <a:r>
              <a:rPr dirty="0">
                <a:solidFill>
                  <a:schemeClr val="tx1"/>
                </a:solidFill>
              </a:rPr>
              <a:t> </a:t>
            </a:r>
            <a:r>
              <a:rPr dirty="0" smtClean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(</a:t>
            </a:r>
            <a:r>
              <a:rPr dirty="0" err="1">
                <a:solidFill>
                  <a:schemeClr val="tx1"/>
                </a:solidFill>
              </a:rPr>
              <a:t>для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передних</a:t>
            </a:r>
            <a:r>
              <a:rPr dirty="0">
                <a:solidFill>
                  <a:schemeClr val="tx1"/>
                </a:solidFill>
              </a:rPr>
              <a:t> и </a:t>
            </a:r>
            <a:r>
              <a:rPr dirty="0" err="1">
                <a:solidFill>
                  <a:schemeClr val="tx1"/>
                </a:solidFill>
              </a:rPr>
              <a:t>задних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крыльев</a:t>
            </a:r>
            <a:r>
              <a:rPr dirty="0">
                <a:solidFill>
                  <a:schemeClr val="tx1"/>
                </a:solidFill>
              </a:rPr>
              <a:t>).</a:t>
            </a:r>
          </a:p>
          <a:p>
            <a:pPr>
              <a:spcBef>
                <a:spcPts val="600"/>
              </a:spcBef>
              <a:buSzTx/>
              <a:buFont typeface="Wingdings"/>
              <a:buNone/>
              <a:defRPr sz="2900" b="1">
                <a:ln w="10541" cap="flat">
                  <a:solidFill>
                    <a:srgbClr val="699C6D"/>
                  </a:solidFill>
                  <a:prstDash val="solid"/>
                  <a:round/>
                </a:ln>
                <a:gradFill flip="none" rotWithShape="1">
                  <a:gsLst>
                    <a:gs pos="0">
                      <a:srgbClr val="CCE8CE"/>
                    </a:gs>
                    <a:gs pos="9000">
                      <a:srgbClr val="B5E5B9"/>
                    </a:gs>
                    <a:gs pos="50000">
                      <a:srgbClr val="1F6625"/>
                    </a:gs>
                    <a:gs pos="79000">
                      <a:srgbClr val="B5E5B9"/>
                    </a:gs>
                    <a:gs pos="100000">
                      <a:srgbClr val="CCE8CE"/>
                    </a:gs>
                  </a:gsLst>
                  <a:lin ang="5400000" scaled="0"/>
                </a:gradFill>
              </a:defRPr>
            </a:pPr>
            <a:r>
              <a:rPr dirty="0">
                <a:solidFill>
                  <a:schemeClr val="tx1"/>
                </a:solidFill>
              </a:rPr>
              <a:t>2. </a:t>
            </a:r>
            <a:r>
              <a:rPr dirty="0" err="1">
                <a:solidFill>
                  <a:schemeClr val="tx1"/>
                </a:solidFill>
              </a:rPr>
              <a:t>Вырежьте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из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листов</a:t>
            </a:r>
            <a:r>
              <a:rPr dirty="0">
                <a:solidFill>
                  <a:schemeClr val="tx1"/>
                </a:solidFill>
              </a:rPr>
              <a:t>, </a:t>
            </a:r>
            <a:r>
              <a:rPr dirty="0" err="1">
                <a:solidFill>
                  <a:schemeClr val="tx1"/>
                </a:solidFill>
              </a:rPr>
              <a:t>широкие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треугольники</a:t>
            </a:r>
            <a:r>
              <a:rPr dirty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ts val="600"/>
              </a:spcBef>
              <a:buSzTx/>
              <a:buFont typeface="Wingdings"/>
              <a:buNone/>
              <a:defRPr sz="2900" b="1">
                <a:ln w="10541" cap="flat">
                  <a:solidFill>
                    <a:srgbClr val="699C6D"/>
                  </a:solidFill>
                  <a:prstDash val="solid"/>
                  <a:round/>
                </a:ln>
                <a:gradFill flip="none" rotWithShape="1">
                  <a:gsLst>
                    <a:gs pos="0">
                      <a:srgbClr val="CCE8CE"/>
                    </a:gs>
                    <a:gs pos="9000">
                      <a:srgbClr val="B5E5B9"/>
                    </a:gs>
                    <a:gs pos="50000">
                      <a:srgbClr val="1F6625"/>
                    </a:gs>
                    <a:gs pos="79000">
                      <a:srgbClr val="B5E5B9"/>
                    </a:gs>
                    <a:gs pos="100000">
                      <a:srgbClr val="CCE8CE"/>
                    </a:gs>
                  </a:gsLst>
                  <a:lin ang="5400000" scaled="0"/>
                </a:gradFill>
              </a:defRPr>
            </a:pPr>
            <a:r>
              <a:rPr dirty="0">
                <a:solidFill>
                  <a:schemeClr val="tx1"/>
                </a:solidFill>
              </a:rPr>
              <a:t>3. </a:t>
            </a:r>
            <a:r>
              <a:rPr dirty="0" err="1">
                <a:solidFill>
                  <a:schemeClr val="tx1"/>
                </a:solidFill>
              </a:rPr>
              <a:t>Сложите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треугольники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способом</a:t>
            </a:r>
            <a:r>
              <a:rPr dirty="0">
                <a:solidFill>
                  <a:schemeClr val="tx1"/>
                </a:solidFill>
              </a:rPr>
              <a:t> «</a:t>
            </a:r>
            <a:r>
              <a:rPr dirty="0" err="1">
                <a:solidFill>
                  <a:schemeClr val="tx1"/>
                </a:solidFill>
              </a:rPr>
              <a:t>гармошка</a:t>
            </a:r>
            <a:r>
              <a:rPr dirty="0">
                <a:solidFill>
                  <a:schemeClr val="tx1"/>
                </a:solidFill>
              </a:rPr>
              <a:t>».</a:t>
            </a:r>
            <a:r>
              <a:rPr dirty="0"/>
              <a:t> </a:t>
            </a:r>
          </a:p>
        </p:txBody>
      </p:sp>
      <p:pic>
        <p:nvPicPr>
          <p:cNvPr id="131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b="16516"/>
          <a:stretch>
            <a:fillRect/>
          </a:stretch>
        </p:blipFill>
        <p:spPr>
          <a:xfrm>
            <a:off x="539551" y="4077072"/>
            <a:ext cx="3771901" cy="20162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rcRect b="8364"/>
          <a:stretch>
            <a:fillRect/>
          </a:stretch>
        </p:blipFill>
        <p:spPr>
          <a:xfrm>
            <a:off x="5148064" y="3789040"/>
            <a:ext cx="3305176" cy="230425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Заголовок 1"/>
          <p:cNvSpPr txBox="1"/>
          <p:nvPr/>
        </p:nvSpPr>
        <p:spPr>
          <a:xfrm>
            <a:off x="369248" y="332656"/>
            <a:ext cx="813816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pPr algn="ctr">
              <a:lnSpc>
                <a:spcPct val="80000"/>
              </a:lnSpc>
              <a:defRPr sz="3900" b="1" cap="all">
                <a:ln w="9000" cap="flat">
                  <a:solidFill>
                    <a:srgbClr val="8D8C7E"/>
                  </a:solidFill>
                  <a:prstDash val="solid"/>
                  <a:round/>
                </a:ln>
                <a:gradFill flip="none" rotWithShape="1">
                  <a:gsLst>
                    <a:gs pos="0">
                      <a:srgbClr val="62604E"/>
                    </a:gs>
                    <a:gs pos="43000">
                      <a:srgbClr val="CDC8A2"/>
                    </a:gs>
                    <a:gs pos="48000">
                      <a:srgbClr val="BFBA96"/>
                    </a:gs>
                    <a:gs pos="100000">
                      <a:srgbClr val="62604E"/>
                    </a:gs>
                  </a:gsLst>
                  <a:lin ang="5400000" scaled="0"/>
                </a:gradFill>
              </a:defRPr>
            </a:pPr>
            <a:r>
              <a:rPr dirty="0" err="1">
                <a:solidFill>
                  <a:srgbClr val="FF0000"/>
                </a:solidFill>
              </a:rPr>
              <a:t>Этапы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изготовления</a:t>
            </a:r>
            <a:r>
              <a:rPr dirty="0">
                <a:solidFill>
                  <a:srgbClr val="FF0000"/>
                </a:solidFill>
              </a:rPr>
              <a:t> </a:t>
            </a:r>
            <a:br>
              <a:rPr dirty="0">
                <a:solidFill>
                  <a:srgbClr val="FF0000"/>
                </a:solidFill>
              </a:rPr>
            </a:br>
            <a:r>
              <a:rPr dirty="0" err="1">
                <a:solidFill>
                  <a:srgbClr val="FF0000"/>
                </a:solidFill>
              </a:rPr>
              <a:t>бабочки</a:t>
            </a:r>
            <a:r>
              <a:rPr dirty="0">
                <a:solidFill>
                  <a:srgbClr val="FF0000"/>
                </a:solidFill>
              </a:rPr>
              <a:t>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1" build="p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Заголовок 1"/>
          <p:cNvSpPr txBox="1">
            <a:spLocks noGrp="1"/>
          </p:cNvSpPr>
          <p:nvPr>
            <p:ph type="title"/>
          </p:nvPr>
        </p:nvSpPr>
        <p:spPr>
          <a:xfrm>
            <a:off x="493203" y="836712"/>
            <a:ext cx="8229601" cy="114300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just" defTabSz="850391">
              <a:defRPr sz="3627">
                <a:ln w="10541" cap="flat">
                  <a:solidFill>
                    <a:srgbClr val="699C6D"/>
                  </a:solidFill>
                  <a:prstDash val="solid"/>
                  <a:round/>
                </a:ln>
                <a:gradFill flip="none" rotWithShape="1">
                  <a:gsLst>
                    <a:gs pos="0">
                      <a:srgbClr val="CCE8CE"/>
                    </a:gs>
                    <a:gs pos="9000">
                      <a:srgbClr val="B5E5B9"/>
                    </a:gs>
                    <a:gs pos="50000">
                      <a:srgbClr val="1F6625"/>
                    </a:gs>
                    <a:gs pos="79000">
                      <a:srgbClr val="B5E5B9"/>
                    </a:gs>
                    <a:gs pos="100000">
                      <a:srgbClr val="CCE8CE"/>
                    </a:gs>
                  </a:gsLst>
                  <a:lin ang="5400000" scaled="0"/>
                </a:gradFill>
                <a:effectLst>
                  <a:outerShdw blurRad="35433" dist="35433" dir="2700000" rotWithShape="0">
                    <a:srgbClr val="000000"/>
                  </a:outerShdw>
                </a:effectLst>
              </a:defRPr>
            </a:lvl1pPr>
          </a:lstStyle>
          <a:p>
            <a:pPr marL="0" indent="0">
              <a:buNone/>
            </a:pPr>
            <a:r>
              <a:rPr dirty="0"/>
              <a:t>4. </a:t>
            </a:r>
            <a:r>
              <a:rPr dirty="0" err="1"/>
              <a:t>Сложите</a:t>
            </a:r>
            <a:r>
              <a:rPr dirty="0"/>
              <a:t> </a:t>
            </a:r>
            <a:r>
              <a:rPr dirty="0" err="1"/>
              <a:t>каждый</a:t>
            </a:r>
            <a:r>
              <a:rPr dirty="0"/>
              <a:t> </a:t>
            </a:r>
            <a:r>
              <a:rPr dirty="0" err="1"/>
              <a:t>треугольник</a:t>
            </a:r>
            <a:r>
              <a:rPr dirty="0"/>
              <a:t> </a:t>
            </a:r>
            <a:r>
              <a:rPr dirty="0" err="1"/>
              <a:t>пополам</a:t>
            </a:r>
            <a:r>
              <a:rPr dirty="0"/>
              <a:t>.</a:t>
            </a:r>
          </a:p>
        </p:txBody>
      </p:sp>
      <p:pic>
        <p:nvPicPr>
          <p:cNvPr id="135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b="9636"/>
          <a:stretch>
            <a:fillRect/>
          </a:stretch>
        </p:blipFill>
        <p:spPr>
          <a:xfrm>
            <a:off x="1086470" y="2276872"/>
            <a:ext cx="7043066" cy="37444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Содержимое 2"/>
          <p:cNvSpPr txBox="1">
            <a:spLocks noGrp="1"/>
          </p:cNvSpPr>
          <p:nvPr>
            <p:ph sz="quarter" idx="13"/>
          </p:nvPr>
        </p:nvSpPr>
        <p:spPr>
          <a:xfrm>
            <a:off x="539552" y="404664"/>
            <a:ext cx="8229601" cy="240486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buSzTx/>
              <a:buFont typeface="Wingdings"/>
              <a:buNone/>
              <a:defRPr sz="2900" b="1">
                <a:ln w="10541" cap="flat">
                  <a:solidFill>
                    <a:srgbClr val="699C6D"/>
                  </a:solidFill>
                  <a:prstDash val="solid"/>
                  <a:round/>
                </a:ln>
                <a:gradFill flip="none" rotWithShape="1">
                  <a:gsLst>
                    <a:gs pos="0">
                      <a:srgbClr val="CCE8CE"/>
                    </a:gs>
                    <a:gs pos="9000">
                      <a:srgbClr val="B5E5B9"/>
                    </a:gs>
                    <a:gs pos="50000">
                      <a:srgbClr val="1F6625"/>
                    </a:gs>
                    <a:gs pos="79000">
                      <a:srgbClr val="B5E5B9"/>
                    </a:gs>
                    <a:gs pos="100000">
                      <a:srgbClr val="CCE8CE"/>
                    </a:gs>
                  </a:gsLst>
                  <a:lin ang="5400000" scaled="0"/>
                </a:gradFill>
              </a:defRPr>
            </a:pPr>
            <a:r>
              <a:rPr dirty="0">
                <a:solidFill>
                  <a:schemeClr val="tx1"/>
                </a:solidFill>
              </a:rPr>
              <a:t>5. </a:t>
            </a:r>
            <a:r>
              <a:rPr dirty="0" err="1">
                <a:solidFill>
                  <a:schemeClr val="tx1"/>
                </a:solidFill>
              </a:rPr>
              <a:t>Соедините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вершины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двух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треугольников</a:t>
            </a:r>
            <a:r>
              <a:rPr dirty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ts val="600"/>
              </a:spcBef>
              <a:buSzTx/>
              <a:buFont typeface="Wingdings"/>
              <a:buNone/>
              <a:defRPr sz="2900" b="1">
                <a:ln w="10541" cap="flat">
                  <a:solidFill>
                    <a:srgbClr val="699C6D"/>
                  </a:solidFill>
                  <a:prstDash val="solid"/>
                  <a:round/>
                </a:ln>
                <a:gradFill flip="none" rotWithShape="1">
                  <a:gsLst>
                    <a:gs pos="0">
                      <a:srgbClr val="CCE8CE"/>
                    </a:gs>
                    <a:gs pos="9000">
                      <a:srgbClr val="B5E5B9"/>
                    </a:gs>
                    <a:gs pos="50000">
                      <a:srgbClr val="1F6625"/>
                    </a:gs>
                    <a:gs pos="79000">
                      <a:srgbClr val="B5E5B9"/>
                    </a:gs>
                    <a:gs pos="100000">
                      <a:srgbClr val="CCE8CE"/>
                    </a:gs>
                  </a:gsLst>
                  <a:lin ang="5400000" scaled="0"/>
                </a:gradFill>
              </a:defRPr>
            </a:pPr>
            <a:r>
              <a:rPr dirty="0">
                <a:solidFill>
                  <a:schemeClr val="tx1"/>
                </a:solidFill>
              </a:rPr>
              <a:t>6. </a:t>
            </a:r>
            <a:r>
              <a:rPr dirty="0" err="1">
                <a:solidFill>
                  <a:schemeClr val="tx1"/>
                </a:solidFill>
              </a:rPr>
              <a:t>Вырежьте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из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цветной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бумаги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полоску</a:t>
            </a:r>
            <a:r>
              <a:rPr dirty="0">
                <a:solidFill>
                  <a:schemeClr val="tx1"/>
                </a:solidFill>
              </a:rPr>
              <a:t>, </a:t>
            </a:r>
            <a:r>
              <a:rPr dirty="0" err="1">
                <a:solidFill>
                  <a:schemeClr val="tx1"/>
                </a:solidFill>
              </a:rPr>
              <a:t>обмотайте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ею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стык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передних</a:t>
            </a:r>
            <a:r>
              <a:rPr dirty="0">
                <a:solidFill>
                  <a:schemeClr val="tx1"/>
                </a:solidFill>
              </a:rPr>
              <a:t> и </a:t>
            </a:r>
            <a:r>
              <a:rPr dirty="0" err="1">
                <a:solidFill>
                  <a:schemeClr val="tx1"/>
                </a:solidFill>
              </a:rPr>
              <a:t>задних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крыльев</a:t>
            </a:r>
            <a:r>
              <a:rPr dirty="0">
                <a:solidFill>
                  <a:schemeClr val="tx1"/>
                </a:solidFill>
              </a:rPr>
              <a:t>. </a:t>
            </a:r>
          </a:p>
          <a:p>
            <a:pPr>
              <a:lnSpc>
                <a:spcPct val="90000"/>
              </a:lnSpc>
              <a:spcBef>
                <a:spcPts val="600"/>
              </a:spcBef>
              <a:buSzTx/>
              <a:buFont typeface="Wingdings"/>
              <a:buNone/>
              <a:defRPr sz="2900" b="1">
                <a:ln w="10541" cap="flat">
                  <a:solidFill>
                    <a:srgbClr val="699C6D"/>
                  </a:solidFill>
                  <a:prstDash val="solid"/>
                  <a:round/>
                </a:ln>
                <a:gradFill flip="none" rotWithShape="1">
                  <a:gsLst>
                    <a:gs pos="0">
                      <a:srgbClr val="CCE8CE"/>
                    </a:gs>
                    <a:gs pos="9000">
                      <a:srgbClr val="B5E5B9"/>
                    </a:gs>
                    <a:gs pos="50000">
                      <a:srgbClr val="1F6625"/>
                    </a:gs>
                    <a:gs pos="79000">
                      <a:srgbClr val="B5E5B9"/>
                    </a:gs>
                    <a:gs pos="100000">
                      <a:srgbClr val="CCE8CE"/>
                    </a:gs>
                  </a:gsLst>
                  <a:lin ang="5400000" scaled="0"/>
                </a:gradFill>
              </a:defRPr>
            </a:pPr>
            <a:r>
              <a:rPr dirty="0">
                <a:solidFill>
                  <a:schemeClr val="tx1"/>
                </a:solidFill>
              </a:rPr>
              <a:t>7. </a:t>
            </a:r>
            <a:r>
              <a:rPr dirty="0" err="1">
                <a:solidFill>
                  <a:schemeClr val="tx1"/>
                </a:solidFill>
              </a:rPr>
              <a:t>Конец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полоски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закрепите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клеем</a:t>
            </a:r>
            <a:r>
              <a:rPr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140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b="6034"/>
          <a:stretch>
            <a:fillRect/>
          </a:stretch>
        </p:blipFill>
        <p:spPr>
          <a:xfrm>
            <a:off x="2314091" y="2996952"/>
            <a:ext cx="4680522" cy="31683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1" build="p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Содержимое 2"/>
          <p:cNvSpPr txBox="1">
            <a:spLocks noGrp="1"/>
          </p:cNvSpPr>
          <p:nvPr>
            <p:ph sz="quarter" idx="13"/>
          </p:nvPr>
        </p:nvSpPr>
        <p:spPr>
          <a:xfrm>
            <a:off x="611560" y="548680"/>
            <a:ext cx="8229600" cy="2692896"/>
          </a:xfrm>
          <a:prstGeom prst="rect">
            <a:avLst/>
          </a:prstGeom>
        </p:spPr>
        <p:txBody>
          <a:bodyPr/>
          <a:lstStyle/>
          <a:p>
            <a:pPr algn="just">
              <a:spcBef>
                <a:spcPts val="600"/>
              </a:spcBef>
              <a:buSzTx/>
              <a:buFont typeface="Wingdings"/>
              <a:buNone/>
              <a:defRPr sz="2900" b="1">
                <a:ln w="10541" cap="flat">
                  <a:solidFill>
                    <a:srgbClr val="699C6D"/>
                  </a:solidFill>
                  <a:prstDash val="solid"/>
                  <a:round/>
                </a:ln>
                <a:gradFill flip="none" rotWithShape="1">
                  <a:gsLst>
                    <a:gs pos="0">
                      <a:srgbClr val="CCE8CE"/>
                    </a:gs>
                    <a:gs pos="9000">
                      <a:srgbClr val="B5E5B9"/>
                    </a:gs>
                    <a:gs pos="50000">
                      <a:srgbClr val="1F6625"/>
                    </a:gs>
                    <a:gs pos="79000">
                      <a:srgbClr val="B5E5B9"/>
                    </a:gs>
                    <a:gs pos="100000">
                      <a:srgbClr val="CCE8CE"/>
                    </a:gs>
                  </a:gsLst>
                  <a:lin ang="5400000" scaled="0"/>
                </a:gradFill>
              </a:defRPr>
            </a:pPr>
            <a:r>
              <a:rPr dirty="0">
                <a:solidFill>
                  <a:schemeClr val="tx1"/>
                </a:solidFill>
              </a:rPr>
              <a:t>8. </a:t>
            </a:r>
            <a:r>
              <a:rPr dirty="0" err="1">
                <a:solidFill>
                  <a:schemeClr val="tx1"/>
                </a:solidFill>
              </a:rPr>
              <a:t>Вырежьте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две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узкие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полоски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из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бумаги</a:t>
            </a:r>
            <a:r>
              <a:rPr dirty="0">
                <a:solidFill>
                  <a:schemeClr val="tx1"/>
                </a:solidFill>
              </a:rPr>
              <a:t>.</a:t>
            </a:r>
          </a:p>
          <a:p>
            <a:pPr algn="just">
              <a:spcBef>
                <a:spcPts val="600"/>
              </a:spcBef>
              <a:buSzTx/>
              <a:buFont typeface="Wingdings"/>
              <a:buNone/>
              <a:defRPr sz="2900" b="1">
                <a:ln w="10541" cap="flat">
                  <a:solidFill>
                    <a:srgbClr val="699C6D"/>
                  </a:solidFill>
                  <a:prstDash val="solid"/>
                  <a:round/>
                </a:ln>
                <a:gradFill flip="none" rotWithShape="1">
                  <a:gsLst>
                    <a:gs pos="0">
                      <a:srgbClr val="CCE8CE"/>
                    </a:gs>
                    <a:gs pos="9000">
                      <a:srgbClr val="B5E5B9"/>
                    </a:gs>
                    <a:gs pos="50000">
                      <a:srgbClr val="1F6625"/>
                    </a:gs>
                    <a:gs pos="79000">
                      <a:srgbClr val="B5E5B9"/>
                    </a:gs>
                    <a:gs pos="100000">
                      <a:srgbClr val="CCE8CE"/>
                    </a:gs>
                  </a:gsLst>
                  <a:lin ang="5400000" scaled="0"/>
                </a:gradFill>
              </a:defRPr>
            </a:pPr>
            <a:r>
              <a:rPr dirty="0">
                <a:solidFill>
                  <a:schemeClr val="tx1"/>
                </a:solidFill>
              </a:rPr>
              <a:t>9. </a:t>
            </a:r>
            <a:r>
              <a:rPr dirty="0" err="1">
                <a:solidFill>
                  <a:schemeClr val="tx1"/>
                </a:solidFill>
              </a:rPr>
              <a:t>Каждую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из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них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намотайте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на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карандаш</a:t>
            </a:r>
            <a:r>
              <a:rPr dirty="0">
                <a:solidFill>
                  <a:schemeClr val="tx1"/>
                </a:solidFill>
              </a:rPr>
              <a:t>, </a:t>
            </a:r>
            <a:r>
              <a:rPr dirty="0" err="1">
                <a:solidFill>
                  <a:schemeClr val="tx1"/>
                </a:solidFill>
              </a:rPr>
              <a:t>получатся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усики</a:t>
            </a:r>
            <a:r>
              <a:rPr dirty="0">
                <a:solidFill>
                  <a:schemeClr val="tx1"/>
                </a:solidFill>
              </a:rPr>
              <a:t>. </a:t>
            </a:r>
          </a:p>
          <a:p>
            <a:pPr algn="just">
              <a:spcBef>
                <a:spcPts val="600"/>
              </a:spcBef>
              <a:buSzTx/>
              <a:buFont typeface="Wingdings"/>
              <a:buNone/>
              <a:defRPr sz="2900" b="1">
                <a:ln w="10541" cap="flat">
                  <a:solidFill>
                    <a:srgbClr val="699C6D"/>
                  </a:solidFill>
                  <a:prstDash val="solid"/>
                  <a:round/>
                </a:ln>
                <a:gradFill flip="none" rotWithShape="1">
                  <a:gsLst>
                    <a:gs pos="0">
                      <a:srgbClr val="CCE8CE"/>
                    </a:gs>
                    <a:gs pos="9000">
                      <a:srgbClr val="B5E5B9"/>
                    </a:gs>
                    <a:gs pos="50000">
                      <a:srgbClr val="1F6625"/>
                    </a:gs>
                    <a:gs pos="79000">
                      <a:srgbClr val="B5E5B9"/>
                    </a:gs>
                    <a:gs pos="100000">
                      <a:srgbClr val="CCE8CE"/>
                    </a:gs>
                  </a:gsLst>
                  <a:lin ang="5400000" scaled="0"/>
                </a:gradFill>
              </a:defRPr>
            </a:pPr>
            <a:r>
              <a:rPr dirty="0">
                <a:solidFill>
                  <a:schemeClr val="tx1"/>
                </a:solidFill>
              </a:rPr>
              <a:t>10. </a:t>
            </a:r>
            <a:r>
              <a:rPr dirty="0" err="1">
                <a:solidFill>
                  <a:schemeClr val="tx1"/>
                </a:solidFill>
              </a:rPr>
              <a:t>Приклейте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их</a:t>
            </a:r>
            <a:r>
              <a:rPr dirty="0">
                <a:solidFill>
                  <a:schemeClr val="tx1"/>
                </a:solidFill>
              </a:rPr>
              <a:t> к </a:t>
            </a:r>
            <a:r>
              <a:rPr dirty="0" err="1">
                <a:solidFill>
                  <a:schemeClr val="tx1"/>
                </a:solidFill>
              </a:rPr>
              <a:t>передней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части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бабочки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между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крыльями</a:t>
            </a:r>
            <a:r>
              <a:rPr dirty="0">
                <a:solidFill>
                  <a:schemeClr val="tx1"/>
                </a:solidFill>
              </a:rPr>
              <a:t>. </a:t>
            </a:r>
            <a:r>
              <a:rPr dirty="0" err="1">
                <a:solidFill>
                  <a:schemeClr val="tx1"/>
                </a:solidFill>
              </a:rPr>
              <a:t>Бабочка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err="1">
                <a:solidFill>
                  <a:schemeClr val="tx1"/>
                </a:solidFill>
              </a:rPr>
              <a:t>готова</a:t>
            </a:r>
            <a:r>
              <a:rPr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14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b="7729"/>
          <a:stretch>
            <a:fillRect/>
          </a:stretch>
        </p:blipFill>
        <p:spPr>
          <a:xfrm>
            <a:off x="2339752" y="3241575"/>
            <a:ext cx="3881240" cy="30965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1" build="p" advAuto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">
  <a:themeElements>
    <a:clrScheme name="Тема1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0000FF"/>
      </a:hlink>
      <a:folHlink>
        <a:srgbClr val="FF00FF"/>
      </a:folHlink>
    </a:clrScheme>
    <a:fontScheme name="Тема1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Тема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201</TotalTime>
  <Words>123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Calibri</vt:lpstr>
      <vt:lpstr>Georgia</vt:lpstr>
      <vt:lpstr>Times New Roman</vt:lpstr>
      <vt:lpstr>Trebuchet MS</vt:lpstr>
      <vt:lpstr>Wingdings</vt:lpstr>
      <vt:lpstr>Воздушный поток</vt:lpstr>
      <vt:lpstr>Аппликация  «Бабочка  из  «бумажных гармошек»</vt:lpstr>
      <vt:lpstr>ВАМ ПОНАДОБЯТСЯ: </vt:lpstr>
      <vt:lpstr>Презентация PowerPoint</vt:lpstr>
      <vt:lpstr>4. Сложите каждый треугольник пополам.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Аппликация  «Бабочка  из  «бумажных гармошек»»</dc:title>
  <cp:lastModifiedBy>Ирина</cp:lastModifiedBy>
  <cp:revision>4</cp:revision>
  <dcterms:modified xsi:type="dcterms:W3CDTF">2021-09-07T12:54:03Z</dcterms:modified>
</cp:coreProperties>
</file>