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8" r:id="rId4"/>
    <p:sldId id="267" r:id="rId5"/>
    <p:sldId id="258" r:id="rId6"/>
    <p:sldId id="260" r:id="rId7"/>
    <p:sldId id="269" r:id="rId8"/>
    <p:sldId id="262" r:id="rId9"/>
    <p:sldId id="263" r:id="rId10"/>
    <p:sldId id="264" r:id="rId11"/>
    <p:sldId id="265" r:id="rId12"/>
    <p:sldId id="27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18.03.2021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18.03.2021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18.03.2021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18.03.2021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18.03.2021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18.03.2021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18.03.2021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18.03.2021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18.03.2021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18.03.2021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18.03.2021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18.03.2021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92697"/>
            <a:ext cx="7772400" cy="504056"/>
          </a:xfrm>
        </p:spPr>
        <p:txBody>
          <a:bodyPr/>
          <a:lstStyle/>
          <a:p>
            <a:pPr algn="ctr"/>
            <a:r>
              <a:rPr lang="ru-RU" sz="2000" dirty="0" smtClean="0"/>
              <a:t>МКОУ «</a:t>
            </a:r>
            <a:r>
              <a:rPr lang="ru-RU" sz="2000" dirty="0" err="1" smtClean="0"/>
              <a:t>Гончаровская</a:t>
            </a:r>
            <a:r>
              <a:rPr lang="ru-RU" sz="2000" dirty="0" smtClean="0"/>
              <a:t> СОШ»</a:t>
            </a:r>
            <a:r>
              <a:rPr lang="ru-RU" sz="1200" dirty="0" smtClean="0"/>
              <a:t>» </a:t>
            </a:r>
            <a:endParaRPr lang="ru-RU" sz="1200" dirty="0"/>
          </a:p>
        </p:txBody>
      </p:sp>
      <p:sp>
        <p:nvSpPr>
          <p:cNvPr id="3" name="Подзаголовок 2"/>
          <p:cNvSpPr>
            <a:spLocks noGrp="1"/>
          </p:cNvSpPr>
          <p:nvPr>
            <p:ph type="subTitle" idx="1"/>
          </p:nvPr>
        </p:nvSpPr>
        <p:spPr>
          <a:xfrm>
            <a:off x="3354442" y="1700808"/>
            <a:ext cx="5114778" cy="4104456"/>
          </a:xfrm>
        </p:spPr>
        <p:txBody>
          <a:bodyPr>
            <a:normAutofit/>
          </a:bodyPr>
          <a:lstStyle/>
          <a:p>
            <a:pPr algn="ctr"/>
            <a:r>
              <a:rPr lang="ru-RU" sz="2400" b="1" dirty="0" smtClean="0"/>
              <a:t>Проект по </a:t>
            </a:r>
            <a:r>
              <a:rPr lang="ru-RU" sz="2400" b="1" dirty="0" smtClean="0"/>
              <a:t>биологии</a:t>
            </a:r>
          </a:p>
          <a:p>
            <a:pPr algn="ctr"/>
            <a:r>
              <a:rPr lang="ru-RU" sz="2400" b="1" dirty="0" smtClean="0"/>
              <a:t> </a:t>
            </a:r>
            <a:r>
              <a:rPr lang="ru-RU" sz="2400" b="1" dirty="0" smtClean="0"/>
              <a:t>на тему «Красная книга животных Курской области</a:t>
            </a:r>
            <a:r>
              <a:rPr lang="ru-RU" sz="2400" b="1" dirty="0" smtClean="0"/>
              <a:t>»</a:t>
            </a:r>
          </a:p>
          <a:p>
            <a:pPr algn="ctr"/>
            <a:endParaRPr lang="ru-RU" sz="2400" b="1" dirty="0" smtClean="0"/>
          </a:p>
          <a:p>
            <a:endParaRPr lang="ru-RU" dirty="0" smtClean="0"/>
          </a:p>
          <a:p>
            <a:endParaRPr lang="ru-RU" dirty="0" smtClean="0"/>
          </a:p>
          <a:p>
            <a:r>
              <a:rPr lang="ru-RU" dirty="0" smtClean="0"/>
              <a:t>Выполнила</a:t>
            </a:r>
            <a:r>
              <a:rPr lang="ru-RU" dirty="0" smtClean="0"/>
              <a:t>: </a:t>
            </a:r>
            <a:endParaRPr lang="ru-RU" dirty="0" smtClean="0"/>
          </a:p>
          <a:p>
            <a:r>
              <a:rPr lang="ru-RU" dirty="0" err="1" smtClean="0"/>
              <a:t>Сечина</a:t>
            </a:r>
            <a:r>
              <a:rPr lang="ru-RU" dirty="0" smtClean="0"/>
              <a:t> Виктория Сергеевна</a:t>
            </a:r>
            <a:endParaRPr lang="ru-RU" dirty="0" smtClean="0"/>
          </a:p>
          <a:p>
            <a:r>
              <a:rPr lang="ru-RU" dirty="0" smtClean="0"/>
              <a:t>Руководитель: Старченко М.Г.</a:t>
            </a:r>
          </a:p>
          <a:p>
            <a:r>
              <a:rPr lang="ru-RU" dirty="0" smtClean="0"/>
              <a:t>2020-2021 </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7239000" cy="842352"/>
          </a:xfrm>
        </p:spPr>
        <p:txBody>
          <a:bodyPr>
            <a:normAutofit fontScale="90000"/>
          </a:bodyPr>
          <a:lstStyle/>
          <a:p>
            <a:pPr algn="ctr"/>
            <a:r>
              <a:rPr lang="ru-RU" sz="3100" dirty="0" smtClean="0"/>
              <a:t>Правила поведения в природе </a:t>
            </a:r>
            <a:r>
              <a:rPr lang="ru-RU" sz="3100" u="sng" dirty="0" smtClean="0"/>
              <a:t>10 «НЕ»</a:t>
            </a:r>
            <a:r>
              <a:rPr lang="ru-RU" dirty="0" smtClean="0"/>
              <a:t/>
            </a:r>
            <a:br>
              <a:rPr lang="ru-RU" dirty="0" smtClean="0"/>
            </a:br>
            <a:endParaRPr lang="ru-RU" dirty="0"/>
          </a:p>
        </p:txBody>
      </p:sp>
      <p:sp>
        <p:nvSpPr>
          <p:cNvPr id="3" name="Содержимое 2"/>
          <p:cNvSpPr>
            <a:spLocks noGrp="1"/>
          </p:cNvSpPr>
          <p:nvPr>
            <p:ph idx="1"/>
          </p:nvPr>
        </p:nvSpPr>
        <p:spPr>
          <a:xfrm>
            <a:off x="395536" y="1412776"/>
            <a:ext cx="7239000" cy="4846320"/>
          </a:xfrm>
        </p:spPr>
        <p:txBody>
          <a:bodyPr>
            <a:normAutofit fontScale="92500"/>
          </a:bodyPr>
          <a:lstStyle/>
          <a:p>
            <a:pPr lvl="0"/>
            <a:r>
              <a:rPr lang="ru-RU" dirty="0" smtClean="0"/>
              <a:t>Не загрязняй природу, забирай с собой мусор</a:t>
            </a:r>
          </a:p>
          <a:p>
            <a:pPr lvl="0"/>
            <a:r>
              <a:rPr lang="ru-RU" dirty="0" smtClean="0"/>
              <a:t>Не лови бабочек, шмелей, стрекоз и лягушек</a:t>
            </a:r>
          </a:p>
          <a:p>
            <a:pPr lvl="0"/>
            <a:r>
              <a:rPr lang="ru-RU" dirty="0" smtClean="0"/>
              <a:t>Не бери лишнего у природы</a:t>
            </a:r>
          </a:p>
          <a:p>
            <a:pPr lvl="0"/>
            <a:r>
              <a:rPr lang="ru-RU" dirty="0" smtClean="0"/>
              <a:t>Не разоряй муравейники</a:t>
            </a:r>
          </a:p>
          <a:p>
            <a:pPr lvl="0"/>
            <a:r>
              <a:rPr lang="ru-RU" dirty="0" smtClean="0"/>
              <a:t>Не ломай ветки деревьев и кустарников</a:t>
            </a:r>
          </a:p>
          <a:p>
            <a:pPr lvl="0"/>
            <a:r>
              <a:rPr lang="ru-RU" dirty="0" smtClean="0"/>
              <a:t>Не разводи костры под деревьями</a:t>
            </a:r>
          </a:p>
          <a:p>
            <a:pPr lvl="0"/>
            <a:r>
              <a:rPr lang="ru-RU" dirty="0" smtClean="0"/>
              <a:t>Не шуми в лесу</a:t>
            </a:r>
          </a:p>
          <a:p>
            <a:pPr lvl="0"/>
            <a:r>
              <a:rPr lang="ru-RU" dirty="0" smtClean="0"/>
              <a:t>Не рви в лесу и на лугу цветы</a:t>
            </a:r>
          </a:p>
          <a:p>
            <a:pPr lvl="0"/>
            <a:r>
              <a:rPr lang="ru-RU" dirty="0" smtClean="0"/>
              <a:t>Не разоряй гнёзда птиц</a:t>
            </a:r>
          </a:p>
          <a:p>
            <a:pPr lvl="0"/>
            <a:r>
              <a:rPr lang="ru-RU" dirty="0" smtClean="0"/>
              <a:t>Не уноси домой детёнышей диких животных</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Что надо делать, чтобы спасти исчезающие и редкие виды</a:t>
            </a:r>
            <a:br>
              <a:rPr lang="ru-RU" b="1" dirty="0" smtClean="0"/>
            </a:br>
            <a:r>
              <a:rPr lang="ru-RU" b="1" dirty="0" smtClean="0"/>
              <a:t>растений и животных?</a:t>
            </a:r>
            <a:endParaRPr lang="ru-RU" dirty="0" smtClean="0"/>
          </a:p>
          <a:p>
            <a:r>
              <a:rPr lang="ru-RU" dirty="0" smtClean="0"/>
              <a:t>1. Запретить охоту.</a:t>
            </a:r>
          </a:p>
          <a:p>
            <a:r>
              <a:rPr lang="ru-RU" dirty="0" smtClean="0"/>
              <a:t>2. Запретить чрезмерную добычу животных.</a:t>
            </a:r>
          </a:p>
          <a:p>
            <a:r>
              <a:rPr lang="ru-RU" dirty="0" smtClean="0"/>
              <a:t>3. Запретить разрушать места обитания животных.</a:t>
            </a:r>
          </a:p>
          <a:p>
            <a:r>
              <a:rPr lang="ru-RU" dirty="0" smtClean="0"/>
              <a:t>4. Создавать  заповедники.</a:t>
            </a:r>
          </a:p>
          <a:p>
            <a:r>
              <a:rPr lang="ru-RU" dirty="0" smtClean="0"/>
              <a:t>5.Заботиться </a:t>
            </a:r>
            <a:r>
              <a:rPr lang="ru-RU" smtClean="0"/>
              <a:t>о размножении животных.</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buNone/>
            </a:pPr>
            <a:r>
              <a:rPr lang="ru-RU" sz="8800" b="1" dirty="0" smtClean="0">
                <a:solidFill>
                  <a:srgbClr val="7030A0"/>
                </a:solidFill>
              </a:rPr>
              <a:t>Спасибо за внимание!</a:t>
            </a:r>
            <a:endParaRPr lang="ru-RU" sz="8800" b="1" dirty="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b="1" dirty="0" smtClean="0"/>
              <a:t>Цель работы</a:t>
            </a:r>
            <a:r>
              <a:rPr lang="ru-RU" dirty="0" smtClean="0"/>
              <a:t>: Изучить Красную книгу Курской области и выявить животных подлежащих охране.</a:t>
            </a:r>
          </a:p>
          <a:p>
            <a:pPr>
              <a:buNone/>
            </a:pPr>
            <a:r>
              <a:rPr lang="ru-RU" dirty="0" smtClean="0"/>
              <a:t> </a:t>
            </a:r>
            <a:r>
              <a:rPr lang="ru-RU" b="1" dirty="0" smtClean="0"/>
              <a:t>Задачи </a:t>
            </a:r>
            <a:r>
              <a:rPr lang="ru-RU" b="1" dirty="0" smtClean="0"/>
              <a:t>проекта</a:t>
            </a:r>
          </a:p>
          <a:p>
            <a:pPr>
              <a:buNone/>
            </a:pPr>
            <a:r>
              <a:rPr lang="ru-RU" dirty="0" smtClean="0"/>
              <a:t>1. </a:t>
            </a:r>
            <a:r>
              <a:rPr lang="ru-RU" dirty="0" smtClean="0"/>
              <a:t> </a:t>
            </a:r>
            <a:r>
              <a:rPr lang="ru-RU" dirty="0" smtClean="0"/>
              <a:t>Изучить литературу и узнать об истории создания Красной книги.</a:t>
            </a:r>
          </a:p>
          <a:p>
            <a:pPr>
              <a:buNone/>
            </a:pPr>
            <a:r>
              <a:rPr lang="ru-RU" dirty="0" smtClean="0"/>
              <a:t>2.Собрать информацию и расширить знания о редких и исчезающих животных Курской области</a:t>
            </a:r>
          </a:p>
          <a:p>
            <a:pPr>
              <a:buNone/>
            </a:pPr>
            <a:r>
              <a:rPr lang="ru-RU" dirty="0" smtClean="0"/>
              <a:t>3. Выяснить, какие меры помогут в деле сохранения природы.</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b="1" dirty="0" smtClean="0"/>
              <a:t>Гипотеза </a:t>
            </a:r>
            <a:r>
              <a:rPr lang="ru-RU" dirty="0" smtClean="0"/>
              <a:t> проекта: Можно ли будет жить на Земле, если исчезнут все животные?</a:t>
            </a:r>
          </a:p>
          <a:p>
            <a:r>
              <a:rPr lang="ru-RU" dirty="0" smtClean="0"/>
              <a:t>Как это предотвратить? Что может сделать человек, чтобы этого не случилось?</a:t>
            </a:r>
          </a:p>
          <a:p>
            <a:endParaRPr lang="ru-RU" dirty="0"/>
          </a:p>
        </p:txBody>
      </p:sp>
      <p:pic>
        <p:nvPicPr>
          <p:cNvPr id="4" name="Рисунок 3" descr="unnamed (4).jpg"/>
          <p:cNvPicPr>
            <a:picLocks noChangeAspect="1"/>
          </p:cNvPicPr>
          <p:nvPr/>
        </p:nvPicPr>
        <p:blipFill>
          <a:blip r:embed="rId2" cstate="print"/>
          <a:stretch>
            <a:fillRect/>
          </a:stretch>
        </p:blipFill>
        <p:spPr>
          <a:xfrm>
            <a:off x="2051720" y="3789040"/>
            <a:ext cx="3436640" cy="25774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dirty="0" smtClean="0"/>
              <a:t>В 1948 году в небольшом городке Фонтенбло (Франция) на международной конференции был основан международный союз охраны природы. Кратко МОПС.</a:t>
            </a:r>
          </a:p>
          <a:p>
            <a:r>
              <a:rPr lang="ru-RU" dirty="0" smtClean="0"/>
              <a:t>Ученые мира стали изучать, каким животным надо помочь в первую очередь. Они составили списки животных, которые исчезли или находятся под угрозой исчезновения .Эти списки и назвали Красной книгой.</a:t>
            </a:r>
          </a:p>
          <a:p>
            <a:r>
              <a:rPr lang="ru-RU" dirty="0" smtClean="0"/>
              <a:t>А почему красной?</a:t>
            </a:r>
          </a:p>
          <a:p>
            <a:r>
              <a:rPr lang="ru-RU" dirty="0" smtClean="0"/>
              <a:t>Красный цвет – это сигнал опасности. Он предупреждает нас -стой! Ещё один неосторожный шаг, и может быть поздно.</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В нашей стране Красная книга вышла в 1978 году. В 2001 году вышло первое издание Красной книги Курской области, а нормативный акт, окончательно утвердивший её статус, был оформлен в марте 2005 года.</a:t>
            </a:r>
          </a:p>
          <a:p>
            <a:endParaRPr lang="ru-RU" dirty="0"/>
          </a:p>
        </p:txBody>
      </p:sp>
      <p:pic>
        <p:nvPicPr>
          <p:cNvPr id="5" name="Рисунок 4" descr="1040168432_0_175_1462_1004_600x0_80_0_0_ed5182afa2b5d246e139ecd041816ce8.jpg"/>
          <p:cNvPicPr>
            <a:picLocks noChangeAspect="1"/>
          </p:cNvPicPr>
          <p:nvPr/>
        </p:nvPicPr>
        <p:blipFill>
          <a:blip r:embed="rId2" cstate="print"/>
          <a:stretch>
            <a:fillRect/>
          </a:stretch>
        </p:blipFill>
        <p:spPr>
          <a:xfrm>
            <a:off x="3635896" y="4026666"/>
            <a:ext cx="4409430" cy="249867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СТРЕПЕТ</a:t>
            </a:r>
            <a:endParaRPr lang="ru-RU" dirty="0"/>
          </a:p>
        </p:txBody>
      </p:sp>
      <p:pic>
        <p:nvPicPr>
          <p:cNvPr id="4" name="Содержимое 3" descr="strepet-2.jpg"/>
          <p:cNvPicPr>
            <a:picLocks noGrp="1"/>
          </p:cNvPicPr>
          <p:nvPr>
            <p:ph idx="1"/>
          </p:nvPr>
        </p:nvPicPr>
        <p:blipFill>
          <a:blip r:embed="rId2" cstate="print"/>
          <a:stretch>
            <a:fillRect/>
          </a:stretch>
        </p:blipFill>
        <p:spPr>
          <a:xfrm>
            <a:off x="539552" y="1196753"/>
            <a:ext cx="2592288" cy="2088232"/>
          </a:xfrm>
          <a:prstGeom prst="rect">
            <a:avLst/>
          </a:prstGeom>
        </p:spPr>
      </p:pic>
      <p:sp>
        <p:nvSpPr>
          <p:cNvPr id="5" name="Прямоугольник 4"/>
          <p:cNvSpPr/>
          <p:nvPr/>
        </p:nvSpPr>
        <p:spPr>
          <a:xfrm>
            <a:off x="3059832" y="2852936"/>
            <a:ext cx="4896544" cy="2585323"/>
          </a:xfrm>
          <a:prstGeom prst="rect">
            <a:avLst/>
          </a:prstGeom>
        </p:spPr>
        <p:txBody>
          <a:bodyPr wrap="square">
            <a:spAutoFit/>
          </a:bodyPr>
          <a:lstStyle/>
          <a:p>
            <a:r>
              <a:rPr lang="ru-RU" dirty="0" smtClean="0"/>
              <a:t>Численность вида снижается по всему ареалу из-за потери естественных мест обитания. В Курской области в результате распашки степей, стрепеты стали редкостью. Стрепет – полезное пернатое, которое занимает определённую нишу в природе. Эти птицы пугливы, осторожны до крайности, изучать их образ жизни крайне тяжело.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76672"/>
            <a:ext cx="7239000" cy="3672408"/>
          </a:xfrm>
        </p:spPr>
        <p:txBody>
          <a:bodyPr>
            <a:normAutofit fontScale="92500" lnSpcReduction="20000"/>
          </a:bodyPr>
          <a:lstStyle/>
          <a:p>
            <a:r>
              <a:rPr lang="ru-RU" sz="3000" dirty="0" smtClean="0">
                <a:solidFill>
                  <a:srgbClr val="FF0000"/>
                </a:solidFill>
              </a:rPr>
              <a:t>Выхухоль</a:t>
            </a:r>
            <a:r>
              <a:rPr lang="ru-RU" sz="2000" dirty="0" smtClean="0"/>
              <a:t> — редкий эндемичный вид, занесённый в Красную книгу России с категорией 2: сокращающийся в численности редкий реликтовый вид. К такому плачевному положению выхухоли в России привели такие факторы как: вырубка пойменных лесов, загрязнение водоёмов, осушение пойменных угодий, строительство плотин и дамб, а также застройка на берегах водоёмов, создание водохранилищ, выпас скота вблизи водоёмов.</a:t>
            </a:r>
          </a:p>
          <a:p>
            <a:r>
              <a:rPr lang="ru-RU" sz="2000" dirty="0" smtClean="0"/>
              <a:t>С осени 2000 г. Центр охраны дикой природы при финансовой поддержке Фонда национальных парков осуществляет проект «Сохраним русскую выхухоль», направленный на оценку современного состояния популяции выхухоли и разработку мер её сохранения.</a:t>
            </a:r>
            <a:endParaRPr lang="ru-RU" sz="2000" dirty="0"/>
          </a:p>
        </p:txBody>
      </p:sp>
      <p:pic>
        <p:nvPicPr>
          <p:cNvPr id="4" name="Содержимое 3" descr="e3a7f8f39d614aac88ac027f8d5c5a3c.max-2000x1000.jpg"/>
          <p:cNvPicPr>
            <a:picLocks/>
          </p:cNvPicPr>
          <p:nvPr/>
        </p:nvPicPr>
        <p:blipFill>
          <a:blip r:embed="rId2" cstate="print"/>
          <a:stretch>
            <a:fillRect/>
          </a:stretch>
        </p:blipFill>
        <p:spPr>
          <a:xfrm>
            <a:off x="2627784" y="4293096"/>
            <a:ext cx="3340224" cy="207160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3180968"/>
          </a:xfrm>
        </p:spPr>
        <p:txBody>
          <a:bodyPr>
            <a:noAutofit/>
          </a:bodyPr>
          <a:lstStyle/>
          <a:p>
            <a:r>
              <a:rPr lang="ru-RU" sz="2000" dirty="0" smtClean="0"/>
              <a:t>Одной из причин уменьшения популяции этих замечательных насекомых является вырубка старых больных деревьев, которые могли бы служить «домом» для личинок жука.</a:t>
            </a:r>
            <a:br>
              <a:rPr lang="ru-RU" sz="2000" dirty="0" smtClean="0"/>
            </a:br>
            <a:r>
              <a:rPr lang="ru-RU" sz="2000" dirty="0" smtClean="0"/>
              <a:t>Взрослые особи погибают от таких птиц, как сороки, вороны, совы, филины. Сбор жуков-оленей в коллекции также уменьшает их численность.</a:t>
            </a:r>
            <a:br>
              <a:rPr lang="ru-RU" sz="2000" dirty="0" smtClean="0"/>
            </a:br>
            <a:r>
              <a:rPr lang="ru-RU" sz="2000" dirty="0" smtClean="0"/>
              <a:t>Разводить в неволе этих замечательных насекомых очень сложно, учитывая длительный цикл развития личинки.</a:t>
            </a:r>
            <a:endParaRPr lang="ru-RU" sz="2000" dirty="0"/>
          </a:p>
        </p:txBody>
      </p:sp>
      <p:pic>
        <p:nvPicPr>
          <p:cNvPr id="4" name="Содержимое 3" descr="Без названия (9).jpg"/>
          <p:cNvPicPr>
            <a:picLocks noGrp="1"/>
          </p:cNvPicPr>
          <p:nvPr>
            <p:ph idx="1"/>
          </p:nvPr>
        </p:nvPicPr>
        <p:blipFill>
          <a:blip r:embed="rId2" cstate="print"/>
          <a:stretch>
            <a:fillRect/>
          </a:stretch>
        </p:blipFill>
        <p:spPr>
          <a:xfrm>
            <a:off x="2987824" y="3789040"/>
            <a:ext cx="3672408" cy="223224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3613016"/>
          </a:xfrm>
        </p:spPr>
        <p:txBody>
          <a:bodyPr>
            <a:noAutofit/>
          </a:bodyPr>
          <a:lstStyle/>
          <a:p>
            <a:pPr algn="ctr"/>
            <a:r>
              <a:rPr lang="ru-RU" sz="2000" b="0" dirty="0" smtClean="0"/>
              <a:t>Гребенчатый тритон - Не выдерживает даже незначительного загрязнения воды, изреживания подлеска, полного удаления лесной захламлённости и нарушения напочвенного покрова. Лишается укрытий и корма на тех природных территориях, где водоёмы декорированы искусственными берегами, а естественная растительность заменена зелёными насаждениями. Является индикатором сохранения в черте города чистых водоёмов и хорошо сохранившихся природных биотопов.</a:t>
            </a:r>
            <a:endParaRPr lang="ru-RU" sz="2000" dirty="0"/>
          </a:p>
        </p:txBody>
      </p:sp>
      <p:pic>
        <p:nvPicPr>
          <p:cNvPr id="4" name="Содержимое 3" descr="Без названия (10).jpg"/>
          <p:cNvPicPr>
            <a:picLocks noGrp="1"/>
          </p:cNvPicPr>
          <p:nvPr>
            <p:ph idx="1"/>
          </p:nvPr>
        </p:nvPicPr>
        <p:blipFill>
          <a:blip r:embed="rId2" cstate="print"/>
          <a:stretch>
            <a:fillRect/>
          </a:stretch>
        </p:blipFill>
        <p:spPr>
          <a:xfrm>
            <a:off x="395536" y="4365104"/>
            <a:ext cx="3456384" cy="208823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42</TotalTime>
  <Words>443</Words>
  <Application>Microsoft Office PowerPoint</Application>
  <PresentationFormat>Экран (4:3)</PresentationFormat>
  <Paragraphs>47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Изящная</vt:lpstr>
      <vt:lpstr>МКОУ «Гончаровская СОШ»» </vt:lpstr>
      <vt:lpstr>Слайд 2</vt:lpstr>
      <vt:lpstr>Слайд 3</vt:lpstr>
      <vt:lpstr>Слайд 4</vt:lpstr>
      <vt:lpstr>Слайд 5</vt:lpstr>
      <vt:lpstr>СТРЕПЕТ</vt:lpstr>
      <vt:lpstr>Слайд 7</vt:lpstr>
      <vt:lpstr>Одной из причин уменьшения популяции этих замечательных насекомых является вырубка старых больных деревьев, которые могли бы служить «домом» для личинок жука. Взрослые особи погибают от таких птиц, как сороки, вороны, совы, филины. Сбор жуков-оленей в коллекции также уменьшает их численность. Разводить в неволе этих замечательных насекомых очень сложно, учитывая длительный цикл развития личинки.</vt:lpstr>
      <vt:lpstr>Гребенчатый тритон - Не выдерживает даже незначительного загрязнения воды, изреживания подлеска, полного удаления лесной захламлённости и нарушения напочвенного покрова. Лишается укрытий и корма на тех природных территориях, где водоёмы декорированы искусственными берегами, а естественная растительность заменена зелёными насаждениями. Является индикатором сохранения в черте города чистых водоёмов и хорошо сохранившихся природных биотопов.</vt:lpstr>
      <vt:lpstr>Правила поведения в природе 10 «НЕ» </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МКОУ «ГончаровскаяСОШ» </dc:title>
  <dc:creator>User</dc:creator>
  <cp:lastModifiedBy>User</cp:lastModifiedBy>
  <cp:revision>21</cp:revision>
  <dcterms:created xsi:type="dcterms:W3CDTF">2021-01-24T01:07:29Z</dcterms:created>
  <dcterms:modified xsi:type="dcterms:W3CDTF">2021-03-18T05:50:35Z</dcterms:modified>
</cp:coreProperties>
</file>