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4" r:id="rId4"/>
    <p:sldId id="259" r:id="rId5"/>
    <p:sldId id="265" r:id="rId6"/>
    <p:sldId id="260" r:id="rId7"/>
    <p:sldId id="266" r:id="rId8"/>
    <p:sldId id="261" r:id="rId9"/>
    <p:sldId id="267" r:id="rId10"/>
    <p:sldId id="262" r:id="rId11"/>
    <p:sldId id="268" r:id="rId12"/>
    <p:sldId id="263" r:id="rId13"/>
    <p:sldId id="257" r:id="rId14"/>
    <p:sldId id="269"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2C137BF5-AEE3-4324-8EE0-1199D1C10C4C}" type="datetimeFigureOut">
              <a:rPr lang="ru-RU" smtClean="0"/>
              <a:t>08.03.2021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D200D28-2775-42D3-A642-BE2E43D6EE46}" type="slidenum">
              <a:rPr lang="ru-RU" smtClean="0"/>
              <a:t>‹#›</a:t>
            </a:fld>
            <a:endParaRPr lang="ru-RU" dirty="0"/>
          </a:p>
        </p:txBody>
      </p:sp>
    </p:spTree>
  </p:cSld>
  <p:clrMapOvr>
    <a:masterClrMapping/>
  </p:clrMapOvr>
  <p:transition spd="slow">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C137BF5-AEE3-4324-8EE0-1199D1C10C4C}" type="datetimeFigureOut">
              <a:rPr lang="ru-RU" smtClean="0"/>
              <a:t>08.03.2021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D200D28-2775-42D3-A642-BE2E43D6EE46}" type="slidenum">
              <a:rPr lang="ru-RU" smtClean="0"/>
              <a:t>‹#›</a:t>
            </a:fld>
            <a:endParaRPr lang="ru-RU" dirty="0"/>
          </a:p>
        </p:txBody>
      </p:sp>
    </p:spTree>
  </p:cSld>
  <p:clrMapOvr>
    <a:masterClrMapping/>
  </p:clrMapOvr>
  <p:transition spd="slow">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C137BF5-AEE3-4324-8EE0-1199D1C10C4C}" type="datetimeFigureOut">
              <a:rPr lang="ru-RU" smtClean="0"/>
              <a:t>08.03.2021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D200D28-2775-42D3-A642-BE2E43D6EE46}" type="slidenum">
              <a:rPr lang="ru-RU" smtClean="0"/>
              <a:t>‹#›</a:t>
            </a:fld>
            <a:endParaRPr lang="ru-RU" dirty="0"/>
          </a:p>
        </p:txBody>
      </p:sp>
    </p:spTree>
  </p:cSld>
  <p:clrMapOvr>
    <a:masterClrMapping/>
  </p:clrMapOvr>
  <p:transition spd="slow">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C137BF5-AEE3-4324-8EE0-1199D1C10C4C}" type="datetimeFigureOut">
              <a:rPr lang="ru-RU" smtClean="0"/>
              <a:t>08.03.2021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D200D28-2775-42D3-A642-BE2E43D6EE46}" type="slidenum">
              <a:rPr lang="ru-RU" smtClean="0"/>
              <a:t>‹#›</a:t>
            </a:fld>
            <a:endParaRPr lang="ru-RU" dirty="0"/>
          </a:p>
        </p:txBody>
      </p:sp>
    </p:spTree>
  </p:cSld>
  <p:clrMapOvr>
    <a:masterClrMapping/>
  </p:clrMapOvr>
  <p:transition spd="slow">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C137BF5-AEE3-4324-8EE0-1199D1C10C4C}" type="datetimeFigureOut">
              <a:rPr lang="ru-RU" smtClean="0"/>
              <a:t>08.03.2021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D200D28-2775-42D3-A642-BE2E43D6EE46}" type="slidenum">
              <a:rPr lang="ru-RU" smtClean="0"/>
              <a:t>‹#›</a:t>
            </a:fld>
            <a:endParaRPr lang="ru-RU" dirty="0"/>
          </a:p>
        </p:txBody>
      </p:sp>
    </p:spTree>
  </p:cSld>
  <p:clrMapOvr>
    <a:masterClrMapping/>
  </p:clrMapOvr>
  <p:transition spd="slow">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2C137BF5-AEE3-4324-8EE0-1199D1C10C4C}" type="datetimeFigureOut">
              <a:rPr lang="ru-RU" smtClean="0"/>
              <a:t>08.03.2021</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BD200D28-2775-42D3-A642-BE2E43D6EE46}" type="slidenum">
              <a:rPr lang="ru-RU" smtClean="0"/>
              <a:t>‹#›</a:t>
            </a:fld>
            <a:endParaRPr lang="ru-RU" dirty="0"/>
          </a:p>
        </p:txBody>
      </p:sp>
    </p:spTree>
  </p:cSld>
  <p:clrMapOvr>
    <a:masterClrMapping/>
  </p:clrMapOvr>
  <p:transition spd="slow">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2C137BF5-AEE3-4324-8EE0-1199D1C10C4C}" type="datetimeFigureOut">
              <a:rPr lang="ru-RU" smtClean="0"/>
              <a:t>08.03.2021</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BD200D28-2775-42D3-A642-BE2E43D6EE46}" type="slidenum">
              <a:rPr lang="ru-RU" smtClean="0"/>
              <a:t>‹#›</a:t>
            </a:fld>
            <a:endParaRPr lang="ru-RU" dirty="0"/>
          </a:p>
        </p:txBody>
      </p:sp>
    </p:spTree>
  </p:cSld>
  <p:clrMapOvr>
    <a:masterClrMapping/>
  </p:clrMapOvr>
  <p:transition spd="slow">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2C137BF5-AEE3-4324-8EE0-1199D1C10C4C}" type="datetimeFigureOut">
              <a:rPr lang="ru-RU" smtClean="0"/>
              <a:t>08.03.2021</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BD200D28-2775-42D3-A642-BE2E43D6EE46}" type="slidenum">
              <a:rPr lang="ru-RU" smtClean="0"/>
              <a:t>‹#›</a:t>
            </a:fld>
            <a:endParaRPr lang="ru-RU" dirty="0"/>
          </a:p>
        </p:txBody>
      </p:sp>
    </p:spTree>
  </p:cSld>
  <p:clrMapOvr>
    <a:masterClrMapping/>
  </p:clrMapOvr>
  <p:transition spd="slow">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C137BF5-AEE3-4324-8EE0-1199D1C10C4C}" type="datetimeFigureOut">
              <a:rPr lang="ru-RU" smtClean="0"/>
              <a:t>08.03.2021</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BD200D28-2775-42D3-A642-BE2E43D6EE46}" type="slidenum">
              <a:rPr lang="ru-RU" smtClean="0"/>
              <a:t>‹#›</a:t>
            </a:fld>
            <a:endParaRPr lang="ru-RU" dirty="0"/>
          </a:p>
        </p:txBody>
      </p:sp>
    </p:spTree>
  </p:cSld>
  <p:clrMapOvr>
    <a:masterClrMapping/>
  </p:clrMapOvr>
  <p:transition spd="slow">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C137BF5-AEE3-4324-8EE0-1199D1C10C4C}" type="datetimeFigureOut">
              <a:rPr lang="ru-RU" smtClean="0"/>
              <a:t>08.03.2021</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BD200D28-2775-42D3-A642-BE2E43D6EE46}" type="slidenum">
              <a:rPr lang="ru-RU" smtClean="0"/>
              <a:t>‹#›</a:t>
            </a:fld>
            <a:endParaRPr lang="ru-RU" dirty="0"/>
          </a:p>
        </p:txBody>
      </p:sp>
    </p:spTree>
  </p:cSld>
  <p:clrMapOvr>
    <a:masterClrMapping/>
  </p:clrMapOvr>
  <p:transition spd="slow">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C137BF5-AEE3-4324-8EE0-1199D1C10C4C}" type="datetimeFigureOut">
              <a:rPr lang="ru-RU" smtClean="0"/>
              <a:t>08.03.2021</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BD200D28-2775-42D3-A642-BE2E43D6EE46}" type="slidenum">
              <a:rPr lang="ru-RU" smtClean="0"/>
              <a:t>‹#›</a:t>
            </a:fld>
            <a:endParaRPr lang="ru-RU" dirty="0"/>
          </a:p>
        </p:txBody>
      </p:sp>
    </p:spTree>
  </p:cSld>
  <p:clrMapOvr>
    <a:masterClrMapping/>
  </p:clrMapOvr>
  <p:transition spd="slow">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137BF5-AEE3-4324-8EE0-1199D1C10C4C}" type="datetimeFigureOut">
              <a:rPr lang="ru-RU" smtClean="0"/>
              <a:t>08.03.2021</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200D28-2775-42D3-A642-BE2E43D6EE46}" type="slidenum">
              <a:rPr lang="ru-RU" smtClean="0"/>
              <a:t>‹#›</a:t>
            </a:fld>
            <a:endParaRPr lang="ru-R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random/>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dirty="0" smtClean="0"/>
              <a:t/>
            </a:r>
            <a:br>
              <a:rPr lang="en-US" dirty="0" smtClean="0"/>
            </a:br>
            <a:endParaRPr lang="ru-RU" dirty="0"/>
          </a:p>
        </p:txBody>
      </p:sp>
      <p:sp>
        <p:nvSpPr>
          <p:cNvPr id="3" name="Подзаголовок 2"/>
          <p:cNvSpPr>
            <a:spLocks noGrp="1"/>
          </p:cNvSpPr>
          <p:nvPr>
            <p:ph type="subTitle" idx="1"/>
          </p:nvPr>
        </p:nvSpPr>
        <p:spPr>
          <a:xfrm>
            <a:off x="0" y="0"/>
            <a:ext cx="9144000" cy="1700808"/>
          </a:xfrm>
        </p:spPr>
        <p:txBody>
          <a:bodyPr>
            <a:normAutofit fontScale="77500" lnSpcReduction="20000"/>
          </a:bodyPr>
          <a:lstStyle/>
          <a:p>
            <a:r>
              <a:rPr lang="ru-RU" sz="33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Fyodor Fyodorovich Ushakov (24 February 1745 – 14 October 1817) was the most illustrious </a:t>
            </a:r>
            <a:r>
              <a:rPr lang="en-US" sz="3300" b="1"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Russian</a:t>
            </a:r>
            <a:r>
              <a:rPr lang="ru-RU" sz="33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naval commander and admiral of the 18th century. He is notable for winning every engagement he participated in as the Admiral of the Russian fleet.</a:t>
            </a:r>
          </a:p>
          <a:p>
            <a:endParaRPr lang="ru-RU" dirty="0"/>
          </a:p>
        </p:txBody>
      </p:sp>
      <p:pic>
        <p:nvPicPr>
          <p:cNvPr id="18434" name="Picture 2" descr="https://politryk.ru/wp-content/uploads/2019/09/imgonline-com-ua-convertt5wndzsziurf.jpg"/>
          <p:cNvPicPr>
            <a:picLocks noChangeAspect="1" noChangeArrowheads="1"/>
          </p:cNvPicPr>
          <p:nvPr/>
        </p:nvPicPr>
        <p:blipFill>
          <a:blip r:embed="rId2" cstate="print"/>
          <a:srcRect/>
          <a:stretch>
            <a:fillRect/>
          </a:stretch>
        </p:blipFill>
        <p:spPr bwMode="auto">
          <a:xfrm>
            <a:off x="0" y="1662781"/>
            <a:ext cx="9144000" cy="5195219"/>
          </a:xfrm>
          <a:prstGeom prst="rect">
            <a:avLst/>
          </a:prstGeom>
          <a:noFill/>
        </p:spPr>
      </p:pic>
    </p:spTree>
  </p:cSld>
  <p:clrMapOvr>
    <a:masterClrMapping/>
  </p:clrMapOvr>
  <p:transition spd="slow">
    <p:random/>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
            </a:r>
            <a:br>
              <a:rPr lang="en-US" dirty="0" smtClean="0"/>
            </a:br>
            <a:endParaRPr lang="ru-RU" dirty="0"/>
          </a:p>
        </p:txBody>
      </p:sp>
      <p:sp>
        <p:nvSpPr>
          <p:cNvPr id="3" name="Содержимое 2"/>
          <p:cNvSpPr>
            <a:spLocks noGrp="1"/>
          </p:cNvSpPr>
          <p:nvPr>
            <p:ph idx="1"/>
          </p:nvPr>
        </p:nvSpPr>
        <p:spPr>
          <a:xfrm>
            <a:off x="0" y="0"/>
            <a:ext cx="9144000" cy="6858000"/>
          </a:xfrm>
        </p:spPr>
        <p:txBody>
          <a:bodyPr>
            <a:normAutofit/>
          </a:bodyPr>
          <a:lstStyle/>
          <a:p>
            <a:pPr>
              <a:buNone/>
            </a:pPr>
            <a:r>
              <a:rPr lang="en-US" sz="2550" b="1" dirty="0" smtClean="0">
                <a:latin typeface="Times New Roman" pitchFamily="18" charset="0"/>
                <a:cs typeface="Times New Roman" pitchFamily="18" charset="0"/>
              </a:rPr>
              <a:t>        </a:t>
            </a:r>
          </a:p>
          <a:p>
            <a:pPr>
              <a:buNone/>
            </a:pPr>
            <a:endParaRPr lang="en-US" sz="2550" b="1" dirty="0">
              <a:latin typeface="Times New Roman" pitchFamily="18" charset="0"/>
              <a:cs typeface="Times New Roman" pitchFamily="18" charset="0"/>
            </a:endParaRPr>
          </a:p>
          <a:p>
            <a:pPr>
              <a:buNone/>
            </a:pPr>
            <a:endParaRPr lang="en-US" sz="2550" b="1" dirty="0" smtClean="0">
              <a:latin typeface="Times New Roman" pitchFamily="18" charset="0"/>
              <a:cs typeface="Times New Roman" pitchFamily="18" charset="0"/>
            </a:endParaRPr>
          </a:p>
          <a:p>
            <a:pPr>
              <a:buNone/>
            </a:pPr>
            <a:endParaRPr lang="en-US" sz="2550" b="1" dirty="0">
              <a:latin typeface="Times New Roman" pitchFamily="18" charset="0"/>
              <a:cs typeface="Times New Roman" pitchFamily="18" charset="0"/>
            </a:endParaRPr>
          </a:p>
          <a:p>
            <a:pPr>
              <a:buNone/>
            </a:pPr>
            <a:r>
              <a:rPr lang="en-US" sz="2550" b="1" dirty="0" smtClean="0">
                <a:latin typeface="Times New Roman" pitchFamily="18" charset="0"/>
                <a:cs typeface="Times New Roman" pitchFamily="18" charset="0"/>
              </a:rPr>
              <a:t>        </a:t>
            </a:r>
            <a:r>
              <a:rPr lang="ru-RU" sz="2550" b="1" dirty="0" smtClean="0">
                <a:latin typeface="Times New Roman" pitchFamily="18" charset="0"/>
                <a:cs typeface="Times New Roman" pitchFamily="18" charset="0"/>
              </a:rPr>
              <a:t>After </a:t>
            </a:r>
            <a:r>
              <a:rPr lang="ru-RU" sz="2550" b="1" dirty="0">
                <a:latin typeface="Times New Roman" pitchFamily="18" charset="0"/>
                <a:cs typeface="Times New Roman" pitchFamily="18" charset="0"/>
              </a:rPr>
              <a:t>rendezvousing with the Coalition forces on Malta, Ushakov was almost immediately recalled back home to Russia in 1800 (along with his fleet), where the new Emperor, Alexander I, failed to appreciate his victories. Ushakov resigned command in 1807 and withdrew into the Sanaksar Monastery in modern-day Mordovia. He was asked to command the local militia during the Patriotic War of 1812 but declined.</a:t>
            </a:r>
            <a:endParaRPr lang="ru-RU" sz="2550" dirty="0">
              <a:latin typeface="Times New Roman" pitchFamily="18" charset="0"/>
              <a:cs typeface="Times New Roman" pitchFamily="18" charset="0"/>
            </a:endParaRPr>
          </a:p>
          <a:p>
            <a:endParaRPr lang="ru-RU" dirty="0"/>
          </a:p>
        </p:txBody>
      </p:sp>
    </p:spTree>
  </p:cSld>
  <p:clrMapOvr>
    <a:masterClrMapping/>
  </p:clrMapOvr>
  <p:transition spd="slow">
    <p:rand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
            </a:r>
            <a:br>
              <a:rPr lang="en-US" dirty="0" smtClean="0"/>
            </a:br>
            <a:endParaRPr lang="ru-RU" dirty="0"/>
          </a:p>
        </p:txBody>
      </p:sp>
      <p:sp>
        <p:nvSpPr>
          <p:cNvPr id="3" name="Содержимое 2"/>
          <p:cNvSpPr>
            <a:spLocks noGrp="1"/>
          </p:cNvSpPr>
          <p:nvPr>
            <p:ph idx="1"/>
          </p:nvPr>
        </p:nvSpPr>
        <p:spPr/>
        <p:txBody>
          <a:bodyPr/>
          <a:lstStyle/>
          <a:p>
            <a:pPr>
              <a:buNone/>
            </a:pPr>
            <a:endParaRPr lang="en-US" dirty="0" smtClean="0"/>
          </a:p>
          <a:p>
            <a:pPr>
              <a:buNone/>
            </a:pPr>
            <a:endParaRPr lang="ru-RU" dirty="0"/>
          </a:p>
        </p:txBody>
      </p:sp>
      <p:pic>
        <p:nvPicPr>
          <p:cNvPr id="25604" name="Picture 4" descr="http://ushakov.fund/wp-content/uploads/2018/05/cropped-ikona-ushakova-8-1.jpg"/>
          <p:cNvPicPr>
            <a:picLocks noChangeAspect="1" noChangeArrowheads="1"/>
          </p:cNvPicPr>
          <p:nvPr/>
        </p:nvPicPr>
        <p:blipFill>
          <a:blip r:embed="rId2" cstate="print"/>
          <a:srcRect/>
          <a:stretch>
            <a:fillRect/>
          </a:stretch>
        </p:blipFill>
        <p:spPr bwMode="auto">
          <a:xfrm>
            <a:off x="1" y="1672789"/>
            <a:ext cx="9143999" cy="3451860"/>
          </a:xfrm>
          <a:prstGeom prst="rect">
            <a:avLst/>
          </a:prstGeom>
          <a:noFill/>
        </p:spPr>
      </p:pic>
    </p:spTree>
  </p:cSld>
  <p:clrMapOvr>
    <a:masterClrMapping/>
  </p:clrMapOvr>
  <p:transition spd="slow">
    <p:rand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
            </a:r>
            <a:br>
              <a:rPr lang="en-US" dirty="0" smtClean="0"/>
            </a:br>
            <a:endParaRPr lang="ru-RU" dirty="0"/>
          </a:p>
        </p:txBody>
      </p:sp>
      <p:sp>
        <p:nvSpPr>
          <p:cNvPr id="3" name="Содержимое 2"/>
          <p:cNvSpPr>
            <a:spLocks noGrp="1"/>
          </p:cNvSpPr>
          <p:nvPr>
            <p:ph idx="1"/>
          </p:nvPr>
        </p:nvSpPr>
        <p:spPr>
          <a:xfrm>
            <a:off x="0" y="0"/>
            <a:ext cx="9144000" cy="980728"/>
          </a:xfrm>
        </p:spPr>
        <p:txBody>
          <a:bodyPr/>
          <a:lstStyle/>
          <a:p>
            <a:pPr algn="ctr">
              <a:buNone/>
            </a:pPr>
            <a:r>
              <a:rPr lang="en-US" b="1" dirty="0" smtClean="0"/>
              <a:t>       </a:t>
            </a:r>
            <a:r>
              <a:rPr lang="ru-RU" sz="2550" b="1" dirty="0" smtClean="0">
                <a:latin typeface="Times New Roman" pitchFamily="18" charset="0"/>
                <a:cs typeface="Times New Roman" pitchFamily="18" charset="0"/>
              </a:rPr>
              <a:t>In </a:t>
            </a:r>
            <a:r>
              <a:rPr lang="ru-RU" sz="2550" b="1" dirty="0">
                <a:latin typeface="Times New Roman" pitchFamily="18" charset="0"/>
                <a:cs typeface="Times New Roman" pitchFamily="18" charset="0"/>
              </a:rPr>
              <a:t>the course of 43 naval battles under his command he did not lose a single ship and never lost a battle</a:t>
            </a:r>
            <a:r>
              <a:rPr lang="ru-RU" sz="2550" b="1" dirty="0" smtClean="0">
                <a:latin typeface="Times New Roman" pitchFamily="18" charset="0"/>
                <a:cs typeface="Times New Roman" pitchFamily="18" charset="0"/>
              </a:rPr>
              <a:t>.</a:t>
            </a:r>
            <a:endParaRPr lang="ru-RU" sz="2550" dirty="0">
              <a:latin typeface="Times New Roman" pitchFamily="18" charset="0"/>
              <a:cs typeface="Times New Roman" pitchFamily="18" charset="0"/>
            </a:endParaRPr>
          </a:p>
          <a:p>
            <a:pPr algn="ctr"/>
            <a:endParaRPr lang="ru-RU" dirty="0"/>
          </a:p>
        </p:txBody>
      </p:sp>
      <p:pic>
        <p:nvPicPr>
          <p:cNvPr id="1026" name="Picture 2" descr="https://media.elitsy.ru/wp-content/uploads/2018/10/%D1%83%D1%88%D0%B0%D0%BA%D0%BE%D0%B23-1.jpg"/>
          <p:cNvPicPr>
            <a:picLocks noChangeAspect="1" noChangeArrowheads="1"/>
          </p:cNvPicPr>
          <p:nvPr/>
        </p:nvPicPr>
        <p:blipFill>
          <a:blip r:embed="rId2" cstate="print"/>
          <a:srcRect/>
          <a:stretch>
            <a:fillRect/>
          </a:stretch>
        </p:blipFill>
        <p:spPr bwMode="auto">
          <a:xfrm>
            <a:off x="0" y="1348383"/>
            <a:ext cx="9144000" cy="5509617"/>
          </a:xfrm>
          <a:prstGeom prst="rect">
            <a:avLst/>
          </a:prstGeom>
          <a:noFill/>
        </p:spPr>
      </p:pic>
    </p:spTree>
  </p:cSld>
  <p:clrMapOvr>
    <a:masterClrMapping/>
  </p:clrMapOvr>
  <p:transition spd="slow">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
            </a:r>
            <a:br>
              <a:rPr lang="en-US" dirty="0" smtClean="0"/>
            </a:br>
            <a:endParaRPr lang="ru-RU" dirty="0"/>
          </a:p>
        </p:txBody>
      </p:sp>
      <p:sp>
        <p:nvSpPr>
          <p:cNvPr id="3" name="Содержимое 2"/>
          <p:cNvSpPr>
            <a:spLocks noGrp="1"/>
          </p:cNvSpPr>
          <p:nvPr>
            <p:ph idx="1"/>
          </p:nvPr>
        </p:nvSpPr>
        <p:spPr>
          <a:xfrm>
            <a:off x="0" y="0"/>
            <a:ext cx="9144000" cy="6858000"/>
          </a:xfrm>
          <a:solidFill>
            <a:schemeClr val="bg1"/>
          </a:solidFill>
        </p:spPr>
        <p:txBody>
          <a:bodyPr>
            <a:normAutofit/>
          </a:bodyPr>
          <a:lstStyle/>
          <a:p>
            <a:pPr>
              <a:buNone/>
            </a:pPr>
            <a:r>
              <a:rPr lang="en-US" b="1" dirty="0" smtClean="0"/>
              <a:t>       </a:t>
            </a:r>
            <a:endParaRPr lang="ru-RU" b="1" dirty="0" smtClean="0"/>
          </a:p>
          <a:p>
            <a:pPr>
              <a:buNone/>
            </a:pPr>
            <a:endParaRPr lang="ru-RU" sz="2550" b="1" dirty="0">
              <a:latin typeface="Times New Roman" pitchFamily="18" charset="0"/>
              <a:cs typeface="Times New Roman" pitchFamily="18" charset="0"/>
            </a:endParaRPr>
          </a:p>
          <a:p>
            <a:pPr>
              <a:buNone/>
            </a:pPr>
            <a:r>
              <a:rPr lang="ru-RU" sz="2550" b="1" dirty="0" smtClean="0">
                <a:latin typeface="Times New Roman" pitchFamily="18" charset="0"/>
                <a:cs typeface="Times New Roman" pitchFamily="18" charset="0"/>
              </a:rPr>
              <a:t>        Distinguishing </a:t>
            </a:r>
            <a:r>
              <a:rPr lang="ru-RU" sz="2550" b="1" dirty="0">
                <a:latin typeface="Times New Roman" pitchFamily="18" charset="0"/>
                <a:cs typeface="Times New Roman" pitchFamily="18" charset="0"/>
              </a:rPr>
              <a:t>features of Ushakov's tactics </a:t>
            </a:r>
            <a:r>
              <a:rPr lang="ru-RU" sz="2550" b="1" dirty="0" smtClean="0">
                <a:latin typeface="Times New Roman" pitchFamily="18" charset="0"/>
                <a:cs typeface="Times New Roman" pitchFamily="18" charset="0"/>
              </a:rPr>
              <a:t>were:</a:t>
            </a:r>
            <a:r>
              <a:rPr lang="en-US" sz="2550" b="1" dirty="0" smtClean="0">
                <a:latin typeface="Times New Roman" pitchFamily="18" charset="0"/>
                <a:cs typeface="Times New Roman" pitchFamily="18" charset="0"/>
              </a:rPr>
              <a:t> </a:t>
            </a:r>
            <a:r>
              <a:rPr lang="ru-RU" sz="2550" b="1" dirty="0" smtClean="0">
                <a:latin typeface="Times New Roman" pitchFamily="18" charset="0"/>
                <a:cs typeface="Times New Roman" pitchFamily="18" charset="0"/>
              </a:rPr>
              <a:t>use of unified </a:t>
            </a:r>
            <a:r>
              <a:rPr lang="ru-RU" sz="2550" b="1" dirty="0">
                <a:latin typeface="Times New Roman" pitchFamily="18" charset="0"/>
                <a:cs typeface="Times New Roman" pitchFamily="18" charset="0"/>
              </a:rPr>
              <a:t>marching and fighting orders; resolute closing to close quarters with the enemy forces without evolution of a fighting order; concentration of effort against enemy flagships; maintaining a reserve </a:t>
            </a:r>
            <a:r>
              <a:rPr lang="ru-RU" sz="2550" b="1" dirty="0" smtClean="0">
                <a:latin typeface="Times New Roman" pitchFamily="18" charset="0"/>
                <a:cs typeface="Times New Roman" pitchFamily="18" charset="0"/>
              </a:rPr>
              <a:t>(</a:t>
            </a:r>
            <a:r>
              <a:rPr lang="en-US" sz="2550" b="1" dirty="0" smtClean="0">
                <a:latin typeface="Times New Roman" pitchFamily="18" charset="0"/>
                <a:cs typeface="Times New Roman" pitchFamily="18" charset="0"/>
              </a:rPr>
              <a:t>Kaiser-flag squadrons</a:t>
            </a:r>
            <a:r>
              <a:rPr lang="ru-RU" sz="2550" b="1" dirty="0" smtClean="0">
                <a:latin typeface="Times New Roman" pitchFamily="18" charset="0"/>
                <a:cs typeface="Times New Roman" pitchFamily="18" charset="0"/>
              </a:rPr>
              <a:t>); </a:t>
            </a:r>
            <a:r>
              <a:rPr lang="ru-RU" sz="2550" b="1" dirty="0">
                <a:latin typeface="Times New Roman" pitchFamily="18" charset="0"/>
                <a:cs typeface="Times New Roman" pitchFamily="18" charset="0"/>
              </a:rPr>
              <a:t>combination of aimed artillery fire and maneuvering; and chasing the enemy to its total destruction or capture. Giving great value to sea and fire training of his staff, Ushakov was a supporter of generalissimo </a:t>
            </a:r>
            <a:r>
              <a:rPr lang="en-US" sz="2550" b="1" dirty="0" smtClean="0">
                <a:latin typeface="Times New Roman" pitchFamily="18" charset="0"/>
                <a:cs typeface="Times New Roman" pitchFamily="18" charset="0"/>
              </a:rPr>
              <a:t>Suvorov</a:t>
            </a:r>
            <a:r>
              <a:rPr lang="ru-RU" sz="2550" b="1" dirty="0" smtClean="0">
                <a:latin typeface="Times New Roman" pitchFamily="18" charset="0"/>
                <a:cs typeface="Times New Roman" pitchFamily="18" charset="0"/>
              </a:rPr>
              <a:t>'s </a:t>
            </a:r>
            <a:r>
              <a:rPr lang="ru-RU" sz="2550" b="1" dirty="0">
                <a:latin typeface="Times New Roman" pitchFamily="18" charset="0"/>
                <a:cs typeface="Times New Roman" pitchFamily="18" charset="0"/>
              </a:rPr>
              <a:t>principles of training for sailors and officers. Ushakov's innovations were among the first successful developments of naval tactics, from its </a:t>
            </a:r>
            <a:r>
              <a:rPr lang="ru-RU" sz="2550" b="1" dirty="0" smtClean="0">
                <a:latin typeface="Times New Roman" pitchFamily="18" charset="0"/>
                <a:cs typeface="Times New Roman" pitchFamily="18" charset="0"/>
              </a:rPr>
              <a:t>"</a:t>
            </a:r>
            <a:r>
              <a:rPr lang="en-US" sz="2550" b="1" dirty="0" smtClean="0">
                <a:latin typeface="Times New Roman" pitchFamily="18" charset="0"/>
                <a:cs typeface="Times New Roman" pitchFamily="18" charset="0"/>
              </a:rPr>
              <a:t>line</a:t>
            </a:r>
            <a:r>
              <a:rPr lang="ru-RU" sz="2550" b="1" dirty="0" smtClean="0">
                <a:latin typeface="Times New Roman" pitchFamily="18" charset="0"/>
                <a:cs typeface="Times New Roman" pitchFamily="18" charset="0"/>
              </a:rPr>
              <a:t>" </a:t>
            </a:r>
            <a:r>
              <a:rPr lang="ru-RU" sz="2550" b="1" dirty="0">
                <a:latin typeface="Times New Roman" pitchFamily="18" charset="0"/>
                <a:cs typeface="Times New Roman" pitchFamily="18" charset="0"/>
              </a:rPr>
              <a:t>to maneuvering concepts</a:t>
            </a:r>
            <a:r>
              <a:rPr lang="ru-RU" sz="2550" b="1" dirty="0" smtClean="0">
                <a:latin typeface="Times New Roman" pitchFamily="18" charset="0"/>
                <a:cs typeface="Times New Roman" pitchFamily="18" charset="0"/>
              </a:rPr>
              <a:t>.</a:t>
            </a:r>
            <a:r>
              <a:rPr lang="ru-RU" sz="2550" b="1" dirty="0">
                <a:latin typeface="Times New Roman" pitchFamily="18" charset="0"/>
                <a:cs typeface="Times New Roman" pitchFamily="18" charset="0"/>
              </a:rPr>
              <a:t> </a:t>
            </a:r>
          </a:p>
          <a:p>
            <a:endParaRPr lang="ru-RU" dirty="0"/>
          </a:p>
        </p:txBody>
      </p:sp>
    </p:spTree>
  </p:cSld>
  <p:clrMapOvr>
    <a:masterClrMapping/>
  </p:clrMapOvr>
  <p:transition spd="slow">
    <p:rand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endParaRPr lang="ru-RU" dirty="0"/>
          </a:p>
        </p:txBody>
      </p:sp>
      <p:sp>
        <p:nvSpPr>
          <p:cNvPr id="3" name="Содержимое 2"/>
          <p:cNvSpPr>
            <a:spLocks noGrp="1"/>
          </p:cNvSpPr>
          <p:nvPr>
            <p:ph idx="1"/>
          </p:nvPr>
        </p:nvSpPr>
        <p:spPr/>
        <p:txBody>
          <a:bodyPr/>
          <a:lstStyle/>
          <a:p>
            <a:pPr>
              <a:buNone/>
            </a:pPr>
            <a:endParaRPr lang="ru-RU" dirty="0" smtClean="0"/>
          </a:p>
          <a:p>
            <a:pPr>
              <a:buNone/>
            </a:pPr>
            <a:endParaRPr lang="ru-RU" dirty="0"/>
          </a:p>
        </p:txBody>
      </p:sp>
      <p:pic>
        <p:nvPicPr>
          <p:cNvPr id="26626" name="Picture 2" descr="https://stuki-druki.com/facts4/images/srazhenie-u-misa-tendra.jpg"/>
          <p:cNvPicPr>
            <a:picLocks noChangeAspect="1" noChangeArrowheads="1"/>
          </p:cNvPicPr>
          <p:nvPr/>
        </p:nvPicPr>
        <p:blipFill>
          <a:blip r:embed="rId2" cstate="print"/>
          <a:srcRect/>
          <a:stretch>
            <a:fillRect/>
          </a:stretch>
        </p:blipFill>
        <p:spPr bwMode="auto">
          <a:xfrm>
            <a:off x="8518" y="0"/>
            <a:ext cx="9135482" cy="6858000"/>
          </a:xfrm>
          <a:prstGeom prst="rect">
            <a:avLst/>
          </a:prstGeom>
          <a:noFill/>
        </p:spPr>
      </p:pic>
    </p:spTree>
  </p:cSld>
  <p:clrMapOvr>
    <a:masterClrMapping/>
  </p:clrMapOvr>
  <p:transition spd="slow">
    <p:random/>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
            </a:r>
            <a:br>
              <a:rPr lang="en-US" dirty="0" smtClean="0"/>
            </a:br>
            <a:endParaRPr lang="ru-RU" dirty="0"/>
          </a:p>
        </p:txBody>
      </p:sp>
      <p:sp>
        <p:nvSpPr>
          <p:cNvPr id="3" name="Содержимое 2"/>
          <p:cNvSpPr>
            <a:spLocks noGrp="1"/>
          </p:cNvSpPr>
          <p:nvPr>
            <p:ph idx="1"/>
          </p:nvPr>
        </p:nvSpPr>
        <p:spPr>
          <a:xfrm>
            <a:off x="0" y="0"/>
            <a:ext cx="9144000" cy="6858000"/>
          </a:xfrm>
        </p:spPr>
        <p:txBody>
          <a:bodyPr>
            <a:normAutofit fontScale="92500"/>
          </a:bodyPr>
          <a:lstStyle/>
          <a:p>
            <a:pPr>
              <a:buNone/>
            </a:pPr>
            <a:r>
              <a:rPr lang="en-US" sz="2800" b="1" dirty="0" smtClean="0">
                <a:latin typeface="Times New Roman" pitchFamily="18" charset="0"/>
                <a:cs typeface="Times New Roman" pitchFamily="18" charset="0"/>
              </a:rPr>
              <a:t>       </a:t>
            </a:r>
            <a:r>
              <a:rPr lang="ru-RU" sz="2800" b="1" dirty="0" smtClean="0">
                <a:latin typeface="Times New Roman" pitchFamily="18" charset="0"/>
                <a:cs typeface="Times New Roman" pitchFamily="18" charset="0"/>
              </a:rPr>
              <a:t>Ushakov </a:t>
            </a:r>
            <a:r>
              <a:rPr lang="ru-RU" sz="2800" b="1" dirty="0">
                <a:latin typeface="Times New Roman" pitchFamily="18" charset="0"/>
                <a:cs typeface="Times New Roman" pitchFamily="18" charset="0"/>
              </a:rPr>
              <a:t>was born in the village of Burnakovo in the Yaroslavl gubernia, to a modest family of the minor nobility. His father, Fyodor Ignatyevich Ushakov, was a retired sergeant of the Preobrazhensky regiment of the Russian Imperial guards. By the time Fyodor Ushakov submitted his statement of background (</a:t>
            </a:r>
            <a:r>
              <a:rPr lang="ru-RU" sz="2800" b="1" i="1" dirty="0">
                <a:latin typeface="Times New Roman" pitchFamily="18" charset="0"/>
                <a:cs typeface="Times New Roman" pitchFamily="18" charset="0"/>
              </a:rPr>
              <a:t>skaska</a:t>
            </a:r>
            <a:r>
              <a:rPr lang="ru-RU" sz="2800" b="1" dirty="0">
                <a:latin typeface="Times New Roman" pitchFamily="18" charset="0"/>
                <a:cs typeface="Times New Roman" pitchFamily="18" charset="0"/>
              </a:rPr>
              <a:t>) to the military, his family had not been officially confirmed in the so-called 'dvoryanstvo', yet they surely belonged to serving gentry. In the submission Ushakov stated that he neither had a coat-of-arms, nor a royal patent for a landed estate, and had no way to prove nobility. In 1798, Fyodor Ushakov, as a vice-admiral of the Black Sea Navy, submitted a request for official nobility and an arms providing a genealogical record. In 1807 his coat-of-arms was added to the General all-Russian book heraldry. In 1815 Fyodor Ushakov and his family were added to the part 6 (ancient nobility) of the Yaroslavl genealogical book. </a:t>
            </a:r>
          </a:p>
          <a:p>
            <a:endParaRPr lang="ru-RU" dirty="0"/>
          </a:p>
        </p:txBody>
      </p:sp>
    </p:spTree>
  </p:cSld>
  <p:clrMapOvr>
    <a:masterClrMapping/>
  </p:clrMapOvr>
  <p:transition spd="slow">
    <p:rand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
            </a:r>
            <a:br>
              <a:rPr lang="en-US" dirty="0" smtClean="0"/>
            </a:br>
            <a:endParaRPr lang="ru-RU" dirty="0"/>
          </a:p>
        </p:txBody>
      </p:sp>
      <p:sp>
        <p:nvSpPr>
          <p:cNvPr id="3" name="Содержимое 2"/>
          <p:cNvSpPr>
            <a:spLocks noGrp="1"/>
          </p:cNvSpPr>
          <p:nvPr>
            <p:ph idx="1"/>
          </p:nvPr>
        </p:nvSpPr>
        <p:spPr/>
        <p:txBody>
          <a:bodyPr/>
          <a:lstStyle/>
          <a:p>
            <a:pPr>
              <a:buNone/>
            </a:pPr>
            <a:endParaRPr lang="en-US" dirty="0" smtClean="0"/>
          </a:p>
          <a:p>
            <a:pPr>
              <a:buNone/>
            </a:pPr>
            <a:endParaRPr lang="ru-RU" dirty="0"/>
          </a:p>
        </p:txBody>
      </p:sp>
      <p:pic>
        <p:nvPicPr>
          <p:cNvPr id="21508" name="Picture 4" descr="http://urzhum-uezd.ortox.ru/users/0/1100800/editor_files/image/%D0%A3%D1%88%D0%B0%D0%BA%D0%BE%D0%B2%D1%8B-%D1%80%D0%B5%D0%B42012.JPG"/>
          <p:cNvPicPr>
            <a:picLocks noChangeAspect="1" noChangeArrowheads="1"/>
          </p:cNvPicPr>
          <p:nvPr/>
        </p:nvPicPr>
        <p:blipFill>
          <a:blip r:embed="rId2" cstate="print"/>
          <a:srcRect/>
          <a:stretch>
            <a:fillRect/>
          </a:stretch>
        </p:blipFill>
        <p:spPr bwMode="auto">
          <a:xfrm>
            <a:off x="-5396" y="0"/>
            <a:ext cx="9149396" cy="6858000"/>
          </a:xfrm>
          <a:prstGeom prst="rect">
            <a:avLst/>
          </a:prstGeom>
          <a:noFill/>
        </p:spPr>
      </p:pic>
    </p:spTree>
  </p:cSld>
  <p:clrMapOvr>
    <a:masterClrMapping/>
  </p:clrMapOvr>
  <p:transition spd="slow">
    <p:random/>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
            </a:r>
            <a:br>
              <a:rPr lang="en-US" dirty="0" smtClean="0"/>
            </a:br>
            <a:endParaRPr lang="ru-RU" dirty="0"/>
          </a:p>
        </p:txBody>
      </p:sp>
      <p:sp>
        <p:nvSpPr>
          <p:cNvPr id="3" name="Содержимое 2"/>
          <p:cNvSpPr>
            <a:spLocks noGrp="1"/>
          </p:cNvSpPr>
          <p:nvPr>
            <p:ph idx="1"/>
          </p:nvPr>
        </p:nvSpPr>
        <p:spPr>
          <a:xfrm>
            <a:off x="0" y="0"/>
            <a:ext cx="9144000" cy="6858000"/>
          </a:xfrm>
        </p:spPr>
        <p:txBody>
          <a:bodyPr>
            <a:normAutofit/>
          </a:bodyPr>
          <a:lstStyle/>
          <a:p>
            <a:pPr>
              <a:buNone/>
            </a:pPr>
            <a:r>
              <a:rPr lang="en-US" sz="2550" b="1" dirty="0" smtClean="0">
                <a:latin typeface="Times New Roman" pitchFamily="18" charset="0"/>
                <a:cs typeface="Times New Roman" pitchFamily="18" charset="0"/>
              </a:rPr>
              <a:t>       </a:t>
            </a:r>
          </a:p>
          <a:p>
            <a:pPr>
              <a:buNone/>
            </a:pPr>
            <a:endParaRPr lang="en-US" sz="2550" b="1" dirty="0">
              <a:latin typeface="Times New Roman" pitchFamily="18" charset="0"/>
              <a:cs typeface="Times New Roman" pitchFamily="18" charset="0"/>
            </a:endParaRPr>
          </a:p>
          <a:p>
            <a:pPr>
              <a:buNone/>
            </a:pPr>
            <a:endParaRPr lang="en-US" sz="2550" b="1" dirty="0" smtClean="0">
              <a:latin typeface="Times New Roman" pitchFamily="18" charset="0"/>
              <a:cs typeface="Times New Roman" pitchFamily="18" charset="0"/>
            </a:endParaRPr>
          </a:p>
          <a:p>
            <a:pPr>
              <a:buNone/>
            </a:pPr>
            <a:endParaRPr lang="en-US" sz="2550" b="1" dirty="0">
              <a:latin typeface="Times New Roman" pitchFamily="18" charset="0"/>
              <a:cs typeface="Times New Roman" pitchFamily="18" charset="0"/>
            </a:endParaRPr>
          </a:p>
          <a:p>
            <a:pPr>
              <a:buNone/>
            </a:pPr>
            <a:r>
              <a:rPr lang="en-US" sz="2550" b="1" dirty="0">
                <a:latin typeface="Times New Roman" pitchFamily="18" charset="0"/>
                <a:cs typeface="Times New Roman" pitchFamily="18" charset="0"/>
              </a:rPr>
              <a:t> </a:t>
            </a:r>
            <a:r>
              <a:rPr lang="en-US" sz="2550" b="1" dirty="0" smtClean="0">
                <a:latin typeface="Times New Roman" pitchFamily="18" charset="0"/>
                <a:cs typeface="Times New Roman" pitchFamily="18" charset="0"/>
              </a:rPr>
              <a:t>       </a:t>
            </a:r>
            <a:r>
              <a:rPr lang="ru-RU" sz="2550" b="1" dirty="0" smtClean="0">
                <a:latin typeface="Times New Roman" pitchFamily="18" charset="0"/>
                <a:cs typeface="Times New Roman" pitchFamily="18" charset="0"/>
              </a:rPr>
              <a:t>On </a:t>
            </a:r>
            <a:r>
              <a:rPr lang="ru-RU" sz="2550" b="1" dirty="0">
                <a:latin typeface="Times New Roman" pitchFamily="18" charset="0"/>
                <a:cs typeface="Times New Roman" pitchFamily="18" charset="0"/>
              </a:rPr>
              <a:t>15 February 1761, he signed up for the Russian Navy in Saint Petersburg. After training, he served on a galley in the Baltic Fleet. In 1768 he was transferred to the Don Flotilla (Azov Sea Navy) in Taganrog, and served in the Russo-Turkish War (1768–74). He commanded Catherine II's own yacht, and was active in protecting Russian merchant ships in the Mediterranean during the First League of Armed Neutrality.</a:t>
            </a:r>
          </a:p>
          <a:p>
            <a:endParaRPr lang="ru-RU" dirty="0"/>
          </a:p>
        </p:txBody>
      </p:sp>
    </p:spTree>
  </p:cSld>
  <p:clrMapOvr>
    <a:masterClrMapping/>
  </p:clrMapOvr>
  <p:transition spd="slow">
    <p:rand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
            </a:r>
            <a:br>
              <a:rPr lang="en-US" dirty="0" smtClean="0"/>
            </a:br>
            <a:endParaRPr lang="ru-RU" dirty="0"/>
          </a:p>
        </p:txBody>
      </p:sp>
      <p:sp>
        <p:nvSpPr>
          <p:cNvPr id="3" name="Содержимое 2"/>
          <p:cNvSpPr>
            <a:spLocks noGrp="1"/>
          </p:cNvSpPr>
          <p:nvPr>
            <p:ph idx="1"/>
          </p:nvPr>
        </p:nvSpPr>
        <p:spPr/>
        <p:txBody>
          <a:bodyPr/>
          <a:lstStyle/>
          <a:p>
            <a:pPr>
              <a:buNone/>
            </a:pPr>
            <a:endParaRPr lang="en-US" dirty="0" smtClean="0"/>
          </a:p>
          <a:p>
            <a:pPr>
              <a:buNone/>
            </a:pPr>
            <a:endParaRPr lang="ru-RU" dirty="0"/>
          </a:p>
        </p:txBody>
      </p:sp>
      <p:pic>
        <p:nvPicPr>
          <p:cNvPr id="22530" name="Picture 2" descr="https://im0-tub-ru.yandex.net/i?id=a0bd3bf14bd4eef4c45d36ca34998653&amp;n=13"/>
          <p:cNvPicPr>
            <a:picLocks noChangeAspect="1" noChangeArrowheads="1"/>
          </p:cNvPicPr>
          <p:nvPr/>
        </p:nvPicPr>
        <p:blipFill>
          <a:blip r:embed="rId2" cstate="print"/>
          <a:srcRect/>
          <a:stretch>
            <a:fillRect/>
          </a:stretch>
        </p:blipFill>
        <p:spPr bwMode="auto">
          <a:xfrm>
            <a:off x="0" y="980728"/>
            <a:ext cx="9144000" cy="4895852"/>
          </a:xfrm>
          <a:prstGeom prst="rect">
            <a:avLst/>
          </a:prstGeom>
          <a:noFill/>
        </p:spPr>
      </p:pic>
    </p:spTree>
  </p:cSld>
  <p:clrMapOvr>
    <a:masterClrMapping/>
  </p:clrMapOvr>
  <p:transition spd="slow">
    <p:rand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
            </a:r>
            <a:br>
              <a:rPr lang="en-US" dirty="0" smtClean="0"/>
            </a:br>
            <a:endParaRPr lang="ru-RU" dirty="0"/>
          </a:p>
        </p:txBody>
      </p:sp>
      <p:sp>
        <p:nvSpPr>
          <p:cNvPr id="3" name="Содержимое 2"/>
          <p:cNvSpPr>
            <a:spLocks noGrp="1"/>
          </p:cNvSpPr>
          <p:nvPr>
            <p:ph idx="1"/>
          </p:nvPr>
        </p:nvSpPr>
        <p:spPr>
          <a:xfrm>
            <a:off x="0" y="0"/>
            <a:ext cx="9144000" cy="6858000"/>
          </a:xfrm>
        </p:spPr>
        <p:txBody>
          <a:bodyPr>
            <a:normAutofit/>
          </a:bodyPr>
          <a:lstStyle/>
          <a:p>
            <a:pPr>
              <a:buNone/>
            </a:pPr>
            <a:r>
              <a:rPr lang="en-US" sz="2550" b="1" dirty="0" smtClean="0">
                <a:latin typeface="Times New Roman" pitchFamily="18" charset="0"/>
                <a:cs typeface="Times New Roman" pitchFamily="18" charset="0"/>
              </a:rPr>
              <a:t>       </a:t>
            </a:r>
          </a:p>
          <a:p>
            <a:pPr>
              <a:buNone/>
            </a:pPr>
            <a:endParaRPr lang="en-US" sz="2550" b="1" dirty="0">
              <a:latin typeface="Times New Roman" pitchFamily="18" charset="0"/>
              <a:cs typeface="Times New Roman" pitchFamily="18" charset="0"/>
            </a:endParaRPr>
          </a:p>
          <a:p>
            <a:pPr>
              <a:buNone/>
            </a:pPr>
            <a:endParaRPr lang="en-US" sz="2550" b="1" dirty="0" smtClean="0">
              <a:latin typeface="Times New Roman" pitchFamily="18" charset="0"/>
              <a:cs typeface="Times New Roman" pitchFamily="18" charset="0"/>
            </a:endParaRPr>
          </a:p>
          <a:p>
            <a:pPr>
              <a:buNone/>
            </a:pPr>
            <a:endParaRPr lang="en-US" sz="2550" b="1" dirty="0">
              <a:latin typeface="Times New Roman" pitchFamily="18" charset="0"/>
              <a:cs typeface="Times New Roman" pitchFamily="18" charset="0"/>
            </a:endParaRPr>
          </a:p>
          <a:p>
            <a:pPr>
              <a:buNone/>
            </a:pPr>
            <a:r>
              <a:rPr lang="en-US" sz="2550" b="1" dirty="0" smtClean="0">
                <a:latin typeface="Times New Roman" pitchFamily="18" charset="0"/>
                <a:cs typeface="Times New Roman" pitchFamily="18" charset="0"/>
              </a:rPr>
              <a:t>        </a:t>
            </a:r>
            <a:r>
              <a:rPr lang="ru-RU" sz="2550" b="1" dirty="0" smtClean="0">
                <a:latin typeface="Times New Roman" pitchFamily="18" charset="0"/>
                <a:cs typeface="Times New Roman" pitchFamily="18" charset="0"/>
              </a:rPr>
              <a:t>After </a:t>
            </a:r>
            <a:r>
              <a:rPr lang="ru-RU" sz="2550" b="1" dirty="0">
                <a:latin typeface="Times New Roman" pitchFamily="18" charset="0"/>
                <a:cs typeface="Times New Roman" pitchFamily="18" charset="0"/>
              </a:rPr>
              <a:t>the Russian Empire conquered Crimean Khanate in 1783, Ushakov personally supervised the construction of a naval base in Sevastopol and the building of docks in Kherson. During the Russo-Turkish War (1787–92), he defeated the Ottomans at Fidonisi (1788), Kerch Strait (1790), Tendra (1790), and Cape Kaliakra (1791). In these battles, he demonstrated the ingenuity of his innovative doctrines in the art of naval warfare.</a:t>
            </a:r>
          </a:p>
          <a:p>
            <a:endParaRPr lang="ru-RU" dirty="0"/>
          </a:p>
        </p:txBody>
      </p:sp>
    </p:spTree>
  </p:cSld>
  <p:clrMapOvr>
    <a:masterClrMapping/>
  </p:clrMapOvr>
  <p:transition spd="slow">
    <p:random/>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
            </a:r>
            <a:br>
              <a:rPr lang="en-US" dirty="0" smtClean="0"/>
            </a:br>
            <a:endParaRPr lang="ru-RU" dirty="0"/>
          </a:p>
        </p:txBody>
      </p:sp>
      <p:sp>
        <p:nvSpPr>
          <p:cNvPr id="3" name="Содержимое 2"/>
          <p:cNvSpPr>
            <a:spLocks noGrp="1"/>
          </p:cNvSpPr>
          <p:nvPr>
            <p:ph idx="1"/>
          </p:nvPr>
        </p:nvSpPr>
        <p:spPr/>
        <p:txBody>
          <a:bodyPr/>
          <a:lstStyle/>
          <a:p>
            <a:pPr>
              <a:buNone/>
            </a:pPr>
            <a:endParaRPr lang="en-US" dirty="0" smtClean="0"/>
          </a:p>
          <a:p>
            <a:pPr>
              <a:buNone/>
            </a:pPr>
            <a:endParaRPr lang="ru-RU" dirty="0"/>
          </a:p>
        </p:txBody>
      </p:sp>
      <p:pic>
        <p:nvPicPr>
          <p:cNvPr id="23554" name="Picture 2" descr="https://w1.admtyumen.ru/images/thumbnails/1000_400/t_-284998083_body.jpg"/>
          <p:cNvPicPr>
            <a:picLocks noChangeAspect="1" noChangeArrowheads="1"/>
          </p:cNvPicPr>
          <p:nvPr/>
        </p:nvPicPr>
        <p:blipFill>
          <a:blip r:embed="rId2" cstate="print"/>
          <a:srcRect/>
          <a:stretch>
            <a:fillRect/>
          </a:stretch>
        </p:blipFill>
        <p:spPr bwMode="auto">
          <a:xfrm>
            <a:off x="0" y="1"/>
            <a:ext cx="9144000" cy="6858000"/>
          </a:xfrm>
          <a:prstGeom prst="rect">
            <a:avLst/>
          </a:prstGeom>
          <a:noFill/>
        </p:spPr>
      </p:pic>
    </p:spTree>
  </p:cSld>
  <p:clrMapOvr>
    <a:masterClrMapping/>
  </p:clrMapOvr>
  <p:transition spd="slow">
    <p:random/>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
            </a:r>
            <a:br>
              <a:rPr lang="en-US" dirty="0" smtClean="0"/>
            </a:br>
            <a:endParaRPr lang="ru-RU" dirty="0"/>
          </a:p>
        </p:txBody>
      </p:sp>
      <p:sp>
        <p:nvSpPr>
          <p:cNvPr id="3" name="Содержимое 2"/>
          <p:cNvSpPr>
            <a:spLocks noGrp="1"/>
          </p:cNvSpPr>
          <p:nvPr>
            <p:ph idx="1"/>
          </p:nvPr>
        </p:nvSpPr>
        <p:spPr>
          <a:xfrm>
            <a:off x="0" y="0"/>
            <a:ext cx="9144000" cy="6858000"/>
          </a:xfrm>
        </p:spPr>
        <p:txBody>
          <a:bodyPr>
            <a:normAutofit/>
          </a:bodyPr>
          <a:lstStyle/>
          <a:p>
            <a:pPr>
              <a:buNone/>
            </a:pPr>
            <a:r>
              <a:rPr lang="en-US" b="1" dirty="0" smtClean="0"/>
              <a:t>        </a:t>
            </a:r>
            <a:r>
              <a:rPr lang="ru-RU" sz="2800" b="1" dirty="0" smtClean="0">
                <a:latin typeface="Times New Roman" pitchFamily="18" charset="0"/>
                <a:cs typeface="Times New Roman" pitchFamily="18" charset="0"/>
              </a:rPr>
              <a:t>In </a:t>
            </a:r>
            <a:r>
              <a:rPr lang="ru-RU" sz="2800" b="1" dirty="0">
                <a:latin typeface="Times New Roman" pitchFamily="18" charset="0"/>
                <a:cs typeface="Times New Roman" pitchFamily="18" charset="0"/>
              </a:rPr>
              <a:t>1798 Ushakov was promoted to full admiral and given command of a squadron which sailed to the Mediterranean via Constantinople, where it joined with a Ottoman squadron. The combined Russian-Ottoman fleet then operated under Ushakov's command in the War of the Second Coalition against the French Republic. The expedition started by conquering the Ionian islands, acquired by France the year before from the defunct Republic of Venice in the Treaty of Campo Formio. This action culminated in the Siege of Corfu (1798–1799), and led to the subsequent creation of the Septinsular Republic. Ushakov's squadron then blockaded French bases in Italy, notably Genoa and Ancona, and successfully assaulted Naples and Rome.</a:t>
            </a:r>
          </a:p>
          <a:p>
            <a:endParaRPr lang="ru-RU" dirty="0"/>
          </a:p>
        </p:txBody>
      </p:sp>
    </p:spTree>
  </p:cSld>
  <p:clrMapOvr>
    <a:masterClrMapping/>
  </p:clrMapOvr>
  <p:transition spd="slow">
    <p:rand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
            </a:r>
            <a:br>
              <a:rPr lang="en-US" dirty="0" smtClean="0"/>
            </a:br>
            <a:endParaRPr lang="ru-RU" dirty="0"/>
          </a:p>
        </p:txBody>
      </p:sp>
      <p:sp>
        <p:nvSpPr>
          <p:cNvPr id="3" name="Содержимое 2"/>
          <p:cNvSpPr>
            <a:spLocks noGrp="1"/>
          </p:cNvSpPr>
          <p:nvPr>
            <p:ph idx="1"/>
          </p:nvPr>
        </p:nvSpPr>
        <p:spPr/>
        <p:txBody>
          <a:bodyPr/>
          <a:lstStyle/>
          <a:p>
            <a:pPr>
              <a:buNone/>
            </a:pPr>
            <a:endParaRPr lang="en-US" dirty="0" smtClean="0"/>
          </a:p>
          <a:p>
            <a:pPr>
              <a:buNone/>
            </a:pPr>
            <a:endParaRPr lang="ru-RU" dirty="0"/>
          </a:p>
        </p:txBody>
      </p:sp>
      <p:pic>
        <p:nvPicPr>
          <p:cNvPr id="24578" name="Picture 2" descr="https://herocron.ru/wp-content/uploads/2020/06/unnamed-file-870x1024.jpg"/>
          <p:cNvPicPr>
            <a:picLocks noChangeAspect="1" noChangeArrowheads="1"/>
          </p:cNvPicPr>
          <p:nvPr/>
        </p:nvPicPr>
        <p:blipFill>
          <a:blip r:embed="rId2" cstate="print"/>
          <a:srcRect/>
          <a:stretch>
            <a:fillRect/>
          </a:stretch>
        </p:blipFill>
        <p:spPr bwMode="auto">
          <a:xfrm>
            <a:off x="1691680" y="0"/>
            <a:ext cx="5826620" cy="6858000"/>
          </a:xfrm>
          <a:prstGeom prst="rect">
            <a:avLst/>
          </a:prstGeom>
          <a:noFill/>
        </p:spPr>
      </p:pic>
    </p:spTree>
  </p:cSld>
  <p:clrMapOvr>
    <a:masterClrMapping/>
  </p:clrMapOvr>
  <p:transition spd="slow">
    <p:random/>
  </p:transition>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TotalTime>
  <Words>179</Words>
  <Application>Microsoft Office PowerPoint</Application>
  <PresentationFormat>Экран (4:3)</PresentationFormat>
  <Paragraphs>36</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 </vt:lpstr>
      <vt:lpstr> </vt:lpstr>
      <vt:lpstr> </vt:lpstr>
      <vt:lpstr> </vt:lpstr>
      <vt:lpstr> </vt:lpstr>
      <vt:lpstr> </vt:lpstr>
      <vt:lpstr> </vt:lpstr>
      <vt:lpstr> </vt:lpstr>
      <vt:lpstr> </vt:lpstr>
      <vt:lpstr> </vt:lpstr>
      <vt:lpstr> </vt:lpstr>
      <vt:lpstr> </vt:lpstr>
      <vt:lpstr> </vt:lpstr>
      <vt:lpstr> </vt:lpstr>
    </vt:vector>
  </TitlesOfParts>
  <Company>SPBMTK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813632</dc:creator>
  <cp:lastModifiedBy>813632</cp:lastModifiedBy>
  <cp:revision>5</cp:revision>
  <dcterms:created xsi:type="dcterms:W3CDTF">2021-03-08T16:23:27Z</dcterms:created>
  <dcterms:modified xsi:type="dcterms:W3CDTF">2021-03-08T17:09:28Z</dcterms:modified>
</cp:coreProperties>
</file>