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D2431-CE3E-4B98-AE22-A72209236708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61071-D873-4BD9-8A72-BA15DE4DD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9656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D2431-CE3E-4B98-AE22-A72209236708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61071-D873-4BD9-8A72-BA15DE4DD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4919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D2431-CE3E-4B98-AE22-A72209236708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61071-D873-4BD9-8A72-BA15DE4DD249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099866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D2431-CE3E-4B98-AE22-A72209236708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61071-D873-4BD9-8A72-BA15DE4DD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6667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D2431-CE3E-4B98-AE22-A72209236708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61071-D873-4BD9-8A72-BA15DE4DD249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361027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D2431-CE3E-4B98-AE22-A72209236708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61071-D873-4BD9-8A72-BA15DE4DD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4379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D2431-CE3E-4B98-AE22-A72209236708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61071-D873-4BD9-8A72-BA15DE4DD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68591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D2431-CE3E-4B98-AE22-A72209236708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61071-D873-4BD9-8A72-BA15DE4DD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6430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D2431-CE3E-4B98-AE22-A72209236708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61071-D873-4BD9-8A72-BA15DE4DD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832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D2431-CE3E-4B98-AE22-A72209236708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61071-D873-4BD9-8A72-BA15DE4DD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486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D2431-CE3E-4B98-AE22-A72209236708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61071-D873-4BD9-8A72-BA15DE4DD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0567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D2431-CE3E-4B98-AE22-A72209236708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61071-D873-4BD9-8A72-BA15DE4DD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5836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D2431-CE3E-4B98-AE22-A72209236708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61071-D873-4BD9-8A72-BA15DE4DD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4641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D2431-CE3E-4B98-AE22-A72209236708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61071-D873-4BD9-8A72-BA15DE4DD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9799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D2431-CE3E-4B98-AE22-A72209236708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61071-D873-4BD9-8A72-BA15DE4DD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4931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D2431-CE3E-4B98-AE22-A72209236708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61071-D873-4BD9-8A72-BA15DE4DD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8718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0D2431-CE3E-4B98-AE22-A72209236708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FB61071-D873-4BD9-8A72-BA15DE4DD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0012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9557" y="1122363"/>
            <a:ext cx="10945505" cy="23876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/>
            </a:r>
            <a:br>
              <a:rPr lang="en-US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</a:b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  <a:t/>
            </a:r>
            <a:br>
              <a:rPr lang="en-US" b="1" dirty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  <a:t/>
            </a:r>
            <a:b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  <a:t/>
            </a:r>
            <a:br>
              <a:rPr lang="en-US" b="1" dirty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  <a:t/>
            </a:r>
            <a:b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  <a:t/>
            </a:r>
            <a:br>
              <a:rPr lang="en-US" b="1" dirty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  <a:t/>
            </a:r>
            <a:b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  <a:t/>
            </a:r>
            <a:br>
              <a:rPr lang="en-US" b="1" dirty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  <a:t/>
            </a:r>
            <a:b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  <a:t/>
            </a:r>
            <a:br>
              <a:rPr lang="en-US" b="1" dirty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Детская исследовательская деятельность дошкольников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/>
            </a:r>
            <a:br>
              <a:rPr lang="en-US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  <a:t>(технология  Савенкова А.И.)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7669484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исследовательского обучения помогает детям: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50000"/>
              </a:lnSpc>
              <a:buSzPts val="1000"/>
              <a:buNone/>
              <a:tabLst>
                <a:tab pos="457200" algn="l"/>
              </a:tabLst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уметь видеть проблему и ставить вопросы;</a:t>
            </a:r>
            <a:endParaRPr lang="ru-RU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50000"/>
              </a:lnSpc>
              <a:buSzPts val="1000"/>
              <a:buNone/>
              <a:tabLst>
                <a:tab pos="457200" algn="l"/>
              </a:tabLst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у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меть доказывать;</a:t>
            </a:r>
            <a:endParaRPr lang="ru-RU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50000"/>
              </a:lnSpc>
              <a:buSzPts val="1000"/>
              <a:buNone/>
              <a:tabLst>
                <a:tab pos="457200" algn="l"/>
              </a:tabLst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делать выводы;</a:t>
            </a:r>
            <a:endParaRPr lang="ru-RU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50000"/>
              </a:lnSpc>
              <a:buSzPts val="1000"/>
              <a:buNone/>
              <a:tabLst>
                <a:tab pos="457200" algn="l"/>
              </a:tabLst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высказывать предположения и строить планы по их проверке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90500">
              <a:lnSpc>
                <a:spcPct val="150000"/>
              </a:lnSpc>
              <a:spcAft>
                <a:spcPts val="0"/>
              </a:spcAft>
            </a:pPr>
            <a:endParaRPr lang="ru-RU" sz="32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19034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" y="0"/>
            <a:ext cx="6291618" cy="3868194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  <a:t>Савенков Александр Ильич,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  <a:t> </a:t>
            </a:r>
            <a:r>
              <a:rPr lang="ru-RU" sz="3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доктор педагогических наук, доктор психологических наук, профессор кафедры психологии развития Московского педагогического государственного университета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  <a:t>.</a:t>
            </a:r>
            <a:b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3056" y="4681183"/>
            <a:ext cx="9144000" cy="2176818"/>
          </a:xfrm>
        </p:spPr>
        <p:txBody>
          <a:bodyPr>
            <a:normAutofit/>
          </a:bodyPr>
          <a:lstStyle/>
          <a:p>
            <a:pPr algn="l"/>
            <a:r>
              <a:rPr lang="ru-RU" sz="2000" cap="none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«Для ребенка естественнее и потому гораздо легче постигать новое, проводя собственные исследования – наблюдая, ставя эксперименты, делая на их основе собственные суждения и умозаключения, чем получать уже добытые кем-то знания в «готовом виде» (</a:t>
            </a:r>
            <a:r>
              <a:rPr lang="ru-RU" sz="2000" cap="none" dirty="0" err="1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А.И.Савенков</a:t>
            </a:r>
            <a:r>
              <a:rPr lang="ru-RU" sz="2000" cap="none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)</a:t>
            </a:r>
            <a:r>
              <a:rPr lang="ru-RU" cap="none" dirty="0" smtClean="0">
                <a:solidFill>
                  <a:schemeClr val="tx1"/>
                </a:solidFill>
                <a:effectLst/>
                <a:latin typeface="Times New Roman"/>
                <a:ea typeface="Times New Roman"/>
              </a:rPr>
              <a:t> </a:t>
            </a:r>
            <a:br>
              <a:rPr lang="ru-RU" cap="none" dirty="0" smtClean="0">
                <a:solidFill>
                  <a:schemeClr val="tx1"/>
                </a:solidFill>
                <a:effectLst/>
                <a:latin typeface="Times New Roman"/>
                <a:ea typeface="Times New Roman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6519" y="0"/>
            <a:ext cx="3388773" cy="4244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5706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4"/>
            <a:ext cx="10515600" cy="5912845"/>
          </a:xfrm>
        </p:spPr>
        <p:txBody>
          <a:bodyPr>
            <a:normAutofit fontScale="90000"/>
          </a:bodyPr>
          <a:lstStyle/>
          <a:p>
            <a:pPr marR="27940" indent="0" algn="ctr">
              <a:lnSpc>
                <a:spcPct val="150000"/>
              </a:lnSpc>
              <a:spcAft>
                <a:spcPts val="0"/>
              </a:spcAft>
            </a:pPr>
            <a:r>
              <a:rPr lang="ru-RU" sz="3100" b="1" i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Исследование</a:t>
            </a:r>
            <a:r>
              <a:rPr lang="ru-RU" sz="3100" b="1" i="1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sz="3100" b="1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  <a:t>– </a:t>
            </a:r>
            <a:r>
              <a:rPr lang="ru-RU" sz="31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поиск информации по какой-либо проблеме, за которым следует ее обобщение</a:t>
            </a:r>
            <a:br>
              <a:rPr lang="ru-RU" sz="3100" dirty="0" smtClean="0">
                <a:solidFill>
                  <a:schemeClr val="tx1"/>
                </a:solidFill>
                <a:latin typeface="Times New Roman"/>
                <a:ea typeface="Times New Roman"/>
              </a:rPr>
            </a:br>
            <a:r>
              <a:rPr lang="ru-RU" sz="3100" dirty="0" smtClean="0">
                <a:solidFill>
                  <a:schemeClr val="tx1"/>
                </a:solidFill>
                <a:latin typeface="Times New Roman"/>
                <a:ea typeface="Times New Roman"/>
              </a:rPr>
              <a:t> (написание исследовательской работы и заключение)</a:t>
            </a:r>
            <a:r>
              <a:rPr lang="ru-RU" sz="3100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  <a:t/>
            </a:r>
            <a:br>
              <a:rPr lang="ru-RU" sz="3100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sz="3100" b="1" i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Главная особенность исследовательского обучения </a:t>
            </a:r>
            <a:r>
              <a:rPr lang="ru-RU" sz="3100" b="1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  <a:t>–</a:t>
            </a:r>
            <a:r>
              <a:rPr lang="ru-RU" sz="31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 </a:t>
            </a:r>
            <a:r>
              <a:rPr lang="ru-RU" sz="31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активизировать учебную работу детей, придав ей исследовательский характер, и, таким образом передать детям инициативу в организации своей познавательной деятельности.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  <a:t/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66144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-1"/>
            <a:ext cx="9144000" cy="1501255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4E3B30"/>
                </a:solidFill>
                <a:latin typeface="Times New Roman"/>
                <a:ea typeface="Times New Roman"/>
              </a:rPr>
              <a:t/>
            </a:r>
            <a:br>
              <a:rPr lang="ru-RU" sz="3200" b="1" dirty="0" smtClean="0">
                <a:solidFill>
                  <a:srgbClr val="4E3B30"/>
                </a:solidFill>
                <a:latin typeface="Times New Roman"/>
                <a:ea typeface="Times New Roman"/>
              </a:rPr>
            </a:br>
            <a:r>
              <a:rPr lang="ru-RU" sz="3200" b="1" dirty="0">
                <a:solidFill>
                  <a:srgbClr val="4E3B30"/>
                </a:solidFill>
                <a:latin typeface="Times New Roman"/>
                <a:ea typeface="Times New Roman"/>
              </a:rPr>
              <a:t/>
            </a:r>
            <a:br>
              <a:rPr lang="ru-RU" sz="3200" b="1" dirty="0">
                <a:solidFill>
                  <a:srgbClr val="4E3B30"/>
                </a:solidFill>
                <a:latin typeface="Times New Roman"/>
                <a:ea typeface="Times New Roman"/>
              </a:rPr>
            </a:br>
            <a:r>
              <a:rPr lang="ru-RU" sz="3200" b="1" dirty="0" smtClean="0">
                <a:solidFill>
                  <a:srgbClr val="4E3B30"/>
                </a:solidFill>
                <a:latin typeface="Times New Roman"/>
                <a:ea typeface="Times New Roman"/>
              </a:rPr>
              <a:t/>
            </a:r>
            <a:br>
              <a:rPr lang="ru-RU" sz="3200" b="1" dirty="0" smtClean="0">
                <a:solidFill>
                  <a:srgbClr val="4E3B30"/>
                </a:solidFill>
                <a:latin typeface="Times New Roman"/>
                <a:ea typeface="Times New Roman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Учебное </a:t>
            </a:r>
            <a:r>
              <a:rPr lang="ru-RU" sz="3200" b="1" dirty="0">
                <a:solidFill>
                  <a:srgbClr val="002060"/>
                </a:solidFill>
                <a:latin typeface="Times New Roman"/>
                <a:ea typeface="Times New Roman"/>
              </a:rPr>
              <a:t>исследование дошкольника включает следующие элементы:</a:t>
            </a:r>
            <a:r>
              <a:rPr lang="ru-RU" sz="3600" b="1" dirty="0">
                <a:solidFill>
                  <a:srgbClr val="4E3B30"/>
                </a:solidFill>
                <a:latin typeface="Times New Roman"/>
                <a:ea typeface="Times New Roman"/>
              </a:rPr>
              <a:t/>
            </a:r>
            <a:br>
              <a:rPr lang="ru-RU" sz="3600" b="1" dirty="0">
                <a:solidFill>
                  <a:srgbClr val="4E3B30"/>
                </a:solidFill>
                <a:latin typeface="Times New Roman"/>
                <a:ea typeface="Times New Roman"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364776"/>
            <a:ext cx="12192000" cy="5493224"/>
          </a:xfrm>
        </p:spPr>
        <p:txBody>
          <a:bodyPr/>
          <a:lstStyle/>
          <a:p>
            <a:pPr algn="l"/>
            <a:endParaRPr lang="ru-RU" dirty="0" smtClean="0">
              <a:solidFill>
                <a:schemeClr val="accent6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l"/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  <a:t>• </a:t>
            </a:r>
            <a:r>
              <a:rPr lang="ru-RU" sz="28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выделение и постановку проблемы (выбор темы исследования);</a:t>
            </a:r>
          </a:p>
          <a:p>
            <a:pPr algn="l"/>
            <a:r>
              <a:rPr lang="ru-RU" sz="28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• выработку гипотез;</a:t>
            </a:r>
          </a:p>
          <a:p>
            <a:pPr algn="l"/>
            <a:r>
              <a:rPr lang="ru-RU" sz="28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• поиск и предложение возможных вариантов решения;</a:t>
            </a:r>
          </a:p>
          <a:p>
            <a:pPr algn="l"/>
            <a:r>
              <a:rPr lang="ru-RU" sz="28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• сбор материала;</a:t>
            </a:r>
          </a:p>
          <a:p>
            <a:pPr algn="l"/>
            <a:r>
              <a:rPr lang="ru-RU" sz="28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• анализ и обобщение полученных данных;</a:t>
            </a:r>
          </a:p>
          <a:p>
            <a:pPr algn="l"/>
            <a:r>
              <a:rPr lang="ru-RU" sz="28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• подготовку и защиту итогового продукта (сообщение, доклад,</a:t>
            </a:r>
            <a:br>
              <a:rPr lang="ru-RU" sz="2800" b="1" dirty="0" smtClean="0">
                <a:solidFill>
                  <a:schemeClr val="tx1"/>
                </a:solidFill>
                <a:latin typeface="Times New Roman"/>
                <a:ea typeface="Times New Roman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макет и др.).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70491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Тренировочные занятия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0066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1. Выбор темы.</a:t>
            </a:r>
          </a:p>
          <a:p>
            <a:pPr marL="20066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2. Составление плана исследования.</a:t>
            </a:r>
          </a:p>
          <a:p>
            <a:pPr marL="20066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3. Сбор материала. </a:t>
            </a:r>
          </a:p>
          <a:p>
            <a:pPr marL="20066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4. Обобщение полученных данных.</a:t>
            </a:r>
          </a:p>
          <a:p>
            <a:pPr marL="20066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5. Доклад.</a:t>
            </a:r>
          </a:p>
          <a:p>
            <a:pPr marL="657860" indent="-457200">
              <a:lnSpc>
                <a:spcPct val="150000"/>
              </a:lnSpc>
              <a:spcAft>
                <a:spcPts val="0"/>
              </a:spcAft>
              <a:buAutoNum type="arabicPeriod"/>
            </a:pPr>
            <a:endParaRPr lang="ru-RU" b="1" i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02776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Карточки с изображением тем исследования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9301" y="1372734"/>
            <a:ext cx="7315200" cy="512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6929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Карточки с изображением методов исследования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369" y="1690688"/>
            <a:ext cx="5715000" cy="40957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3015" y="2190391"/>
            <a:ext cx="4729348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7992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Самостоятельные исследования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00660" lvl="0" indent="0">
              <a:lnSpc>
                <a:spcPct val="150000"/>
              </a:lnSpc>
              <a:buClr>
                <a:srgbClr val="F0A22E"/>
              </a:buClr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1. Выбор темы.</a:t>
            </a:r>
          </a:p>
          <a:p>
            <a:pPr marL="200660" lvl="0" indent="0">
              <a:lnSpc>
                <a:spcPct val="150000"/>
              </a:lnSpc>
              <a:buClr>
                <a:srgbClr val="F0A22E"/>
              </a:buClr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2. Плана исследования.</a:t>
            </a:r>
          </a:p>
          <a:p>
            <a:pPr marL="200660" lvl="0" indent="0">
              <a:lnSpc>
                <a:spcPct val="150000"/>
              </a:lnSpc>
              <a:buClr>
                <a:srgbClr val="F0A22E"/>
              </a:buClr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3. Сбор материала. </a:t>
            </a:r>
          </a:p>
          <a:p>
            <a:pPr marL="200660" lvl="0" indent="0">
              <a:lnSpc>
                <a:spcPct val="150000"/>
              </a:lnSpc>
              <a:buClr>
                <a:srgbClr val="F0A22E"/>
              </a:buClr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4. Обобщение полученных данных.</a:t>
            </a:r>
          </a:p>
          <a:p>
            <a:pPr marL="200660" lvl="0" indent="0">
              <a:lnSpc>
                <a:spcPct val="150000"/>
              </a:lnSpc>
              <a:buClr>
                <a:srgbClr val="F0A22E"/>
              </a:buClr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5. Доклад.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98237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9836" y="283237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для педагогов при использовании </a:t>
            </a:r>
            <a:b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А.И.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Савенкова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38948"/>
          </a:xfrm>
        </p:spPr>
        <p:txBody>
          <a:bodyPr>
            <a:normAutofit fontScale="32500" lnSpcReduction="20000"/>
          </a:bodyPr>
          <a:lstStyle/>
          <a:p>
            <a:pPr marL="0" indent="0">
              <a:lnSpc>
                <a:spcPct val="150000"/>
              </a:lnSpc>
              <a:buNone/>
              <a:tabLst>
                <a:tab pos="457200" algn="l"/>
              </a:tabLst>
            </a:pPr>
            <a:r>
              <a:rPr lang="ru-RU" sz="62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- Не занимайтесь наставлениями; помогайте детям действовать независимо, не давайте прямых инструкций относительно того, чем они будут заниматься.</a:t>
            </a:r>
            <a:endParaRPr lang="ru-RU" sz="6200" b="1" dirty="0" smtClean="0">
              <a:solidFill>
                <a:schemeClr val="tx1"/>
              </a:solidFill>
            </a:endParaRPr>
          </a:p>
          <a:p>
            <a:pPr marL="0" lvl="0" indent="0">
              <a:lnSpc>
                <a:spcPct val="150000"/>
              </a:lnSpc>
              <a:buSzPts val="1000"/>
              <a:buNone/>
              <a:tabLst>
                <a:tab pos="457200" algn="l"/>
              </a:tabLst>
            </a:pPr>
            <a:r>
              <a:rPr lang="ru-RU" sz="62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- На основе тщательного наблюдения и оценки определяйте сильные и слабые стороны детей.</a:t>
            </a:r>
            <a:endParaRPr lang="ru-RU" sz="6200" b="1" dirty="0" smtClean="0">
              <a:solidFill>
                <a:schemeClr val="tx1"/>
              </a:solidFill>
            </a:endParaRPr>
          </a:p>
          <a:p>
            <a:pPr marL="0" lvl="0" indent="0">
              <a:lnSpc>
                <a:spcPct val="150000"/>
              </a:lnSpc>
              <a:buSzPts val="1000"/>
              <a:buNone/>
              <a:tabLst>
                <a:tab pos="457200" algn="l"/>
              </a:tabLst>
            </a:pPr>
            <a:r>
              <a:rPr lang="ru-RU" sz="62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- </a:t>
            </a:r>
            <a:r>
              <a:rPr lang="ru-RU" sz="62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Не сдерживайте инициативы детей и не делайте за них то, что они могут сделать самостоятельно.</a:t>
            </a:r>
            <a:endParaRPr lang="ru-RU" sz="6200" b="1" dirty="0" smtClean="0">
              <a:solidFill>
                <a:schemeClr val="tx1"/>
              </a:solidFill>
            </a:endParaRPr>
          </a:p>
          <a:p>
            <a:pPr marL="0" lvl="0" indent="0">
              <a:lnSpc>
                <a:spcPct val="150000"/>
              </a:lnSpc>
              <a:buSzPts val="1000"/>
              <a:buNone/>
              <a:tabLst>
                <a:tab pos="457200" algn="l"/>
              </a:tabLst>
            </a:pPr>
            <a:r>
              <a:rPr lang="ru-RU" sz="62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- Научите детей прослеживать </a:t>
            </a:r>
            <a:r>
              <a:rPr lang="ru-RU" sz="6200" b="1" dirty="0" err="1" smtClean="0">
                <a:solidFill>
                  <a:schemeClr val="tx1"/>
                </a:solidFill>
                <a:latin typeface="Times New Roman"/>
                <a:ea typeface="Times New Roman"/>
              </a:rPr>
              <a:t>межпредметные</a:t>
            </a:r>
            <a:r>
              <a:rPr lang="ru-RU" sz="62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 связи; не торопится с вынесенными суждениями.</a:t>
            </a:r>
            <a:endParaRPr lang="ru-RU" sz="6200" b="1" dirty="0" smtClean="0">
              <a:solidFill>
                <a:schemeClr val="tx1"/>
              </a:solidFill>
            </a:endParaRPr>
          </a:p>
          <a:p>
            <a:pPr marL="0" lvl="0" indent="0">
              <a:lnSpc>
                <a:spcPct val="150000"/>
              </a:lnSpc>
              <a:buSzPts val="1000"/>
              <a:buNone/>
              <a:tabLst>
                <a:tab pos="457200" algn="l"/>
              </a:tabLst>
            </a:pPr>
            <a:r>
              <a:rPr lang="ru-RU" sz="62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- Помогайте, детям научится управлять процессом усвоения знаний.</a:t>
            </a:r>
            <a:endParaRPr lang="ru-RU" sz="6200" b="1" dirty="0" smtClean="0">
              <a:solidFill>
                <a:schemeClr val="tx1"/>
              </a:solidFill>
            </a:endParaRPr>
          </a:p>
          <a:p>
            <a:pPr marL="0" lvl="0" indent="0">
              <a:lnSpc>
                <a:spcPct val="150000"/>
              </a:lnSpc>
              <a:buSzPts val="1000"/>
              <a:buNone/>
              <a:tabLst>
                <a:tab pos="457200" algn="l"/>
              </a:tabLst>
            </a:pPr>
            <a:r>
              <a:rPr lang="ru-RU" sz="62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- Подходите ко всему творчески.</a:t>
            </a:r>
            <a:endParaRPr lang="ru-RU" sz="6200" b="1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9189329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33</TotalTime>
  <Words>259</Words>
  <Application>Microsoft Office PowerPoint</Application>
  <PresentationFormat>Широкоэкранный</PresentationFormat>
  <Paragraphs>59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Times New Roman</vt:lpstr>
      <vt:lpstr>Trebuchet MS</vt:lpstr>
      <vt:lpstr>Wingdings 3</vt:lpstr>
      <vt:lpstr>Грань</vt:lpstr>
      <vt:lpstr>          Детская исследовательская деятельность дошкольников  </vt:lpstr>
      <vt:lpstr>Савенков Александр Ильич, доктор педагогических наук, доктор психологических наук, профессор кафедры психологии развития Московского педагогического государственного университета. </vt:lpstr>
      <vt:lpstr>Исследование – поиск информации по какой-либо проблеме, за которым следует ее обобщение  (написание исследовательской работы и заключение) Главная особенность исследовательского обучения – активизировать учебную работу детей, придав ей исследовательский характер, и, таким образом передать детям инициативу в организации своей познавательной деятельности.  </vt:lpstr>
      <vt:lpstr>   Учебное исследование дошкольника включает следующие элементы: </vt:lpstr>
      <vt:lpstr>Тренировочные занятия</vt:lpstr>
      <vt:lpstr>Карточки с изображением тем исследования</vt:lpstr>
      <vt:lpstr>Карточки с изображением методов исследования</vt:lpstr>
      <vt:lpstr>Самостоятельные исследования</vt:lpstr>
      <vt:lpstr>Правила для педагогов при использовании  технологии А.И. Савенкова</vt:lpstr>
      <vt:lpstr>Методика исследовательского обучения помогает детям: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Детская исследовательская деятельность дошкольников  (технология  Савенкова А.И.)</dc:title>
  <dc:creator>User</dc:creator>
  <cp:lastModifiedBy>User</cp:lastModifiedBy>
  <cp:revision>4</cp:revision>
  <dcterms:created xsi:type="dcterms:W3CDTF">2017-04-05T14:00:37Z</dcterms:created>
  <dcterms:modified xsi:type="dcterms:W3CDTF">2017-04-05T14:33:52Z</dcterms:modified>
</cp:coreProperties>
</file>