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Default ContentType="image/x-emf" Extension="emf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8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1.xml"/>
  <Override ContentType="application/vnd.openxmlformats-officedocument.theme+xml" PartName="/ppt/theme/theme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kremn-elena@yandex.ru"/>
</p:cmAuthorLst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10-17T06:09:22.244">
    <p:pos x="6000" y="0"/>
    <p:text>Выполнила Кремнева Елена Ивановна учитель 1 категории МБОУ Молькинская СОШ Усть-Удин ского района Иркутской обл.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37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5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3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3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3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7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0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2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1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70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4E0A-16F7-427D-BF65-4A742340A2B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DBD40-3611-43AD-9395-7D793018A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8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9060" indent="-6350" algn="ctr">
              <a:lnSpc>
                <a:spcPct val="105000"/>
              </a:lnSpc>
              <a:spcAft>
                <a:spcPts val="1850"/>
              </a:spcAft>
            </a:pPr>
            <a:r>
              <a:rPr lang="ru-RU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Комплексное задание </a:t>
            </a:r>
            <a:r>
              <a:rPr lang="ru-RU" b="1" i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«Мошки» (5 класс). </a:t>
            </a:r>
            <a:endParaRPr lang="ru-RU" b="1" i="1" kern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8162" y="3216634"/>
            <a:ext cx="551567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«Работа с открытым банком заданий»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37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в курсе предмета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6582" y="1967414"/>
            <a:ext cx="11236036" cy="3793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330" algn="just">
              <a:lnSpc>
                <a:spcPct val="146000"/>
              </a:lnSpc>
              <a:spcAft>
                <a:spcPts val="57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можно использовать на уроках биологии и естествознания (если этот предмет включен в учебный план) при изучении вопросов, связанных с взаимосвязями и разнообразием живых организмов. Целесообразно обсуждать результаты выполнения задания с учащимися, выслушивая их точки зрения и обоснование принятых ими решений.  </a:t>
            </a:r>
            <a:endParaRPr lang="ru-RU" sz="2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9060" indent="-6350" algn="ctr">
              <a:lnSpc>
                <a:spcPct val="105000"/>
              </a:lnSpc>
              <a:spcAft>
                <a:spcPts val="1850"/>
              </a:spcAft>
            </a:pPr>
            <a:r>
              <a:rPr lang="ru-RU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Комплексное задание </a:t>
            </a:r>
            <a:r>
              <a:rPr lang="ru-RU" b="1" i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«Мошки» </a:t>
            </a:r>
            <a:r>
              <a:rPr lang="ru-RU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 задания). </a:t>
            </a:r>
            <a:br>
              <a:rPr lang="ru-RU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Когда Паша помогал маме полоть клубнику на даче, его сильно покусали мошки. К вечеру его руки и ноги покраснели и даже распухли. На следующий день всё прошло, но Паша не на шутку разозлился на этих мошек. Он даже сказал родителям: «Неужели нельзя придумать какое-нибудь средство, чтобы истребить всех мошек на Земле? Ведь от них один только вред и никакой пользы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 </a:t>
            </a:r>
            <a:r>
              <a:rPr lang="ru-RU" b="1" dirty="0"/>
              <a:t>Мама согласилась с Пашей, а вот папа почему-то засомневался и сказал, что если уничтожить всех мошек и комаров, то могут исчезнуть и некоторые растения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3100" b="1" dirty="0">
                <a:solidFill>
                  <a:prstClr val="black"/>
                </a:solidFill>
              </a:rPr>
              <a:t>В этом задании </a:t>
            </a:r>
            <a:r>
              <a:rPr lang="ru-RU" sz="3100" b="1" dirty="0" smtClean="0">
                <a:solidFill>
                  <a:prstClr val="black"/>
                </a:solidFill>
              </a:rPr>
              <a:t>рассматривается вопрос о значении мошек с целью решения проблемного вопроса о том к каким последствиям может привести полное уничтожение мошек в природе.</a:t>
            </a:r>
          </a:p>
          <a:p>
            <a:pPr lvl="0"/>
            <a:r>
              <a:rPr lang="ru-RU" sz="3100" b="1" dirty="0" smtClean="0">
                <a:solidFill>
                  <a:prstClr val="black"/>
                </a:solidFill>
              </a:rPr>
              <a:t> </a:t>
            </a:r>
            <a:r>
              <a:rPr lang="ru-RU" sz="3100" b="1" dirty="0">
                <a:solidFill>
                  <a:prstClr val="black"/>
                </a:solidFill>
              </a:rPr>
              <a:t>Вводные материалы включают короткий текст</a:t>
            </a:r>
            <a:r>
              <a:rPr lang="ru-RU" sz="3100" b="1" dirty="0" smtClean="0">
                <a:solidFill>
                  <a:prstClr val="black"/>
                </a:solidFill>
              </a:rPr>
              <a:t>, описывающий последствия укусов этих насекомых у человека. Вопросы к заданию сопровождаются фотографиями. </a:t>
            </a:r>
            <a:endParaRPr lang="ru-RU" sz="3100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072" y="5068205"/>
            <a:ext cx="1481456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964" y="0"/>
            <a:ext cx="10515600" cy="132556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1/4. Почему уничтожение всех мошек может привести к исчезновению некоторых растений?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7037" y="1210599"/>
            <a:ext cx="11291454" cy="3312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Мошки. Задание 1.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34950"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задания: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Содержательная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живые системы.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Компетентностная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научное объяснение явлений.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Контекст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глобальный.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Уровень сложности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высокий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Формат ответа: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задание с развернутым ответом (в виде текста, рисунка или и рисунка, и текста).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egoe UI Symbol" panose="020B0502040204020203" pitchFamily="34" charset="0"/>
                <a:ea typeface="Segoe UI Symbol" panose="020B0502040204020203" pitchFamily="34" charset="0"/>
                <a:cs typeface="Segoe UI Symbol" panose="020B0502040204020203" pitchFamily="34" charset="0"/>
              </a:rPr>
              <a:t>•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оценки: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делать и научно обосновывать прогнозы о протекании процесса или явления.</a:t>
            </a:r>
          </a:p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оценивания 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6350">
              <a:lnSpc>
                <a:spcPct val="98000"/>
              </a:lnSpc>
              <a:spcAft>
                <a:spcPts val="250"/>
              </a:spcAft>
            </a:pP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-6350">
              <a:lnSpc>
                <a:spcPct val="98000"/>
              </a:lnSpc>
              <a:spcAft>
                <a:spcPts val="250"/>
              </a:spcAft>
            </a:pP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-96982" y="4034051"/>
          <a:ext cx="11948912" cy="26397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929"/>
                <a:gridCol w="11557983"/>
              </a:tblGrid>
              <a:tr h="5298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Код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 критерия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</a:tr>
              <a:tr h="839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Говорится, что мошки (и/или комары) питаются нектаром и, перелетая от растения к растению, разносят пыльцу. Если этого не будет происходить, растения будут хуже размножаться.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</a:tr>
              <a:tr h="833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Говорится только, что мошки помогают растениям размножаться без объяснения, каким образом это происходит.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</a:tr>
              <a:tr h="437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Объяснение не дано или объяснение неверное. 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4130" marT="3683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6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7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2/4. Постройте пищевую цепь с участием личинок мошек, используя все изображения животных, приведённые ниже.</a:t>
            </a:r>
            <a:r>
              <a:rPr lang="ru-RU" sz="2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Впишите названия животных в нужные окошки. В первое окошко уже вписаны органические остатки ила</a:t>
            </a:r>
            <a:r>
              <a:rPr lang="ru-RU" sz="20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alibri" panose="020F0502020204030204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5582" y="1858968"/>
            <a:ext cx="11028218" cy="2506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Мошки. Задание 2.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34950"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задания: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Содержательная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живые системы.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Компетентностная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интерпретация данных для получения выводов.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Контекст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глобальный.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Уровень сложности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низкий.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Формат ответа: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задание на установление последовательности.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egoe UI Symbol" panose="020B0502040204020203" pitchFamily="34" charset="0"/>
                <a:ea typeface="Segoe UI Symbol" panose="020B0502040204020203" pitchFamily="34" charset="0"/>
                <a:cs typeface="Segoe UI Symbol" panose="020B0502040204020203" pitchFamily="34" charset="0"/>
              </a:rPr>
              <a:t>•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оценки: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анализировать, интерпретировать данные и делать соответствующие выводы. </a:t>
            </a:r>
            <a:endParaRPr lang="ru-RU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513888" y="4365039"/>
          <a:ext cx="10458912" cy="18943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105"/>
                <a:gridCol w="1024780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Код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критерия 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621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окошки списаны слева направо: органические остатки ила – личинка мошки – хищная личинка стрекозы – судак – орлан белохвост.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21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Другие варианты. 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69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323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2400" b="1" dirty="0" err="1">
                <a:solidFill>
                  <a:srgbClr val="00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</a:rPr>
              <a:t>v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этой же статьи: «Взрослые мошки (в основном самцы) питаются нектаром цветков растений и сами тоже являются участниками разных пищевых цепей». Животные, участники одной из возможных цепей, показаны ниже на рисунках.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623026"/>
            <a:ext cx="11710322" cy="13910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7660" indent="-6350">
              <a:lnSpc>
                <a:spcPct val="101000"/>
              </a:lnSpc>
              <a:spcAft>
                <a:spcPts val="715"/>
              </a:spcAft>
            </a:pPr>
            <a:r>
              <a:rPr lang="ru-RU" sz="2400" b="1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Вопрс 3/4. </a:t>
            </a:r>
            <a:r>
              <a:rPr lang="ru-RU" sz="2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Постройте пищевую цепь с участием взрослых мошек, используя все </a:t>
            </a:r>
            <a:endParaRPr lang="ru-RU" sz="2400" b="1" dirty="0" smtClean="0">
              <a:solidFill>
                <a:srgbClr val="1A1A1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7660" indent="-6350">
              <a:lnSpc>
                <a:spcPct val="101000"/>
              </a:lnSpc>
              <a:spcAft>
                <a:spcPts val="715"/>
              </a:spcAft>
            </a:pPr>
            <a:r>
              <a:rPr lang="ru-RU" sz="2400" b="1" dirty="0" smtClean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изображения</a:t>
            </a:r>
            <a:r>
              <a:rPr lang="ru-RU" sz="24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приведённые ниже.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1A1A1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7660" indent="-6350">
              <a:lnSpc>
                <a:spcPct val="101000"/>
              </a:lnSpc>
              <a:spcAft>
                <a:spcPts val="715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Впишите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названия животных в нужные окошки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4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595" y="3014048"/>
            <a:ext cx="5941831" cy="807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595" y="3740192"/>
            <a:ext cx="7212045" cy="1279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359" y="5268614"/>
            <a:ext cx="6364516" cy="121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73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err="1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Вопрс</a:t>
            </a:r>
            <a:r>
              <a:rPr lang="ru-RU" sz="22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3/4. Постройте пищевую цепь с участием взрослых мошек, используя все </a:t>
            </a:r>
            <a:br>
              <a:rPr lang="ru-RU" sz="22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b="1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изображения, приведённые ниже.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8747" y="1294787"/>
            <a:ext cx="7041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Впишите названия животных в нужные окошки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483" y="2110142"/>
            <a:ext cx="11679381" cy="2506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Мошки. Задание 3. 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34950"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задания: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Содержательная область оценки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живые системы.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Компетентностная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интерпретация данных для получения выводов.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Контекст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глобальный.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Уровень сложности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средний.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Формат ответа: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задание на установление последовательности.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egoe UI Symbol" panose="020B0502040204020203" pitchFamily="34" charset="0"/>
                <a:ea typeface="Segoe UI Symbol" panose="020B0502040204020203" pitchFamily="34" charset="0"/>
                <a:cs typeface="Segoe UI Symbol" panose="020B0502040204020203" pitchFamily="34" charset="0"/>
              </a:rPr>
              <a:t>•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оценки: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анализировать, интерпретировать данные и делать соответствующие выводы. </a:t>
            </a:r>
            <a:endParaRPr lang="ru-RU" sz="14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7883" y="4606085"/>
            <a:ext cx="2438488" cy="3638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оценивания 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5483" y="4969903"/>
          <a:ext cx="11426161" cy="1613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9166"/>
                <a:gridCol w="10356995"/>
              </a:tblGrid>
              <a:tr h="255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Код 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критерия 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 окошки вписаны слева направо: цветок с нектаром – взрослая мошка – лягушка – уж – сокол-чеглок.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Другие варианты. 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33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350" indent="360680" algn="ctr">
              <a:lnSpc>
                <a:spcPct val="101000"/>
              </a:lnSpc>
              <a:spcAft>
                <a:spcPts val="0"/>
              </a:spcAft>
            </a:pPr>
            <a:r>
              <a:rPr lang="ru-RU" sz="2400" b="1" dirty="0" err="1">
                <a:solidFill>
                  <a:srgbClr val="000000"/>
                </a:solidFill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</a:rPr>
              <a:t>v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Нападения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этих кровососущих насекомых на человека и зверей бывают массовыми. Было подсчитано, что в течение 5 минут на человека могут напасть и облепить его тело до 6000 мошек.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Picture 9734"/>
          <p:cNvPicPr/>
          <p:nvPr/>
        </p:nvPicPr>
        <p:blipFill>
          <a:blip r:embed="rId2"/>
          <a:stretch>
            <a:fillRect/>
          </a:stretch>
        </p:blipFill>
        <p:spPr>
          <a:xfrm>
            <a:off x="8371926" y="1034832"/>
            <a:ext cx="2818765" cy="19043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332" y="1828943"/>
            <a:ext cx="7045518" cy="1179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0490" indent="-6350">
              <a:lnSpc>
                <a:spcPct val="115000"/>
              </a:lnSpc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4/4.Как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следует вести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борьбу</a:t>
            </a:r>
          </a:p>
          <a:p>
            <a:pPr marL="110490" indent="-6350">
              <a:lnSpc>
                <a:spcPct val="115000"/>
              </a:lnSpc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мошками?</a:t>
            </a:r>
            <a:endParaRPr lang="ru-RU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8764" y="3806934"/>
            <a:ext cx="10855036" cy="3440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7520" indent="-242570" algn="just">
              <a:lnSpc>
                <a:spcPct val="101000"/>
              </a:lnSpc>
              <a:spcAft>
                <a:spcPts val="1025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 Уничтожать всех мошек сверхсильными ядохимикатами нового поколения. </a:t>
            </a:r>
          </a:p>
          <a:p>
            <a:pPr marL="504190" indent="-269240" algn="just">
              <a:lnSpc>
                <a:spcPct val="101000"/>
              </a:lnSpc>
              <a:spcAft>
                <a:spcPts val="1025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 Умеренно использовать ядохимикаты для защиты человека и домашних животных. </a:t>
            </a:r>
          </a:p>
          <a:p>
            <a:pPr marL="504190" indent="-269240" algn="just">
              <a:lnSpc>
                <a:spcPct val="101000"/>
              </a:lnSpc>
              <a:spcAft>
                <a:spcPts val="1025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 Обрабатывать воду ядами для гибели водных личинок, чтобы не выводились взрослые мошки. </a:t>
            </a:r>
          </a:p>
          <a:p>
            <a:pPr marL="477520" indent="-242570" algn="just">
              <a:lnSpc>
                <a:spcPct val="101000"/>
              </a:lnSpc>
              <a:spcAft>
                <a:spcPts val="62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D)  Обрабатывать растения и почву ядами, чтобы гибли взрослые мошки и не давали потомства. </a:t>
            </a:r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6959" y="3252737"/>
            <a:ext cx="3681521" cy="4442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41300" indent="-6350">
              <a:lnSpc>
                <a:spcPct val="101000"/>
              </a:lnSpc>
              <a:spcAft>
                <a:spcPts val="106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Выберите один ответ. </a:t>
            </a:r>
            <a:endParaRPr lang="ru-RU" sz="24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7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0490" lvl="0" indent="-6350" algn="ctr">
              <a:lnSpc>
                <a:spcPct val="115000"/>
              </a:lnSpc>
              <a:spcBef>
                <a:spcPts val="0"/>
              </a:spcBef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4/4.Как следует вести борьбу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 мошками?</a:t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3965" y="1734434"/>
            <a:ext cx="11679380" cy="2843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Мошки. Задание 4. 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34950" indent="-6350">
              <a:lnSpc>
                <a:spcPct val="98000"/>
              </a:lnSpc>
              <a:spcAft>
                <a:spcPts val="2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задания: 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Содержательная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живые системы.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Компетентностная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область оценки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научное объяснение явлений.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Контекст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глобальный.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8000"/>
              </a:lnSpc>
              <a:spcAft>
                <a:spcPts val="25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Уровень сложности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низкий. </a:t>
            </a:r>
            <a:endParaRPr lang="ru-RU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fontAlgn="base">
              <a:lnSpc>
                <a:spcPct val="99000"/>
              </a:lnSpc>
              <a:spcAft>
                <a:spcPts val="2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Формат ответа: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задание с выбором одного верного ответа.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egoe UI Symbol" panose="020B0502040204020203" pitchFamily="34" charset="0"/>
                <a:ea typeface="Segoe UI Symbol" panose="020B0502040204020203" pitchFamily="34" charset="0"/>
                <a:cs typeface="Segoe UI Symbol" panose="020B0502040204020203" pitchFamily="34" charset="0"/>
              </a:rPr>
              <a:t>•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оценки: 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делать и научно обосновывать прогнозы о протекании процесса или явления. </a:t>
            </a:r>
          </a:p>
          <a:p>
            <a:pPr indent="-6350">
              <a:lnSpc>
                <a:spcPct val="98000"/>
              </a:lnSpc>
              <a:spcAft>
                <a:spcPts val="2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оценивания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2324" y="4774016"/>
          <a:ext cx="10708293" cy="1613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1994"/>
                <a:gridCol w="9706299"/>
              </a:tblGrid>
              <a:tr h="208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Код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 критерия 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415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окошки вписаны слева направо: цветок с нектаром – взрослая мошка – лягушка – уж – сокол-чеглок.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  <a:tr h="183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Другие варианты. 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45" marR="23495" marT="3556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97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Комплексное задание «Мошки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b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</a:t>
            </a:r>
            <a:r>
              <a:rPr lang="ru-RU" sz="2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26726"/>
            <a:ext cx="11610109" cy="5182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680" indent="354330">
              <a:lnSpc>
                <a:spcPct val="146000"/>
              </a:lnSpc>
              <a:spcAft>
                <a:spcPts val="895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354330" algn="just">
              <a:lnSpc>
                <a:spcPct val="146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рассматриваемая в этом комплексном задании, знакома каждому человеку, когда-либо испытавшему неприятные ощущения от укусов комаров или другой мошкары. Возможно, при этом у многих людей, включая детей, возникали мысли, а зачем вообще нужны эти существа в природе. Таким образом, проблема, затрагиваемая в задании, – это роль, которую играет тот или иной организм в экосистеме.   </a:t>
            </a:r>
          </a:p>
          <a:p>
            <a:pPr indent="354330" algn="just">
              <a:lnSpc>
                <a:spcPct val="146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Комплексное задание включает 4 отдельных задания. Задание 1/4 относится к компетенции «научное объяснение явлений», и для его выполнения учащимся нужно распознать возможную взаимосвязь между разными живыми организмами в экосистеме – в данном случае между мошками и растениями. Применительно к 5 классу и учитывая тип задания (с развернутым ответом), его можно отнести к высокому уровню сложности. Задания 2/4 и 3/4 относятся к компетенции «интерпретация данных для получения выводов». В них требуется построить пищевые цепи, в одном случае с участием личинки мошки, в другом – с участием взрослой особи. Все элементы пищевых цепей даны в заданиях, остается лишь расположить их в правильном порядке. Эти задания также работают на формирование представлений о взаимосвязи и взаимозависимости различных организмов. Задание 4/4 (тип – выбор одного верного ответа) относится к компетенции «научное объяснение явлений», и в нем надо выбрать оптимальный способ борьбы с кровососущими мошками, так чтобы при этом нанести минимальный вред природе.  </a:t>
            </a:r>
          </a:p>
          <a:p>
            <a:pPr indent="354330" algn="just">
              <a:lnSpc>
                <a:spcPct val="146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целом комплексное задание «Мошки» можно отнести к уровню сложности, пограничному между низким и средним. Исключение составляет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лишь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1/4, в котором требуется установить скрытые взаимосвязи и своими словами сформулировать обобщение.  </a:t>
            </a:r>
            <a:endParaRPr lang="ru-RU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0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