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90" r:id="rId3"/>
    <p:sldId id="336" r:id="rId4"/>
    <p:sldId id="266" r:id="rId5"/>
    <p:sldId id="332" r:id="rId6"/>
    <p:sldId id="333" r:id="rId7"/>
    <p:sldId id="334" r:id="rId8"/>
    <p:sldId id="335" r:id="rId9"/>
    <p:sldId id="337" r:id="rId10"/>
    <p:sldId id="305" r:id="rId11"/>
    <p:sldId id="306" r:id="rId12"/>
    <p:sldId id="307" r:id="rId13"/>
    <p:sldId id="330" r:id="rId14"/>
    <p:sldId id="309" r:id="rId15"/>
    <p:sldId id="308" r:id="rId16"/>
    <p:sldId id="323" r:id="rId17"/>
    <p:sldId id="326" r:id="rId18"/>
    <p:sldId id="321" r:id="rId19"/>
    <p:sldId id="324" r:id="rId20"/>
    <p:sldId id="331" r:id="rId21"/>
    <p:sldId id="325" r:id="rId22"/>
    <p:sldId id="328" r:id="rId23"/>
    <p:sldId id="31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28572A74-B0FB-4E67-96DC-B669A060980B}">
          <p14:sldIdLst>
            <p14:sldId id="286"/>
            <p14:sldId id="290"/>
            <p14:sldId id="266"/>
            <p14:sldId id="304"/>
            <p14:sldId id="310"/>
          </p14:sldIdLst>
        </p14:section>
        <p14:section name="Раздел без заголовка" id="{5E7117B1-3FAC-4815-8685-C0FC10745BA4}">
          <p14:sldIdLst>
            <p14:sldId id="294"/>
            <p14:sldId id="305"/>
            <p14:sldId id="311"/>
            <p14:sldId id="312"/>
            <p14:sldId id="306"/>
            <p14:sldId id="313"/>
            <p14:sldId id="307"/>
            <p14:sldId id="314"/>
            <p14:sldId id="309"/>
            <p14:sldId id="315"/>
            <p14:sldId id="308"/>
            <p14:sldId id="316"/>
            <p14:sldId id="303"/>
            <p14:sldId id="318"/>
            <p14:sldId id="319"/>
            <p14:sldId id="320"/>
            <p14:sldId id="321"/>
            <p14:sldId id="322"/>
            <p14:sldId id="323"/>
            <p14:sldId id="31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CC00"/>
    <a:srgbClr val="006600"/>
    <a:srgbClr val="19971F"/>
    <a:srgbClr val="00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9" autoAdjust="0"/>
    <p:restoredTop sz="94660"/>
  </p:normalViewPr>
  <p:slideViewPr>
    <p:cSldViewPr>
      <p:cViewPr>
        <p:scale>
          <a:sx n="64" d="100"/>
          <a:sy n="64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902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9228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6967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2935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8195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635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323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325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160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448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7462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AF0FC-8D29-4ECE-9456-89F12D02D114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557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780928"/>
            <a:ext cx="7772400" cy="147002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конструирование 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im1-tub-ru.yandex.net/i?id=c50a3a261b28653be3a2242949c26142-69-144&amp;n=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2158094" cy="1618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4" descr="http://im0-tub-ru.yandex.net/i?id=98d2524957924a99a345cbf670bb638b-55-144&amp;n=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60648"/>
            <a:ext cx="2276648" cy="15452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6" descr="http://im3-tub-ru.yandex.net/i?id=076ee4c0cd788062193dc35987643ae3-29-144&amp;n=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836712"/>
            <a:ext cx="2158094" cy="1586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92EE1B7-D806-4714-AE23-7165F84039AC}"/>
              </a:ext>
            </a:extLst>
          </p:cNvPr>
          <p:cNvSpPr txBox="1"/>
          <p:nvPr/>
        </p:nvSpPr>
        <p:spPr>
          <a:xfrm>
            <a:off x="3347864" y="6150114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г.Переславль-Залесский</a:t>
            </a:r>
          </a:p>
          <a:p>
            <a:pPr algn="ctr"/>
            <a:r>
              <a:rPr lang="ru-RU" sz="2000" b="1" dirty="0" smtClean="0"/>
              <a:t>2021г.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4A2638D-0976-4199-803A-5E0DDED5C4AD}"/>
              </a:ext>
            </a:extLst>
          </p:cNvPr>
          <p:cNvSpPr txBox="1"/>
          <p:nvPr/>
        </p:nvSpPr>
        <p:spPr>
          <a:xfrm>
            <a:off x="6300192" y="5013176"/>
            <a:ext cx="261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4A2638D-0976-4199-803A-5E0DDED5C4AD}"/>
              </a:ext>
            </a:extLst>
          </p:cNvPr>
          <p:cNvSpPr txBox="1"/>
          <p:nvPr/>
        </p:nvSpPr>
        <p:spPr>
          <a:xfrm>
            <a:off x="5076056" y="4797152"/>
            <a:ext cx="3479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4A2638D-0976-4199-803A-5E0DDED5C4AD}"/>
              </a:ext>
            </a:extLst>
          </p:cNvPr>
          <p:cNvSpPr txBox="1"/>
          <p:nvPr/>
        </p:nvSpPr>
        <p:spPr>
          <a:xfrm>
            <a:off x="5148064" y="5085184"/>
            <a:ext cx="3767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 Фазилова И.В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Comic Sans MS" pitchFamily="66" charset="0"/>
              </a:rPr>
              <a:t>Социально-коммуникативное развитие.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20888"/>
            <a:ext cx="4125081" cy="27363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348880"/>
            <a:ext cx="4223026" cy="28083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3069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ru-RU" b="1" dirty="0">
                <a:latin typeface="Comic Sans MS" pitchFamily="66" charset="0"/>
              </a:rPr>
              <a:t>Познавательное развитие</a:t>
            </a:r>
          </a:p>
        </p:txBody>
      </p:sp>
      <p:pic>
        <p:nvPicPr>
          <p:cNvPr id="6" name="Рисунок 5" descr="DIY LEGO Clock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3528" y="1196752"/>
            <a:ext cx="2369622" cy="2772000"/>
          </a:xfrm>
          <a:prstGeom prst="rect">
            <a:avLst/>
          </a:prstGeom>
        </p:spPr>
      </p:pic>
      <p:pic>
        <p:nvPicPr>
          <p:cNvPr id="5" name="Рисунок 4" descr="free printables preschool math with lego duplo —…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771800" y="1556792"/>
            <a:ext cx="3092259" cy="1728000"/>
          </a:xfrm>
          <a:prstGeom prst="rect">
            <a:avLst/>
          </a:prstGeom>
        </p:spPr>
      </p:pic>
      <p:pic>
        <p:nvPicPr>
          <p:cNvPr id="7" name="Рисунок 6" descr="Teaching-Symmetry-to-Preschoolers-with-Lego-Bricks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12160" y="1772816"/>
            <a:ext cx="2904000" cy="4356000"/>
          </a:xfrm>
          <a:prstGeom prst="rect">
            <a:avLst/>
          </a:prstGeom>
        </p:spPr>
      </p:pic>
      <p:pic>
        <p:nvPicPr>
          <p:cNvPr id="8" name="Рисунок 7" descr="Авторизация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79513" y="4050000"/>
            <a:ext cx="2760607" cy="2664000"/>
          </a:xfrm>
          <a:prstGeom prst="rect">
            <a:avLst/>
          </a:prstGeom>
        </p:spPr>
      </p:pic>
      <p:pic>
        <p:nvPicPr>
          <p:cNvPr id="10" name="Рисунок 9" descr="Воспитателю детского сада — Разное _ OK_RU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203848" y="4221088"/>
            <a:ext cx="2613789" cy="2304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776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Речевое развитие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7" name="Содержимое 6" descr="lenews_rus_pic31-577fa27e0219b77a983ce0303d3f2c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412776"/>
            <a:ext cx="4389120" cy="2266568"/>
          </a:xfrm>
        </p:spPr>
      </p:pic>
      <p:pic>
        <p:nvPicPr>
          <p:cNvPr id="9" name="Рисунок 8" descr="post_59a7fca714c3c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68716" y="4077072"/>
            <a:ext cx="3978362" cy="22322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0589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9523" y="116632"/>
            <a:ext cx="7684954" cy="714387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Comic Sans MS" pitchFamily="66" charset="0"/>
                <a:cs typeface="Times New Roman" pitchFamily="18" charset="0"/>
              </a:rPr>
              <a:t>Обучение грамоте</a:t>
            </a:r>
            <a:endParaRPr lang="ru-RU" b="1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508" y="831019"/>
            <a:ext cx="8856984" cy="4429156"/>
          </a:xfrm>
        </p:spPr>
        <p:txBody>
          <a:bodyPr>
            <a:noAutofit/>
          </a:bodyPr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ello_html_m22ced08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4437112"/>
            <a:ext cx="3894513" cy="2198716"/>
          </a:xfrm>
          <a:prstGeom prst="rect">
            <a:avLst/>
          </a:prstGeom>
        </p:spPr>
      </p:pic>
      <p:pic>
        <p:nvPicPr>
          <p:cNvPr id="5" name="Рисунок 4" descr="hello_html_f5f983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982740"/>
            <a:ext cx="2664296" cy="3171780"/>
          </a:xfrm>
          <a:prstGeom prst="rect">
            <a:avLst/>
          </a:prstGeom>
        </p:spPr>
      </p:pic>
      <p:pic>
        <p:nvPicPr>
          <p:cNvPr id="6" name="Рисунок 5" descr="hello_html_m67013e8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39952" y="980728"/>
            <a:ext cx="3888432" cy="2832978"/>
          </a:xfrm>
          <a:prstGeom prst="rect">
            <a:avLst/>
          </a:prstGeom>
        </p:spPr>
      </p:pic>
      <p:pic>
        <p:nvPicPr>
          <p:cNvPr id="7" name="Рисунок 6" descr="img3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148064" y="4005064"/>
            <a:ext cx="3528392" cy="26462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Художественно-эстетическое развитие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3528391" cy="20061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528268" y="600525"/>
            <a:ext cx="2407947" cy="4032447"/>
          </a:xfrm>
          <a:prstGeom prst="rect">
            <a:avLst/>
          </a:prstGeom>
        </p:spPr>
      </p:pic>
      <p:pic>
        <p:nvPicPr>
          <p:cNvPr id="6" name="Рисунок 5" descr="img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5536" y="4005064"/>
            <a:ext cx="3888432" cy="2479749"/>
          </a:xfrm>
          <a:prstGeom prst="rect">
            <a:avLst/>
          </a:prstGeom>
        </p:spPr>
      </p:pic>
      <p:pic>
        <p:nvPicPr>
          <p:cNvPr id="7" name="Рисунок 6" descr="img1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88024" y="4221088"/>
            <a:ext cx="3312368" cy="21886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82463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Физическое развитие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060848"/>
            <a:ext cx="5256584" cy="3506142"/>
          </a:xfrm>
        </p:spPr>
      </p:pic>
    </p:spTree>
    <p:extLst>
      <p:ext uri="{BB962C8B-B14F-4D97-AF65-F5344CB8AC3E}">
        <p14:creationId xmlns="" xmlns:p14="http://schemas.microsoft.com/office/powerpoint/2010/main" val="21402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1-03-15 07-48-3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844824"/>
            <a:ext cx="3750960" cy="4644000"/>
          </a:xfrm>
          <a:prstGeom prst="rect">
            <a:avLst/>
          </a:prstGeom>
        </p:spPr>
      </p:pic>
      <p:pic>
        <p:nvPicPr>
          <p:cNvPr id="6" name="Рисунок 5" descr="2021-03-15 07-55-0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076056" y="1916832"/>
            <a:ext cx="3655488" cy="460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12821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«Сложи </a:t>
            </a:r>
            <a:r>
              <a:rPr lang="ru-RU" b="1" dirty="0" err="1" smtClean="0">
                <a:latin typeface="Comic Sans MS" pitchFamily="66" charset="0"/>
              </a:rPr>
              <a:t>по-порядку</a:t>
            </a:r>
            <a:r>
              <a:rPr lang="ru-RU" b="1" dirty="0" smtClean="0">
                <a:latin typeface="Comic Sans MS" pitchFamily="66" charset="0"/>
              </a:rPr>
              <a:t>»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>(собрать числа </a:t>
            </a:r>
            <a:r>
              <a:rPr lang="ru-RU" b="1" dirty="0" err="1" smtClean="0">
                <a:latin typeface="Comic Sans MS" pitchFamily="66" charset="0"/>
              </a:rPr>
              <a:t>по-порядку</a:t>
            </a:r>
            <a:r>
              <a:rPr lang="ru-RU" b="1" dirty="0" smtClean="0">
                <a:latin typeface="Comic Sans MS" pitchFamily="66" charset="0"/>
              </a:rPr>
              <a:t>)</a:t>
            </a:r>
            <a:endParaRPr lang="ru-RU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022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908720"/>
            <a:ext cx="954055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«Собери башню»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>(собрать по </a:t>
            </a:r>
            <a:r>
              <a:rPr lang="ru-RU" b="1" dirty="0" err="1" smtClean="0">
                <a:latin typeface="Comic Sans MS" pitchFamily="66" charset="0"/>
              </a:rPr>
              <a:t>образцу,и</a:t>
            </a:r>
            <a:r>
              <a:rPr lang="ru-RU" b="1" dirty="0" smtClean="0">
                <a:latin typeface="Comic Sans MS" pitchFamily="66" charset="0"/>
              </a:rPr>
              <a:t> сосчитать </a:t>
            </a:r>
            <a:r>
              <a:rPr lang="ru-RU" b="1" dirty="0" err="1" smtClean="0">
                <a:latin typeface="Comic Sans MS" pitchFamily="66" charset="0"/>
              </a:rPr>
              <a:t>колличество</a:t>
            </a:r>
            <a:r>
              <a:rPr lang="ru-RU" b="1" dirty="0" smtClean="0">
                <a:latin typeface="Comic Sans MS" pitchFamily="66" charset="0"/>
              </a:rPr>
              <a:t>) </a:t>
            </a:r>
            <a:br>
              <a:rPr lang="ru-RU" b="1" dirty="0" smtClean="0">
                <a:latin typeface="Comic Sans MS" pitchFamily="66" charset="0"/>
              </a:rPr>
            </a:br>
            <a:endParaRPr lang="ru-RU" b="1" dirty="0">
              <a:latin typeface="Comic Sans MS" pitchFamily="66" charset="0"/>
            </a:endParaRPr>
          </a:p>
        </p:txBody>
      </p:sp>
      <p:pic>
        <p:nvPicPr>
          <p:cNvPr id="5" name="Рисунок 4" descr="2021-03-15 07-30-3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580112" y="2015661"/>
            <a:ext cx="3118462" cy="4545146"/>
          </a:xfrm>
          <a:prstGeom prst="rect">
            <a:avLst/>
          </a:prstGeom>
        </p:spPr>
      </p:pic>
      <p:pic>
        <p:nvPicPr>
          <p:cNvPr id="8" name="Содержимое 7" descr="2021-03-15 07-26-3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23528" y="2132856"/>
            <a:ext cx="4090899" cy="4500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864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«Посчитай и запиши»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>(посчитать и записать решение)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4" name="Содержимое 3" descr="2021-03-15 08-01-07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467544" y="1700808"/>
            <a:ext cx="3572892" cy="4763338"/>
          </a:xfrm>
        </p:spPr>
      </p:pic>
      <p:pic>
        <p:nvPicPr>
          <p:cNvPr id="6" name="Рисунок 5" descr="2021-03-15 08-06-4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32040" y="1700808"/>
            <a:ext cx="3561860" cy="47491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2192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85698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«Собери узор»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>(собрать по образцу)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4" name="Рисунок 3" descr="2021-03-15 08-05-0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844824"/>
            <a:ext cx="3921900" cy="4653136"/>
          </a:xfrm>
          <a:prstGeom prst="rect">
            <a:avLst/>
          </a:prstGeom>
        </p:spPr>
      </p:pic>
      <p:pic>
        <p:nvPicPr>
          <p:cNvPr id="5" name="Рисунок 4" descr="2021-03-15 08-01-3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932040" y="1844824"/>
            <a:ext cx="3777884" cy="465313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3131840" cy="576064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/>
              <a:t>Набор </a:t>
            </a:r>
            <a:r>
              <a:rPr lang="en-US" sz="2400" b="1" dirty="0" smtClean="0"/>
              <a:t>LEGO 194</a:t>
            </a:r>
            <a:r>
              <a:rPr lang="ru-RU" sz="2400" b="1" dirty="0" smtClean="0"/>
              <a:t>9год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1979712" y="6053138"/>
            <a:ext cx="5486400" cy="80486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Оле </a:t>
            </a:r>
            <a:r>
              <a:rPr lang="ru-RU" sz="3200" b="1" dirty="0" err="1" smtClean="0">
                <a:latin typeface="Comic Sans MS" pitchFamily="66" charset="0"/>
              </a:rPr>
              <a:t>Кирк</a:t>
            </a:r>
            <a:r>
              <a:rPr lang="ru-RU" sz="3200" b="1" dirty="0" smtClean="0">
                <a:latin typeface="Comic Sans MS" pitchFamily="66" charset="0"/>
              </a:rPr>
              <a:t> </a:t>
            </a:r>
            <a:r>
              <a:rPr lang="ru-RU" sz="3200" b="1" dirty="0" err="1" smtClean="0">
                <a:latin typeface="Comic Sans MS" pitchFamily="66" charset="0"/>
              </a:rPr>
              <a:t>Кристиансен</a:t>
            </a:r>
            <a:endParaRPr lang="ru-RU" sz="3200" b="1" dirty="0">
              <a:latin typeface="Comic Sans MS" pitchFamily="66" charset="0"/>
            </a:endParaRPr>
          </a:p>
        </p:txBody>
      </p:sp>
      <p:pic>
        <p:nvPicPr>
          <p:cNvPr id="6" name="Рисунок 5" descr="lego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9" y="188641"/>
            <a:ext cx="3528391" cy="2359346"/>
          </a:xfrm>
          <a:prstGeom prst="rect">
            <a:avLst/>
          </a:prstGeom>
        </p:spPr>
      </p:pic>
      <p:pic>
        <p:nvPicPr>
          <p:cNvPr id="7" name="Рисунок 6" descr="lego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52120" y="260648"/>
            <a:ext cx="3263899" cy="218248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796136" y="2348880"/>
            <a:ext cx="2976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Набор LEGO 1958год</a:t>
            </a:r>
            <a:endParaRPr lang="ru-RU" sz="2400" b="1" dirty="0"/>
          </a:p>
        </p:txBody>
      </p:sp>
      <p:pic>
        <p:nvPicPr>
          <p:cNvPr id="9" name="Рисунок 8" descr="Lego World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39752" y="2924944"/>
            <a:ext cx="4128000" cy="3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«Волшебная лесенка»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Comic Sans MS" pitchFamily="66" charset="0"/>
              </a:rPr>
              <a:t>  </a:t>
            </a:r>
            <a:r>
              <a:rPr lang="ru-RU" sz="3200" b="1" dirty="0" err="1" smtClean="0">
                <a:latin typeface="Comic Sans MS" pitchFamily="66" charset="0"/>
              </a:rPr>
              <a:t>Сосчитать,сколько</a:t>
            </a:r>
            <a:r>
              <a:rPr lang="ru-RU" sz="3200" b="1" dirty="0" smtClean="0">
                <a:latin typeface="Comic Sans MS" pitchFamily="66" charset="0"/>
              </a:rPr>
              <a:t> ступенек идёт </a:t>
            </a:r>
            <a:r>
              <a:rPr lang="ru-RU" sz="3200" b="1" dirty="0" err="1" smtClean="0">
                <a:latin typeface="Comic Sans MS" pitchFamily="66" charset="0"/>
              </a:rPr>
              <a:t>вверх.Посчитать</a:t>
            </a:r>
            <a:r>
              <a:rPr lang="ru-RU" sz="3200" b="1" dirty="0" smtClean="0">
                <a:latin typeface="Comic Sans MS" pitchFamily="66" charset="0"/>
              </a:rPr>
              <a:t>, </a:t>
            </a:r>
            <a:r>
              <a:rPr lang="ru-RU" sz="3200" b="1" dirty="0" err="1" smtClean="0">
                <a:latin typeface="Comic Sans MS" pitchFamily="66" charset="0"/>
              </a:rPr>
              <a:t>колличество</a:t>
            </a:r>
            <a:r>
              <a:rPr lang="ru-RU" sz="3200" b="1" dirty="0" smtClean="0">
                <a:latin typeface="Comic Sans MS" pitchFamily="66" charset="0"/>
              </a:rPr>
              <a:t> деталей в каждом ряду.</a:t>
            </a:r>
            <a:endParaRPr lang="ru-RU" sz="3200" dirty="0"/>
          </a:p>
        </p:txBody>
      </p:sp>
      <p:pic>
        <p:nvPicPr>
          <p:cNvPr id="5" name="Содержимое 4" descr="2021-03-15 08-21-3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43697" y="1600200"/>
            <a:ext cx="3865606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latin typeface="Comic Sans MS" pitchFamily="66" charset="0"/>
              </a:rPr>
              <a:t>Лего</a:t>
            </a:r>
            <a:r>
              <a:rPr lang="ru-RU" b="1" dirty="0" smtClean="0">
                <a:latin typeface="Comic Sans MS" pitchFamily="66" charset="0"/>
              </a:rPr>
              <a:t> </a:t>
            </a:r>
            <a:r>
              <a:rPr lang="ru-RU" i="1" dirty="0" smtClean="0">
                <a:latin typeface="Comic Sans MS" pitchFamily="66" charset="0"/>
              </a:rPr>
              <a:t>«</a:t>
            </a:r>
            <a:r>
              <a:rPr lang="ru-RU" b="1" dirty="0" smtClean="0">
                <a:latin typeface="Comic Sans MS" pitchFamily="66" charset="0"/>
              </a:rPr>
              <a:t>Цифры</a:t>
            </a:r>
            <a:r>
              <a:rPr lang="ru-RU" i="1" dirty="0" smtClean="0">
                <a:latin typeface="Comic Sans MS" pitchFamily="66" charset="0"/>
              </a:rPr>
              <a:t>»</a:t>
            </a:r>
            <a:r>
              <a:rPr lang="ru-RU" dirty="0" smtClean="0">
                <a:latin typeface="Comic Sans MS" pitchFamily="66" charset="0"/>
              </a:rPr>
              <a:t> </a:t>
            </a:r>
            <a:br>
              <a:rPr lang="ru-RU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>(собери цифру по образцу)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4" name="Содержимое 3" descr="2021-03-15 07-41-1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628800"/>
            <a:ext cx="3564396" cy="4752528"/>
          </a:xfrm>
        </p:spPr>
      </p:pic>
      <p:pic>
        <p:nvPicPr>
          <p:cNvPr id="5" name="Рисунок 4" descr="2021-03-15 07-54-2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88024" y="1628800"/>
            <a:ext cx="4032448" cy="472062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Групповая и подгрупповая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>деятельность детей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4" name="Содержимое 3" descr="IMG_20210315_1112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556791"/>
            <a:ext cx="3618000" cy="4824000"/>
          </a:xfrm>
        </p:spPr>
      </p:pic>
      <p:pic>
        <p:nvPicPr>
          <p:cNvPr id="5" name="Рисунок 4" descr="2021-03-15 09-52-3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6056" y="1628800"/>
            <a:ext cx="3618000" cy="4824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44824"/>
            <a:ext cx="8661648" cy="1143000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latin typeface="Comic Sans MS" pitchFamily="66" charset="0"/>
                <a:cs typeface="Times New Roman" pitchFamily="18" charset="0"/>
              </a:rPr>
              <a:t>Спасибо за внимание!</a:t>
            </a:r>
            <a:endParaRPr lang="ru-RU" sz="6600" b="1" dirty="0"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501008"/>
            <a:ext cx="3995936" cy="22477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916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4525963"/>
          </a:xfrm>
        </p:spPr>
        <p:txBody>
          <a:bodyPr>
            <a:normAutofit fontScale="92500"/>
          </a:bodyPr>
          <a:lstStyle/>
          <a:p>
            <a:pPr marL="136525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  <a:cs typeface="Times New Roman" panose="02020603050405020304" pitchFamily="18" charset="0"/>
              </a:rPr>
              <a:t>L</a:t>
            </a:r>
            <a:r>
              <a:rPr lang="ru-RU" sz="2800" b="1" dirty="0" smtClean="0">
                <a:solidFill>
                  <a:srgbClr val="FFFF00"/>
                </a:solidFill>
                <a:latin typeface="Comic Sans MS" pitchFamily="66" charset="0"/>
                <a:cs typeface="Times New Roman" panose="02020603050405020304" pitchFamily="18" charset="0"/>
              </a:rPr>
              <a:t>E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G</a:t>
            </a: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  <a:cs typeface="Times New Roman" panose="02020603050405020304" pitchFamily="18" charset="0"/>
              </a:rPr>
              <a:t>O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- тип детского </a:t>
            </a:r>
            <a:r>
              <a:rPr lang="ru-RU" sz="2800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конструктора,самый</a:t>
            </a:r>
            <a:r>
              <a:rPr lang="ru-RU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популярный бренд в мире конструкторов.</a:t>
            </a:r>
          </a:p>
          <a:p>
            <a:pPr marL="136525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  <a:cs typeface="Times New Roman" panose="02020603050405020304" pitchFamily="18" charset="0"/>
              </a:rPr>
              <a:t>L</a:t>
            </a:r>
            <a:r>
              <a:rPr lang="ru-RU" sz="2800" b="1" dirty="0" smtClean="0">
                <a:solidFill>
                  <a:srgbClr val="FFFF00"/>
                </a:solidFill>
                <a:latin typeface="Comic Sans MS" pitchFamily="66" charset="0"/>
                <a:cs typeface="Times New Roman" panose="02020603050405020304" pitchFamily="18" charset="0"/>
              </a:rPr>
              <a:t>E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G</a:t>
            </a: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  <a:cs typeface="Times New Roman" panose="02020603050405020304" pitchFamily="18" charset="0"/>
              </a:rPr>
              <a:t>O</a:t>
            </a:r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–это серия разнообразных развивающих предметов. Основой набора является кирпичик 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  <a:cs typeface="Times New Roman" panose="02020603050405020304" pitchFamily="18" charset="0"/>
              </a:rPr>
              <a:t>L</a:t>
            </a:r>
            <a:r>
              <a:rPr lang="ru-RU" sz="2800" b="1" dirty="0" smtClean="0">
                <a:solidFill>
                  <a:srgbClr val="FFFF00"/>
                </a:solidFill>
                <a:latin typeface="Comic Sans MS" pitchFamily="66" charset="0"/>
                <a:cs typeface="Times New Roman" panose="02020603050405020304" pitchFamily="18" charset="0"/>
              </a:rPr>
              <a:t>E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G</a:t>
            </a: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  <a:cs typeface="Times New Roman" panose="02020603050405020304" pitchFamily="18" charset="0"/>
              </a:rPr>
              <a:t>O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-деталь, представляющая собой пластмассовый блок, соединяющийся с другими такими же на шипах. В наборы входит множество других деталей: фигурки людей и животных, колеса и т.д.. Из любого набора </a:t>
            </a:r>
            <a:r>
              <a:rPr lang="en-US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LEGO</a:t>
            </a:r>
            <a:r>
              <a:rPr lang="ru-RU" sz="28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можно создать множество вариантов построек, придумать множество сюжетов для игр.</a:t>
            </a:r>
          </a:p>
          <a:p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32040" y="4581128"/>
            <a:ext cx="3562150" cy="199480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964488" cy="1944216"/>
          </a:xfrm>
        </p:spPr>
        <p:txBody>
          <a:bodyPr>
            <a:normAutofit/>
          </a:bodyPr>
          <a:lstStyle/>
          <a:p>
            <a:pPr algn="just"/>
            <a:endParaRPr lang="ru-RU" sz="2500" b="1" dirty="0">
              <a:solidFill>
                <a:schemeClr val="tx1"/>
              </a:solidFill>
              <a:latin typeface="Comic Sans MS" pitchFamily="66" charset="0"/>
              <a:ea typeface="Segoe UI Emoji" pitchFamily="34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E3C4A6E-7D7A-497B-811E-13447D8201F5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76056" y="3501008"/>
            <a:ext cx="3744416" cy="30951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820472" cy="3673475"/>
          </a:xfrm>
        </p:spPr>
        <p:txBody>
          <a:bodyPr>
            <a:normAutofit/>
          </a:bodyPr>
          <a:lstStyle/>
          <a:p>
            <a:pPr algn="l"/>
            <a:r>
              <a:rPr lang="ru-RU" sz="3100" b="1" dirty="0" smtClean="0">
                <a:latin typeface="Comic Sans MS" pitchFamily="66" charset="0"/>
              </a:rPr>
              <a:t> </a:t>
            </a:r>
            <a:r>
              <a:rPr lang="ru-RU" sz="3600" b="1" dirty="0" smtClean="0">
                <a:latin typeface="Comic Sans MS" pitchFamily="66" charset="0"/>
              </a:rPr>
              <a:t>Цель </a:t>
            </a:r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  <a:cs typeface="Times New Roman" panose="02020603050405020304" pitchFamily="18" charset="0"/>
              </a:rPr>
              <a:t>L</a:t>
            </a:r>
            <a:r>
              <a:rPr lang="ru-RU" sz="3600" b="1" dirty="0" smtClean="0">
                <a:solidFill>
                  <a:srgbClr val="FFFF00"/>
                </a:solidFill>
                <a:latin typeface="Comic Sans MS" pitchFamily="66" charset="0"/>
                <a:cs typeface="Times New Roman" panose="02020603050405020304" pitchFamily="18" charset="0"/>
              </a:rPr>
              <a:t>E</a:t>
            </a:r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G</a:t>
            </a:r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  <a:cs typeface="Times New Roman" panose="02020603050405020304" pitchFamily="18" charset="0"/>
              </a:rPr>
              <a:t>O </a:t>
            </a:r>
            <a:r>
              <a:rPr lang="ru-RU" sz="3600" b="1" dirty="0" smtClean="0">
                <a:latin typeface="Comic Sans MS" pitchFamily="66" charset="0"/>
              </a:rPr>
              <a:t>– конструирования:</a:t>
            </a:r>
            <a:r>
              <a:rPr lang="ru-RU" sz="3100" b="1" dirty="0" smtClean="0">
                <a:latin typeface="Comic Sans MS" pitchFamily="66" charset="0"/>
              </a:rPr>
              <a:t/>
            </a:r>
            <a:br>
              <a:rPr lang="ru-RU" sz="3100" b="1" dirty="0" smtClean="0">
                <a:latin typeface="Comic Sans MS" pitchFamily="66" charset="0"/>
              </a:rPr>
            </a:br>
            <a:r>
              <a:rPr lang="ru-RU" sz="3100" b="1" dirty="0" smtClean="0">
                <a:latin typeface="Comic Sans MS" pitchFamily="66" charset="0"/>
              </a:rPr>
              <a:t>Содействовать развитию у детей дошкольного возраста способностей к техническому творчеству, предоставить им возможность творческой самореализации посредством овладения </a:t>
            </a: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  <a:cs typeface="Times New Roman" panose="02020603050405020304" pitchFamily="18" charset="0"/>
              </a:rPr>
              <a:t>L</a:t>
            </a:r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  <a:cs typeface="Times New Roman" panose="02020603050405020304" pitchFamily="18" charset="0"/>
              </a:rPr>
              <a:t>E</a:t>
            </a: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G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  <a:cs typeface="Times New Roman" panose="02020603050405020304" pitchFamily="18" charset="0"/>
              </a:rPr>
              <a:t>O</a:t>
            </a:r>
            <a:r>
              <a:rPr lang="ru-RU" sz="3100" b="1" dirty="0" smtClean="0">
                <a:latin typeface="Comic Sans MS" pitchFamily="66" charset="0"/>
              </a:rPr>
              <a:t>-конструированием</a:t>
            </a:r>
            <a:r>
              <a:rPr lang="ru-RU" sz="3200" b="1" dirty="0" smtClean="0">
                <a:latin typeface="Comic Sans MS" pitchFamily="66" charset="0"/>
              </a:rPr>
              <a:t>.</a:t>
            </a:r>
            <a:endParaRPr lang="ru-RU" sz="32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837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Применение конструктора </a:t>
            </a: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  <a:cs typeface="Times New Roman" panose="02020603050405020304" pitchFamily="18" charset="0"/>
              </a:rPr>
              <a:t>L</a:t>
            </a: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  <a:cs typeface="Times New Roman" panose="02020603050405020304" pitchFamily="18" charset="0"/>
              </a:rPr>
              <a:t>E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G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cs typeface="Times New Roman" panose="02020603050405020304" pitchFamily="18" charset="0"/>
              </a:rPr>
              <a:t>O </a:t>
            </a:r>
            <a:r>
              <a:rPr lang="ru-RU" b="1" dirty="0" smtClean="0">
                <a:latin typeface="Comic Sans MS" pitchFamily="66" charset="0"/>
              </a:rPr>
              <a:t>способствует: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256584"/>
          </a:xfrm>
        </p:spPr>
        <p:txBody>
          <a:bodyPr>
            <a:normAutofit fontScale="47500" lnSpcReduction="20000"/>
          </a:bodyPr>
          <a:lstStyle/>
          <a:p>
            <a:pPr marL="95250" indent="346075">
              <a:buFont typeface="Arial" charset="0"/>
              <a:buNone/>
              <a:defRPr/>
            </a:pPr>
            <a:r>
              <a:rPr lang="ru-RU" sz="5900" b="1" dirty="0" smtClean="0">
                <a:latin typeface="Comic Sans MS" pitchFamily="66" charset="0"/>
                <a:cs typeface="Times New Roman" pitchFamily="18" charset="0"/>
              </a:rPr>
              <a:t>Развитию у детей сенсорных представлений, поскольку используются детали разной формы, окрашенные в основные цвета;</a:t>
            </a:r>
          </a:p>
          <a:p>
            <a:pPr marL="95250" indent="346075">
              <a:buFont typeface="Arial" charset="0"/>
              <a:buNone/>
              <a:defRPr/>
            </a:pPr>
            <a:r>
              <a:rPr lang="ru-RU" sz="5900" b="1" dirty="0" smtClean="0">
                <a:latin typeface="Comic Sans MS" pitchFamily="66" charset="0"/>
                <a:cs typeface="Times New Roman" pitchFamily="18" charset="0"/>
              </a:rPr>
              <a:t>Развитию и совершенствованию высших психических функций (памяти, внимания, мышления, делается упор на развитие таких мыслительных процессов, как анализ, синтез, классификация, обобщение);</a:t>
            </a:r>
          </a:p>
          <a:p>
            <a:pPr marL="95250" indent="346075">
              <a:buFont typeface="Arial" charset="0"/>
              <a:buNone/>
              <a:defRPr/>
            </a:pPr>
            <a:r>
              <a:rPr lang="ru-RU" sz="5900" b="1" dirty="0" smtClean="0">
                <a:latin typeface="Comic Sans MS" pitchFamily="66" charset="0"/>
                <a:cs typeface="Times New Roman" pitchFamily="18" charset="0"/>
              </a:rPr>
              <a:t>Тренировки пальцев кистей рук, что очень важно для развития мелкой моторики и в дальнейшем поможет подготовить руку ребенка к письму.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517632" cy="4525963"/>
          </a:xfrm>
        </p:spPr>
        <p:txBody>
          <a:bodyPr>
            <a:normAutofit lnSpcReduction="10000"/>
          </a:bodyPr>
          <a:lstStyle/>
          <a:p>
            <a:pPr lvl="0" eaLnBrk="0" fontAlgn="base" hangingPunct="0">
              <a:spcAft>
                <a:spcPct val="0"/>
              </a:spcAft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 </a:t>
            </a:r>
            <a:r>
              <a:rPr lang="ru-RU" b="1" dirty="0" err="1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Показано,что</a:t>
            </a:r>
            <a:r>
              <a:rPr lang="ru-RU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развитие </a:t>
            </a: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  <a:cs typeface="Times New Roman" panose="02020603050405020304" pitchFamily="18" charset="0"/>
              </a:rPr>
              <a:t>L</a:t>
            </a: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  <a:cs typeface="Times New Roman" panose="02020603050405020304" pitchFamily="18" charset="0"/>
              </a:rPr>
              <a:t>E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G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cs typeface="Times New Roman" panose="02020603050405020304" pitchFamily="18" charset="0"/>
              </a:rPr>
              <a:t>O </a:t>
            </a:r>
            <a:r>
              <a:rPr lang="ru-RU" b="1" dirty="0" smtClean="0">
                <a:latin typeface="Comic Sans MS" pitchFamily="66" charset="0"/>
                <a:cs typeface="Times New Roman" panose="02020603050405020304" pitchFamily="18" charset="0"/>
              </a:rPr>
              <a:t>-</a:t>
            </a:r>
            <a:r>
              <a:rPr lang="ru-RU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конструирования как деятельности, в процессе которой развивается ребенок, последовательно проходит три этапа:</a:t>
            </a:r>
          </a:p>
          <a:p>
            <a:pPr lvl="0" algn="just" eaLnBrk="0" fontAlgn="base" hangingPunct="0">
              <a:spcAft>
                <a:spcPct val="0"/>
              </a:spcAft>
              <a:buFont typeface="Calibri" pitchFamily="34" charset="0"/>
              <a:buAutoNum type="arabicPeriod"/>
            </a:pP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конструирование по образцу</a:t>
            </a:r>
            <a:r>
              <a:rPr lang="ru-RU" b="1" dirty="0" smtClean="0">
                <a:solidFill>
                  <a:prstClr val="black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(предметному или графическому);</a:t>
            </a:r>
          </a:p>
          <a:p>
            <a:pPr lvl="0" algn="just" eaLnBrk="0" fontAlgn="base" hangingPunct="0">
              <a:spcAft>
                <a:spcPct val="0"/>
              </a:spcAft>
              <a:buFont typeface="Calibri" pitchFamily="34" charset="0"/>
              <a:buAutoNum type="arabicPeriod"/>
            </a:pP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конструирование по условиям;</a:t>
            </a:r>
          </a:p>
          <a:p>
            <a:pPr lvl="0" algn="just" eaLnBrk="0" fontAlgn="base" hangingPunct="0">
              <a:spcAft>
                <a:spcPct val="0"/>
              </a:spcAft>
              <a:buFont typeface="Calibri" pitchFamily="34" charset="0"/>
              <a:buAutoNum type="arabicPeriod"/>
            </a:pP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конструирование по замыслу.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F6CA336-A9B7-48D8-9B0D-F9D577946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3203848" y="4725144"/>
            <a:ext cx="3497311" cy="1733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640960" cy="6840760"/>
          </a:xfrm>
        </p:spPr>
        <p:txBody>
          <a:bodyPr>
            <a:normAutofit/>
          </a:bodyPr>
          <a:lstStyle/>
          <a:p>
            <a:pPr marL="0" indent="0" algn="just">
              <a:buFont typeface="Arial" charset="0"/>
              <a:buNone/>
              <a:defRPr/>
            </a:pPr>
            <a:r>
              <a:rPr lang="ru-RU" sz="3400" b="1" dirty="0" smtClean="0">
                <a:latin typeface="Comic Sans MS" pitchFamily="66" charset="0"/>
                <a:cs typeface="Times New Roman" pitchFamily="18" charset="0"/>
              </a:rPr>
              <a:t>Конструирование </a:t>
            </a:r>
            <a:r>
              <a:rPr lang="ru-RU" sz="3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по образцу </a:t>
            </a:r>
            <a:r>
              <a:rPr lang="ru-RU" sz="3400" b="1" dirty="0" smtClean="0">
                <a:latin typeface="Comic Sans MS" pitchFamily="66" charset="0"/>
                <a:cs typeface="Times New Roman" pitchFamily="18" charset="0"/>
              </a:rPr>
              <a:t>связано с воспроизведением уже готовой конструкции по схеме, рисунку.</a:t>
            </a:r>
            <a:endParaRPr lang="en-US" sz="3400" b="1" dirty="0" smtClean="0">
              <a:latin typeface="Comic Sans MS" pitchFamily="66" charset="0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  <a:defRPr/>
            </a:pPr>
            <a:endParaRPr lang="ru-RU" sz="3400" b="1" dirty="0" smtClean="0">
              <a:latin typeface="Comic Sans MS" pitchFamily="66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hello_html_3f66f7ab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2060848"/>
            <a:ext cx="4345278" cy="4392000"/>
          </a:xfrm>
          <a:prstGeom prst="rect">
            <a:avLst/>
          </a:prstGeom>
        </p:spPr>
      </p:pic>
      <p:pic>
        <p:nvPicPr>
          <p:cNvPr id="7" name="Рисунок 6" descr="hello_html_266597a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92080" y="2204864"/>
            <a:ext cx="3302643" cy="426613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Font typeface="Arial" charset="0"/>
              <a:buNone/>
              <a:defRPr/>
            </a:pPr>
            <a:r>
              <a:rPr lang="ru-RU" sz="2800" b="1" dirty="0" smtClean="0">
                <a:latin typeface="Comic Sans MS" pitchFamily="66" charset="0"/>
                <a:cs typeface="Times New Roman" pitchFamily="18" charset="0"/>
              </a:rPr>
              <a:t>Конструирование </a:t>
            </a:r>
            <a:r>
              <a:rPr lang="ru-RU" sz="28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по условиям</a:t>
            </a:r>
            <a:r>
              <a:rPr lang="ru-RU" sz="2800" b="1" dirty="0" smtClean="0">
                <a:latin typeface="Comic Sans MS" pitchFamily="66" charset="0"/>
                <a:cs typeface="Times New Roman" pitchFamily="18" charset="0"/>
              </a:rPr>
              <a:t>, как правило, обрамляется игровой ситуацией и предполагает создание знакомых ребенку конструкций с учетом игровых требований (размер, ширина, высота), например чтобы  в дверь избушки проходил  поросенок, чтобы по мосту мог проехать автомобиль и т.д.</a:t>
            </a:r>
          </a:p>
          <a:p>
            <a:endParaRPr lang="ru-RU" dirty="0"/>
          </a:p>
        </p:txBody>
      </p:sp>
      <p:pic>
        <p:nvPicPr>
          <p:cNvPr id="4" name="Picture 4" descr="http://buzuluk.topbricks.ru/sites/default/files/imagecache/product_full/10525-1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979712" y="3573015"/>
            <a:ext cx="5616624" cy="28218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900" b="1" dirty="0" smtClean="0">
                <a:latin typeface="Comic Sans MS" pitchFamily="66" charset="0"/>
                <a:cs typeface="Times New Roman" pitchFamily="18" charset="0"/>
              </a:rPr>
              <a:t>  Самым сложным видом, является </a:t>
            </a:r>
            <a:r>
              <a:rPr lang="ru-RU" sz="29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конструирование по замыслу</a:t>
            </a:r>
            <a:r>
              <a:rPr lang="ru-RU" sz="2900" b="1" dirty="0" smtClean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. </a:t>
            </a:r>
            <a:r>
              <a:rPr lang="ru-RU" sz="2900" b="1" dirty="0" smtClean="0">
                <a:latin typeface="Comic Sans MS" pitchFamily="66" charset="0"/>
                <a:cs typeface="Times New Roman" pitchFamily="18" charset="0"/>
              </a:rPr>
              <a:t>Оно предполагает наличие у ребенка представлений о создаваемой постройке, плана ее создания (какие элементы положить в основание, а какие выше, чтобы конструкция не разрушилась), а также знаний о приемах и материалах, с помощью которых ее можно сделать, и т.д. Считается, что это тип конструирования лучше остальных развивает творческие способности ребенка.</a:t>
            </a:r>
            <a:endParaRPr lang="ru-RU" sz="2900" b="1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4" name="Picture 4" descr="https://statimg1.cdnbb8.com/files/image/deal/117258/bb4_deal_big/b6d3cd762785bee30881a4c3d06c6448.jpeg?34fe2acfe9052cc28bf35aea0679472c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555776" y="4293096"/>
            <a:ext cx="4468959" cy="23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1291</TotalTime>
  <Words>397</Words>
  <Application>Microsoft Office PowerPoint</Application>
  <PresentationFormat>Экран (4:3)</PresentationFormat>
  <Paragraphs>40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LEGO конструирование  в детском саду</vt:lpstr>
      <vt:lpstr>Набор LEGO 1949год</vt:lpstr>
      <vt:lpstr>Слайд 3</vt:lpstr>
      <vt:lpstr> Цель LEGO – конструирования: Содействовать развитию у детей дошкольного возраста способностей к техническому творчеству, предоставить им возможность творческой самореализации посредством овладения LEGO-конструированием.</vt:lpstr>
      <vt:lpstr>Применение конструктора LEGO способствует:</vt:lpstr>
      <vt:lpstr>Слайд 6</vt:lpstr>
      <vt:lpstr>Слайд 7</vt:lpstr>
      <vt:lpstr>Слайд 8</vt:lpstr>
      <vt:lpstr>Слайд 9</vt:lpstr>
      <vt:lpstr>Социально-коммуникативное развитие. </vt:lpstr>
      <vt:lpstr>Познавательное развитие</vt:lpstr>
      <vt:lpstr>Речевое развитие</vt:lpstr>
      <vt:lpstr>Обучение грамоте</vt:lpstr>
      <vt:lpstr>Художественно-эстетическое развитие</vt:lpstr>
      <vt:lpstr>Физическое развитие</vt:lpstr>
      <vt:lpstr>«Сложи по-порядку» (собрать числа по-порядку)</vt:lpstr>
      <vt:lpstr>«Собери башню» (собрать по образцу,и сосчитать колличество)  </vt:lpstr>
      <vt:lpstr>«Посчитай и запиши» (посчитать и записать решение)</vt:lpstr>
      <vt:lpstr>«Собери узор» (собрать по образцу)</vt:lpstr>
      <vt:lpstr>«Волшебная лесенка» </vt:lpstr>
      <vt:lpstr>Лего «Цифры»  (собери цифру по образцу)</vt:lpstr>
      <vt:lpstr>Групповая и подгрупповая деятельность детей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конструирования и робототехники</dc:title>
  <dc:creator>User</dc:creator>
  <cp:lastModifiedBy>User</cp:lastModifiedBy>
  <cp:revision>124</cp:revision>
  <dcterms:created xsi:type="dcterms:W3CDTF">2015-02-15T14:40:51Z</dcterms:created>
  <dcterms:modified xsi:type="dcterms:W3CDTF">2021-10-18T05:53:49Z</dcterms:modified>
</cp:coreProperties>
</file>