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3"/>
  </p:notesMasterIdLst>
  <p:sldIdLst>
    <p:sldId id="256" r:id="rId2"/>
    <p:sldId id="265" r:id="rId3"/>
    <p:sldId id="258" r:id="rId4"/>
    <p:sldId id="266" r:id="rId5"/>
    <p:sldId id="257" r:id="rId6"/>
    <p:sldId id="259" r:id="rId7"/>
    <p:sldId id="261" r:id="rId8"/>
    <p:sldId id="267" r:id="rId9"/>
    <p:sldId id="260" r:id="rId10"/>
    <p:sldId id="263" r:id="rId11"/>
    <p:sldId id="262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vertBarState="maximized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37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77AD6B9-B772-40F8-A772-A6CBFE2339E2}" type="datetimeFigureOut">
              <a:rPr lang="ru-RU" smtClean="0"/>
              <a:pPr/>
              <a:t>18.10.2021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D7A928E-6554-48B3-AC2D-2618B066113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7A928E-6554-48B3-AC2D-2618B0661138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18.10.2021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18.10.2021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18.10.2021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18.10.2021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18.10.2021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785794"/>
            <a:ext cx="7851648" cy="1928826"/>
          </a:xfrm>
        </p:spPr>
        <p:txBody>
          <a:bodyPr>
            <a:normAutofit/>
          </a:bodyPr>
          <a:lstStyle/>
          <a:p>
            <a:pPr algn="l"/>
            <a:r>
              <a:rPr lang="ru-RU" sz="7200" dirty="0" err="1" smtClean="0">
                <a:latin typeface="Times New Roman" pitchFamily="18" charset="0"/>
                <a:cs typeface="Times New Roman" pitchFamily="18" charset="0"/>
              </a:rPr>
              <a:t>ковролинография</a:t>
            </a:r>
            <a:endParaRPr lang="ru-RU" sz="7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357686" y="3228536"/>
            <a:ext cx="4030410" cy="3057984"/>
          </a:xfrm>
        </p:spPr>
        <p:txBody>
          <a:bodyPr/>
          <a:lstStyle/>
          <a:p>
            <a:r>
              <a:rPr lang="ru-RU" dirty="0" smtClean="0"/>
              <a:t> 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выполнила </a:t>
            </a:r>
          </a:p>
          <a:p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Воспитатель  МАДОУ </a:t>
            </a:r>
          </a:p>
          <a:p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«детский сад №6 «Светлячок» Литвиненко Г.Н. высшая категория.</a:t>
            </a:r>
          </a:p>
          <a:p>
            <a:endParaRPr lang="ru-RU" sz="24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42910" y="500042"/>
            <a:ext cx="3143272" cy="535785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4098" name="Picture 2" descr="C:\Users\home\Desktop\кавролин\20200306_15330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857232"/>
            <a:ext cx="3786214" cy="500066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4714876" y="571480"/>
            <a:ext cx="3714776" cy="542928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  </a:t>
            </a:r>
            <a:endParaRPr lang="ru-RU" dirty="0"/>
          </a:p>
        </p:txBody>
      </p:sp>
      <p:pic>
        <p:nvPicPr>
          <p:cNvPr id="4100" name="Picture 4" descr="C:\Users\home\Desktop\кавролин\20200306_162238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628" y="857232"/>
            <a:ext cx="3643338" cy="507209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00034" y="500042"/>
            <a:ext cx="4286280" cy="5857916"/>
          </a:xfrm>
          <a:prstGeom prst="rect">
            <a:avLst/>
          </a:prstGeom>
          <a:solidFill>
            <a:schemeClr val="bg1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 </a:t>
            </a:r>
            <a:r>
              <a:rPr lang="ru-RU" sz="1600" dirty="0" smtClean="0"/>
              <a:t>используя </a:t>
            </a:r>
            <a:r>
              <a:rPr lang="ru-RU" sz="1600" dirty="0" err="1" smtClean="0"/>
              <a:t>ковролин</a:t>
            </a:r>
            <a:r>
              <a:rPr lang="ru-RU" sz="1600" dirty="0" smtClean="0"/>
              <a:t> у детей:</a:t>
            </a:r>
          </a:p>
          <a:p>
            <a:pPr algn="ctr"/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-развиваются  мышление, память, воображение, речь;</a:t>
            </a:r>
          </a:p>
          <a:p>
            <a:pPr algn="ctr"/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-творческие способности;</a:t>
            </a:r>
          </a:p>
          <a:p>
            <a:pPr algn="ctr"/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-координация движений общей  и мелкой моторики, ориентация в пространстве;</a:t>
            </a:r>
          </a:p>
          <a:p>
            <a:pPr algn="ctr"/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-развивает зрительное , тактильное и слуховое восприятие;</a:t>
            </a:r>
          </a:p>
          <a:p>
            <a:pPr algn="ctr"/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-умение взаимодействовать с о сверстниками и педагогом.  </a:t>
            </a:r>
          </a:p>
          <a:p>
            <a:pPr algn="ctr"/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-может быть одним из условий создания  ситуацию успеха, положительный настрой в группе  </a:t>
            </a:r>
          </a:p>
          <a:p>
            <a:endParaRPr lang="ru-RU" sz="16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Таким образом, совместные игры детей с педагогом, выполнение интересных игровых заданий, яркое, красочное оформление игровых пособий делает пребывание ребенка в дошкольном учреждении радостным и полезным.</a:t>
            </a:r>
          </a:p>
          <a:p>
            <a:pPr algn="ctr"/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143504" y="642918"/>
            <a:ext cx="3643338" cy="571504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6146" name="Picture 2" descr="C:\Users\home\Desktop\кавролин\20200306_15331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628" y="584200"/>
            <a:ext cx="3786214" cy="5689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00034" y="571480"/>
            <a:ext cx="8286808" cy="592935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последнее время раннее развитие становится неотъемлемой частью</a:t>
            </a:r>
            <a:endParaRPr lang="ru-RU" sz="24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воспитания и развития детей, как в семье, так и в дошкольном учреждении.</a:t>
            </a:r>
            <a:endParaRPr lang="ru-RU" sz="24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Одним из направлений раннего развития является сенсорное развитие.</a:t>
            </a:r>
            <a:endParaRPr lang="ru-RU" sz="24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Сенсорное развитие - это развитие восприятия и формирование представлений о внешних свойствах предметов: их форме, цвете, величине, положение в пространстве, а так же  запахе и вкусе. Значение сенсорного развития  в раннем дошкольном детстве трудно переоценить, именно этот  возраст наиболее благоприятен для совершенствования представлений об окружающем мире.</a:t>
            </a:r>
            <a:endParaRPr lang="ru-RU" sz="24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00034" y="1785926"/>
            <a:ext cx="8215370" cy="45720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ru-RU" sz="24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 descr="C:\Users\home\Desktop\кавролин\20200306_16023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27200" y="1785926"/>
            <a:ext cx="5689600" cy="4214842"/>
          </a:xfrm>
          <a:prstGeom prst="rect">
            <a:avLst/>
          </a:prstGeom>
          <a:noFill/>
        </p:spPr>
      </p:pic>
      <p:sp>
        <p:nvSpPr>
          <p:cNvPr id="9217" name="Rectangle 1"/>
          <p:cNvSpPr>
            <a:spLocks noChangeArrowheads="1"/>
          </p:cNvSpPr>
          <p:nvPr/>
        </p:nvSpPr>
        <p:spPr bwMode="auto">
          <a:xfrm>
            <a:off x="857224" y="615552"/>
            <a:ext cx="7000924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Одним из способов сенсорного развития ковролинографию.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571472" y="714356"/>
            <a:ext cx="4786346" cy="564360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1600" b="1" dirty="0" smtClean="0"/>
              <a:t>-</a:t>
            </a:r>
          </a:p>
          <a:p>
            <a:pPr algn="just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Современные материалы (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ковролин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и липучка) имеют намного большую силу сцепления, чем фланель. Поэтому игровой материал прочно прикрепляется к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ковролину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и не падает с полотна во время занятий.</a:t>
            </a:r>
          </a:p>
          <a:p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-Новые элементы (кармашки, кассы, прищепки, кружки и веревочки) обеспечивают разнообразие ,наглядность и динамизм занятий.</a:t>
            </a:r>
          </a:p>
          <a:p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Веревочки-нововведение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которое принципиально отличает игровой обучающий комплекс от ранее существующих пособий (школьной доски и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фланелеграфа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). Веревочки позволяют не только разнообразить занятия по всем направлениям образовательной  деятельности, но и использовать новую форму аппликации.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5500694" y="714356"/>
            <a:ext cx="3214710" cy="571504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193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00694" y="785794"/>
            <a:ext cx="3200400" cy="54752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581772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500034" y="785794"/>
            <a:ext cx="4071966" cy="5715040"/>
          </a:xfrm>
          <a:prstGeom prst="rect">
            <a:avLst/>
          </a:prstGeom>
          <a:solidFill>
            <a:schemeClr val="bg1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400" dirty="0" smtClean="0">
                <a:solidFill>
                  <a:schemeClr val="tx1"/>
                </a:solidFill>
              </a:rPr>
              <a:t>-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Использую </a:t>
            </a:r>
            <a:r>
              <a:rPr lang="ru-RU" sz="2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ковролин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как в организованной деятельности, так и в</a:t>
            </a:r>
          </a:p>
          <a:p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свободное от занятий время, в ходе режимных моментов.</a:t>
            </a:r>
          </a:p>
          <a:p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- Игры с </a:t>
            </a:r>
            <a:r>
              <a:rPr lang="ru-RU" sz="2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ковролином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одно из условий предметно пространственной среды для создания ситуацию успеха, развивает самостоятельность, любознательность.</a:t>
            </a:r>
          </a:p>
          <a:p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-В отличие от </a:t>
            </a:r>
            <a:r>
              <a:rPr lang="ru-RU" sz="2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фланелеграфа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и доски комплекс создает условия для проявления творчества педагога и комфортного проведения занятия</a:t>
            </a:r>
          </a:p>
          <a:p>
            <a:endParaRPr lang="ru-RU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072066" y="571480"/>
            <a:ext cx="3786214" cy="607223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 descr="C:\Users\home\Desktop\кавролин\20200306_15394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86314" y="785794"/>
            <a:ext cx="4071966" cy="548800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14810" y="500042"/>
            <a:ext cx="4500594" cy="585791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Что дает работа с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ковролином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-формирование сенсорных эталонов цвета, формы, величины;</a:t>
            </a:r>
          </a:p>
          <a:p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-обучение способам обследования предметов, умению различать их форму, цвет и величину, экспериментировать с предметом;</a:t>
            </a:r>
          </a:p>
          <a:p>
            <a:pPr>
              <a:buFontTx/>
              <a:buChar char="-"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выполнять сложные глазомерные</a:t>
            </a:r>
          </a:p>
          <a:p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действия ( такие понятия как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ближе-дальше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выше-ниже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в изобразительной деятельности); </a:t>
            </a:r>
          </a:p>
          <a:p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428596" y="714356"/>
            <a:ext cx="3500462" cy="550072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/>
          </a:p>
        </p:txBody>
      </p:sp>
      <p:pic>
        <p:nvPicPr>
          <p:cNvPr id="2050" name="Picture 2" descr="C:\Users\home\Desktop\кавролин\20200306_15304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571480"/>
            <a:ext cx="3500462" cy="570232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71472" y="500042"/>
            <a:ext cx="4572032" cy="592935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Использование настольного </a:t>
            </a:r>
            <a:r>
              <a:rPr lang="ru-RU" sz="2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ковролина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позволяет организовать совместную деятельность  как фронтально, так и по подгруппам и индивидуально. Так же можно использовать в самостоятельной деятельности детей.</a:t>
            </a:r>
          </a:p>
          <a:p>
            <a:pPr algn="ctr"/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Такая образовательная деятельность позволяет  организовать  целенаправленную работу по всем разделам.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0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500694" y="642918"/>
            <a:ext cx="3071834" cy="571504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5122" name="Picture 2" descr="C:\Users\home\Desktop\кавролин\20200306_15450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429256" y="571480"/>
            <a:ext cx="3286148" cy="570232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571472" y="857232"/>
            <a:ext cx="3857652" cy="564360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600" dirty="0" smtClean="0"/>
              <a:t> 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 формированию элементарных математических представлений (дидактические игры: «Сделай по образцу», «Что лишнее?» и др.)</a:t>
            </a:r>
          </a:p>
          <a:p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по ознакомлению с предметным миром и миром природы «Какая сегодня погода?», «Кто где живет?»</a:t>
            </a:r>
          </a:p>
          <a:p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по развитию речи ( «Составь рассказ», «Расскажи стишок»),</a:t>
            </a:r>
          </a:p>
          <a:p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 изобразительной деятельности («Цветы на поляне», «Куда бежит ручеек», </a:t>
            </a:r>
          </a:p>
          <a:p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«Мы спортсмены» (движения человека)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4714876" y="857232"/>
            <a:ext cx="4071966" cy="564360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5400000">
            <a:off x="3964778" y="1750211"/>
            <a:ext cx="5643599" cy="3857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500562" y="500042"/>
            <a:ext cx="4071966" cy="5786478"/>
          </a:xfrm>
          <a:prstGeom prst="rect">
            <a:avLst/>
          </a:prstGeom>
          <a:solidFill>
            <a:schemeClr val="bg1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16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6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6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6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Дидактические игры:</a:t>
            </a:r>
          </a:p>
          <a:p>
            <a:pPr algn="ctr"/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«собери узор», </a:t>
            </a: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Собери бусы», </a:t>
            </a:r>
            <a:endParaRPr lang="ru-RU" sz="16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Сделай так же»  </a:t>
            </a:r>
          </a:p>
          <a:p>
            <a:pPr algn="ctr"/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«Что лишнее»,  «Нарисуй стишок», «Придумай сказку», </a:t>
            </a:r>
          </a:p>
          <a:p>
            <a:pPr algn="ctr"/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«Собери ёлочку», «Собери бусы по образцу», «Сделай так же», «Собери предмет»; «Посади цветочки», «Собери грибочки», «Укрась ёлочку», «Что лишнее», «Что куда», «Найди такой же», «Найди свой домик», </a:t>
            </a:r>
          </a:p>
          <a:p>
            <a:pPr algn="ctr"/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«Сделай по образцу», «Что лишнее», развитие речи</a:t>
            </a:r>
          </a:p>
          <a:p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«Расскажи о весне», «Какая сегодня погода», «Составь стишок», «Цветы на поляне » и др. Несомненно, количество игр и заданий, которые могут быть придуманы, значительно больше и разнообразнее. И необходимость их будет определяться целью проводимого занятия и содержанием программного материала; уровнем развития детей, их подготовки; творческим потенциалом педагога.</a:t>
            </a:r>
          </a:p>
          <a:p>
            <a:pPr algn="ctr"/>
            <a:endParaRPr lang="ru-RU" sz="16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714348" y="785794"/>
            <a:ext cx="3429024" cy="542928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3074" name="Picture 2" descr="C:\Users\home\Desktop\кавролин\20200306_15444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928670"/>
            <a:ext cx="3571900" cy="534513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267</TotalTime>
  <Words>685</Words>
  <PresentationFormat>Экран (4:3)</PresentationFormat>
  <Paragraphs>59</Paragraphs>
  <Slides>11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Поток</vt:lpstr>
      <vt:lpstr>ковролинография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home</dc:creator>
  <cp:lastModifiedBy>home</cp:lastModifiedBy>
  <cp:revision>28</cp:revision>
  <dcterms:created xsi:type="dcterms:W3CDTF">2020-03-09T02:08:46Z</dcterms:created>
  <dcterms:modified xsi:type="dcterms:W3CDTF">2021-10-18T12:37:06Z</dcterms:modified>
</cp:coreProperties>
</file>