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3" r:id="rId7"/>
    <p:sldId id="265" r:id="rId8"/>
    <p:sldId id="262" r:id="rId9"/>
    <p:sldId id="260" r:id="rId10"/>
    <p:sldId id="264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-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F1EB70-7A8D-4E30-A219-61381882B3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FB441AF-470A-4FF7-8ECF-A57A964CCE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9B9FFF5-DCE6-49F4-B964-84A3781BF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86EB-D06E-4A3A-9D02-F487B458C47F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8E88374-D2BF-4C4C-A8C8-C38CA8CAC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1918870-A0B9-437D-9E49-43123CB46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F8A15-DC51-4C29-B3CA-345F2E0C92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379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D4856C-779B-42F0-BDAE-ED278CA6D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08D697F-AB59-4A09-87BD-1CB58473D2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FA46194-2A4D-4EAF-878E-2AA113F35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86EB-D06E-4A3A-9D02-F487B458C47F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80ECC39-617F-4F03-B189-0696632C2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5FB6A5-202B-4F83-9A99-2CC2B7D32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F8A15-DC51-4C29-B3CA-345F2E0C92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253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8BEB3A7-9F63-4472-AAFB-37920DF69C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C6D2F00-CFE9-4817-BEEC-C159CCD561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443DBDE-6A6A-41B4-962F-66785F335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86EB-D06E-4A3A-9D02-F487B458C47F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9422B53-75B9-4C38-9619-FF49798DE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CE94DB7-ABA6-427D-9CAA-6C6D60E63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F8A15-DC51-4C29-B3CA-345F2E0C92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649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78D2A7-408B-4CFF-84CF-38628F436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AC2FAE-7660-4563-913A-C4B12EDAB0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029BBAE-AA1E-4A22-829E-39322906B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86EB-D06E-4A3A-9D02-F487B458C47F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0C3665D-A713-4FC6-AE59-DF7CED3EB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FD5876-7BF5-4028-99EF-2A1C791EE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F8A15-DC51-4C29-B3CA-345F2E0C92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508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AE2554-40F2-4E97-BE89-1EFC81C8A4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8E4EE60-EA5E-44FF-8FE5-E44BD85C77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9667D87-72AA-478D-8CF7-31292B0DB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86EB-D06E-4A3A-9D02-F487B458C47F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AB17227-2A32-4A75-80BA-02C5FF876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7858B8F-1F75-4E4A-BE6B-D945B6A8E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F8A15-DC51-4C29-B3CA-345F2E0C92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514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C700BB-2E8F-46F4-B60C-2F4F34592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CE36C04-65B9-41FE-ACEF-954A35BFC7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6F186C6-462A-49B7-9FCA-6F54D0CFA4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78746F1-494A-45CB-9E9E-12C9ED8C7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86EB-D06E-4A3A-9D02-F487B458C47F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5071870-CAE0-4372-B007-F38589444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A22BE28-73FB-4F30-8A56-06FBADAC9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F8A15-DC51-4C29-B3CA-345F2E0C92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224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BCC2D8-58BD-418C-A7B2-C3EDCA93D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D4A532A-1637-49F1-9B59-D901D918EF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C2B66FF-662B-4043-B524-3C6358DACB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0E0129C-4EC9-4590-ACBD-DEEFE232B2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020D158-25B4-4036-AFC2-AF39E8C383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3EA0709-1451-46BD-A242-6CB2AE585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86EB-D06E-4A3A-9D02-F487B458C47F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7A62921-5A5F-4BAD-9EE4-0814271C5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4AF5299-0455-464E-A093-530C5B39B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F8A15-DC51-4C29-B3CA-345F2E0C92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788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09CDC4-3C7C-48B2-8509-1531D65F1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33351FF-C6A7-44B0-BE9F-E84945A96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86EB-D06E-4A3A-9D02-F487B458C47F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10B3B6A-4659-4937-A49D-047D6EA86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65A2818-237A-4871-BA73-65CA3397B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F8A15-DC51-4C29-B3CA-345F2E0C92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15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8856380-3B33-44DD-9475-5EA06BE81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86EB-D06E-4A3A-9D02-F487B458C47F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303BCC3-07D1-423D-B8C0-1895728E9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F90E408-F0AB-48D9-9C15-0B995F77A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F8A15-DC51-4C29-B3CA-345F2E0C92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146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AB8139-3DCA-4D4B-83B4-97A845CCB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9A7A67C-0762-4028-B06A-716520807F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CAE7FE9-0EFC-45EA-BA2F-AB8CFDA7CC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1E23A0B-0F14-4BB9-98FB-E810F87A8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86EB-D06E-4A3A-9D02-F487B458C47F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13E81FF-0B83-438F-B33C-661BED2B1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26EF835-443D-4D93-9931-4FA3522F6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F8A15-DC51-4C29-B3CA-345F2E0C92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315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489A11-B252-467C-B49E-4455D7CDB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03E60E3-3CA6-4409-8439-0D575B011D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7A6CF26-4025-4C4E-B948-0EE31A3F2F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7B8B1E7-94B7-41A2-BD46-2EAB94A06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86EB-D06E-4A3A-9D02-F487B458C47F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56C9622-F464-47BD-BB19-F302DFA45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45139A3-577E-4157-AFAA-E9CC37143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F8A15-DC51-4C29-B3CA-345F2E0C92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8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46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EB8B26-E9F6-44A9-83CA-17E633A85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416233A-FDD7-4F7F-8A90-68A9A96D7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8F320D-0BFF-4506-8573-7EC5AA48F1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186EB-D06E-4A3A-9D02-F487B458C47F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78DC2AF-67AE-4937-9F96-25E084B17B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4FAE3BB-16B8-4EAD-911A-C91E4D53B0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F8A15-DC51-4C29-B3CA-345F2E0C92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485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7A44E3-E20A-4B27-A7A8-79649268ED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7962"/>
            <a:ext cx="9144000" cy="2970243"/>
          </a:xfrm>
        </p:spPr>
        <p:txBody>
          <a:bodyPr>
            <a:normAutofit fontScale="90000"/>
          </a:bodyPr>
          <a:lstStyle/>
          <a:p>
            <a:b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Сюжетно-ролевая игра в старшем дошкольном возрасте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7C5424E-EC9B-453B-9FE5-E847FD929E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95022" y="3602038"/>
            <a:ext cx="9144000" cy="1655762"/>
          </a:xfrm>
        </p:spPr>
        <p:txBody>
          <a:bodyPr>
            <a:normAutofit/>
          </a:bodyPr>
          <a:lstStyle/>
          <a:p>
            <a:r>
              <a:rPr lang="ru-RU" sz="5400" b="1" i="1" baseline="30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и роль воспитателя в ней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E449009-7F50-469C-A914-C32255C213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5527" y="3956018"/>
            <a:ext cx="3336524" cy="2901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7053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404B37-24C4-4341-BF48-FBE7AC496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320" y="182245"/>
            <a:ext cx="10515600" cy="1325563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взрослого при косвенном руководстве сюжетно-ролевой игрой: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FCB6221-8158-4F6A-8E2F-D2F93FD0B9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социального опыта детей через все виды деятельности;</a:t>
            </a:r>
          </a:p>
          <a:p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развития сюжетно-ролевой игры:</a:t>
            </a:r>
          </a:p>
          <a:p>
            <a:pPr>
              <a:buFontTx/>
              <a:buChar char="-"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тематических игровых уголков;</a:t>
            </a:r>
          </a:p>
          <a:p>
            <a:pPr>
              <a:buFontTx/>
              <a:buChar char="-"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пополнение и обогащение игровой среды;</a:t>
            </a:r>
          </a:p>
          <a:p>
            <a:pPr>
              <a:buFontTx/>
              <a:buChar char="-"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совет, подсказка, помощь в распределении ролей;</a:t>
            </a:r>
          </a:p>
          <a:p>
            <a:pPr>
              <a:buFontTx/>
              <a:buChar char="-"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проблемных и игровых ситуаций;</a:t>
            </a:r>
          </a:p>
          <a:p>
            <a:pPr>
              <a:buFontTx/>
              <a:buChar char="-"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за игрой детей;</a:t>
            </a:r>
          </a:p>
          <a:p>
            <a:pPr>
              <a:buFontTx/>
              <a:buChar char="-"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замысла.</a:t>
            </a:r>
          </a:p>
          <a:p>
            <a:pPr>
              <a:buFontTx/>
              <a:buChar char="-"/>
            </a:pPr>
            <a:endParaRPr lang="ru-RU" dirty="0"/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6481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4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5573F7-D98A-44E0-AE5E-5ABB42CD31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0480" y="213678"/>
            <a:ext cx="11277600" cy="1488440"/>
          </a:xfrm>
        </p:spPr>
        <p:txBody>
          <a:bodyPr>
            <a:noAutofit/>
          </a:bodyPr>
          <a:lstStyle/>
          <a:p>
            <a:r>
              <a:rPr lang="ru-RU" sz="2800" b="1" i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 педагогом прямого или косвенного направления руководства сюжетно-ролевой игрой зависит от нескольких факторов, в том числе от возраста дошкольников.</a:t>
            </a:r>
            <a:br>
              <a:rPr lang="ru-RU" sz="2800" b="1" i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i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64B7B62-E958-4E26-8FD6-73F8E4ED60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30480" y="1448118"/>
            <a:ext cx="11612880" cy="2361882"/>
          </a:xfrm>
        </p:spPr>
        <p:txBody>
          <a:bodyPr>
            <a:noAutofit/>
          </a:bodyPr>
          <a:lstStyle/>
          <a:p>
            <a:pPr algn="l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младшем дошкольном возрасте происходит зарождение сюжетно-ролевых игр. По мере взросления дети совершенствуют навыки при помощи взрослого – педагога.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6-7 годам дети умеют самостоятельно организовывать игру: выбрать тему, подобрать атрибуты, выполнять соответствующие игровые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и правила поведения.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Благодарим за внимание!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08C7AEE-DE7D-4795-8B79-7A0B9E9830C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18179" y="3037840"/>
            <a:ext cx="3373821" cy="382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73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6" presetClass="entr" presetSubtype="16" fill="hold" nodeType="after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EDC39A-BF75-42B5-840E-40F19DE39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55F0CBE-78DE-446F-81E6-EB81ABB0757C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7091679"/>
          </a:xfrm>
          <a:noFill/>
        </p:spPr>
      </p:pic>
    </p:spTree>
    <p:extLst>
      <p:ext uri="{BB962C8B-B14F-4D97-AF65-F5344CB8AC3E}">
        <p14:creationId xmlns:p14="http://schemas.microsoft.com/office/powerpoint/2010/main" val="3627267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DFC19A-9FE8-4F26-A0E8-C23F4C43D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46135AC-F401-4A0E-8A14-AE915521806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007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82704E-935E-4063-8655-58673D976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68B1F37F-648A-4878-AF78-E39DDFBF3B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10720" cy="6809275"/>
          </a:xfrm>
        </p:spPr>
      </p:pic>
    </p:spTree>
    <p:extLst>
      <p:ext uri="{BB962C8B-B14F-4D97-AF65-F5344CB8AC3E}">
        <p14:creationId xmlns:p14="http://schemas.microsoft.com/office/powerpoint/2010/main" val="304399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5C51DB-694F-4059-BBC1-8120600C74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EE9FE6E-920E-464D-BD63-6481CB6A8A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433718F-85AC-47D0-A8F5-C8992663789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467954">
            <a:off x="136215" y="693487"/>
            <a:ext cx="5009211" cy="369312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2782DE8-86B9-46EA-BB2E-1EF63DEE6EE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4517">
            <a:off x="7054578" y="681152"/>
            <a:ext cx="4942412" cy="386406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1950C17-0D0A-43BE-86CB-6C4280B729E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84880" y="3302267"/>
            <a:ext cx="5760720" cy="3573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228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F711C1B-B044-4F68-BD71-BD54D7939F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8243" y="2433024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Прямое руководство (вмешательство в игру)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A93C102-7154-4BFA-A489-4D4EE7F94C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0271" y="2593160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Косвенное руководство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1CF3177C-8C2A-4231-9740-427268650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1051"/>
            <a:ext cx="10515600" cy="1325563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руководства сюжетно-ролевой игрой</a:t>
            </a:r>
          </a:p>
        </p:txBody>
      </p:sp>
      <p:sp>
        <p:nvSpPr>
          <p:cNvPr id="9" name="Стрелка: вниз 8">
            <a:extLst>
              <a:ext uri="{FF2B5EF4-FFF2-40B4-BE49-F238E27FC236}">
                <a16:creationId xmlns:a16="http://schemas.microsoft.com/office/drawing/2014/main" id="{60E38F41-6329-495D-841B-31D1153F4C97}"/>
              </a:ext>
            </a:extLst>
          </p:cNvPr>
          <p:cNvSpPr/>
          <p:nvPr/>
        </p:nvSpPr>
        <p:spPr>
          <a:xfrm rot="2248038">
            <a:off x="2968246" y="1604414"/>
            <a:ext cx="243840" cy="6877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A54A5CE-EE9F-4012-B646-E0045DD1D3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289238">
            <a:off x="8655678" y="1675294"/>
            <a:ext cx="280440" cy="701101"/>
          </a:xfrm>
          <a:prstGeom prst="rect">
            <a:avLst/>
          </a:prstGeom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855C613-6015-49B5-B8F1-20E5AB8A6BA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427012"/>
            <a:ext cx="5069149" cy="334277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2425048-EDFF-4928-BC9C-A7C0CC3B45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20271" y="3427011"/>
            <a:ext cx="5371728" cy="3342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374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750"/>
                            </p:stCondLst>
                            <p:childTnLst>
                              <p:par>
                                <p:cTn id="2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750"/>
                            </p:stCondLst>
                            <p:childTnLst>
                              <p:par>
                                <p:cTn id="2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75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6" grpId="0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646C02-B8A7-4149-AD0E-8A856DAE5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70635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Прямое руководство предполагает включение педагога в игру!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96CBED-1434-44D5-AC3A-53DB0BBB02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" y="1815464"/>
            <a:ext cx="11353800" cy="47580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Важно:</a:t>
            </a:r>
          </a:p>
          <a:p>
            <a:pPr>
              <a:buFontTx/>
              <a:buChar char="-"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уметь наблюдать за детьми, понять их замыслы и переживания;</a:t>
            </a:r>
          </a:p>
          <a:p>
            <a:pPr>
              <a:buFontTx/>
              <a:buChar char="-"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уметь завоевать доверие детей, установить с ними контакт;</a:t>
            </a:r>
          </a:p>
          <a:p>
            <a:pPr>
              <a:buFontTx/>
              <a:buChar char="-"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объединению детей, научить распределять роли;</a:t>
            </a:r>
          </a:p>
          <a:p>
            <a:pPr>
              <a:buFontTx/>
              <a:buChar char="-"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уважением относиться к замыслу детей;</a:t>
            </a:r>
          </a:p>
          <a:p>
            <a:pPr>
              <a:buFontTx/>
              <a:buChar char="-"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направлять игру, не нарушая ее.</a:t>
            </a:r>
          </a:p>
          <a:p>
            <a:pPr>
              <a:buFontTx/>
              <a:buChar char="-"/>
            </a:pP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435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7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2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7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FEEB4D-CA85-41AA-A430-FB2DCF7BB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80" y="16256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Основной принцип организации сюжетно-ролевой игры при прямом руководстве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CA1DCFB-49E4-4549-AF03-64374E5B75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75561" y="1488123"/>
            <a:ext cx="9040877" cy="5369877"/>
          </a:xfrm>
        </p:spPr>
      </p:pic>
    </p:spTree>
    <p:extLst>
      <p:ext uri="{BB962C8B-B14F-4D97-AF65-F5344CB8AC3E}">
        <p14:creationId xmlns:p14="http://schemas.microsoft.com/office/powerpoint/2010/main" val="3936399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Объект 22">
            <a:extLst>
              <a:ext uri="{FF2B5EF4-FFF2-40B4-BE49-F238E27FC236}">
                <a16:creationId xmlns:a16="http://schemas.microsoft.com/office/drawing/2014/main" id="{0CE6B970-54A8-42DE-A9BF-D9A583150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60" y="1231424"/>
            <a:ext cx="12019280" cy="4171632"/>
          </a:xfrm>
        </p:spPr>
        <p:txBody>
          <a:bodyPr>
            <a:normAutofit/>
          </a:bodyPr>
          <a:lstStyle/>
          <a:p>
            <a:r>
              <a:rPr lang="ru-RU" sz="2400" b="1" i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наблюдения;</a:t>
            </a:r>
          </a:p>
          <a:p>
            <a:r>
              <a:rPr lang="ru-RU" sz="2400" b="1" i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прогулки;</a:t>
            </a:r>
          </a:p>
          <a:p>
            <a:r>
              <a:rPr lang="ru-RU" sz="2400" b="1" i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экскурсии;</a:t>
            </a:r>
          </a:p>
          <a:p>
            <a:r>
              <a:rPr lang="ru-RU" sz="2400" b="1" i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беседы;</a:t>
            </a:r>
          </a:p>
          <a:p>
            <a:r>
              <a:rPr lang="ru-RU" sz="2400" b="1" i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литературы;</a:t>
            </a:r>
          </a:p>
          <a:p>
            <a:r>
              <a:rPr lang="ru-RU" sz="2400" b="1" i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игрового пространства;</a:t>
            </a:r>
          </a:p>
          <a:p>
            <a:r>
              <a:rPr lang="ru-RU" sz="2400" b="1" i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игры (конструктивные, дидактические, подвижные);</a:t>
            </a:r>
          </a:p>
          <a:p>
            <a:r>
              <a:rPr lang="ru-RU" sz="2400" b="1" i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кино, видеофильмов и др.</a:t>
            </a:r>
          </a:p>
        </p:txBody>
      </p:sp>
      <p:sp>
        <p:nvSpPr>
          <p:cNvPr id="25" name="Заголовок 24">
            <a:extLst>
              <a:ext uri="{FF2B5EF4-FFF2-40B4-BE49-F238E27FC236}">
                <a16:creationId xmlns:a16="http://schemas.microsoft.com/office/drawing/2014/main" id="{69621D0E-EFE2-4DBD-90DB-BEAC13091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680" y="0"/>
            <a:ext cx="1119124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Косвенное руководство предполагает то, что воспитатель не вмешивается в игру!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FBC124C-C80B-428B-8120-50AF5D1947E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81720" y="2728644"/>
            <a:ext cx="3302000" cy="199231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AC479C0-BDE2-4AC2-97DE-F3EB4BF6968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65496" y="4814538"/>
            <a:ext cx="2946400" cy="201715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2F9B807-9CA3-41A5-ACDE-4A1C83F2702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81720" y="4826958"/>
            <a:ext cx="3302000" cy="199231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64F0A17-B851-4D66-AF66-6C9E1E5C74A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60" y="4865691"/>
            <a:ext cx="2265680" cy="199231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2D3393A-BD09-4CFE-8CBA-51D66A9E76D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7881" y="775723"/>
            <a:ext cx="2669677" cy="189992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681F50D-C503-4314-B13F-ACC465E1395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8874" y="4852093"/>
            <a:ext cx="2137868" cy="199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098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5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1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2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260</Words>
  <Application>Microsoft Office PowerPoint</Application>
  <PresentationFormat>Широкоэкранный</PresentationFormat>
  <Paragraphs>40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 Сюжетно-ролевая игра в старшем дошкольном возрасте</vt:lpstr>
      <vt:lpstr>Презентация PowerPoint</vt:lpstr>
      <vt:lpstr>Презентация PowerPoint</vt:lpstr>
      <vt:lpstr>Презентация PowerPoint</vt:lpstr>
      <vt:lpstr>Презентация PowerPoint</vt:lpstr>
      <vt:lpstr>Направления руководства сюжетно-ролевой игрой</vt:lpstr>
      <vt:lpstr>Прямое руководство предполагает включение педагога в игру!</vt:lpstr>
      <vt:lpstr>    Основной принцип организации сюжетно-ролевой игры при прямом руководстве</vt:lpstr>
      <vt:lpstr>Косвенное руководство предполагает то, что воспитатель не вмешивается в игру!</vt:lpstr>
      <vt:lpstr>Помощь взрослого при косвенном руководстве сюжетно-ролевой игрой:</vt:lpstr>
      <vt:lpstr>Выбор педагогом прямого или косвенного направления руководства сюжетно-ролевой игрой зависит от нескольких факторов, в том числе от возраста дошкольников.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Сюжетно-ролевая игра в старшем дошкольном возрасте</dc:title>
  <dc:creator>Наталия Родионова</dc:creator>
  <cp:lastModifiedBy>Наталия Родионова</cp:lastModifiedBy>
  <cp:revision>16</cp:revision>
  <dcterms:created xsi:type="dcterms:W3CDTF">2021-02-10T13:42:23Z</dcterms:created>
  <dcterms:modified xsi:type="dcterms:W3CDTF">2021-10-18T17:55:23Z</dcterms:modified>
</cp:coreProperties>
</file>