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6" r:id="rId3"/>
    <p:sldId id="275" r:id="rId4"/>
    <p:sldId id="274" r:id="rId5"/>
    <p:sldId id="283" r:id="rId6"/>
    <p:sldId id="280" r:id="rId7"/>
    <p:sldId id="282" r:id="rId8"/>
    <p:sldId id="286" r:id="rId9"/>
    <p:sldId id="284" r:id="rId10"/>
    <p:sldId id="285" r:id="rId11"/>
    <p:sldId id="270" r:id="rId12"/>
    <p:sldId id="273" r:id="rId13"/>
    <p:sldId id="262" r:id="rId14"/>
    <p:sldId id="263" r:id="rId15"/>
    <p:sldId id="261" r:id="rId16"/>
    <p:sldId id="264" r:id="rId17"/>
    <p:sldId id="265" r:id="rId18"/>
    <p:sldId id="266" r:id="rId19"/>
    <p:sldId id="268" r:id="rId20"/>
    <p:sldId id="287" r:id="rId21"/>
    <p:sldId id="277" r:id="rId22"/>
    <p:sldId id="278" r:id="rId23"/>
    <p:sldId id="269" r:id="rId24"/>
    <p:sldId id="271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7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809F8-C9C1-4621-954D-859E88C29387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EEB0E-EA00-4D20-BD75-6FC1ED093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Picture 2" descr="H:\Рисунок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95936" y="45811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Фазилова И.В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г.Переславль-Залесский</a:t>
            </a:r>
          </a:p>
          <a:p>
            <a:pPr algn="ctr"/>
            <a:r>
              <a:rPr lang="ru-RU" b="1" dirty="0" smtClean="0"/>
              <a:t>2021г.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1886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МДОУ «Детский сад «Солнышко»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412776"/>
            <a:ext cx="69847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Отчёт по самообразованию</a:t>
            </a:r>
          </a:p>
          <a:p>
            <a:pPr algn="ctr"/>
            <a:r>
              <a:rPr lang="ru-RU" sz="3200" b="1" dirty="0" smtClean="0"/>
              <a:t>«</a:t>
            </a:r>
            <a:r>
              <a:rPr lang="ru-RU" sz="3200" b="1" i="1" dirty="0" smtClean="0"/>
              <a:t>Развитие конструктивной деятельности дошкольников через LEGO-конструирование »</a:t>
            </a:r>
            <a:r>
              <a:rPr lang="ru-RU" sz="3200" b="1" dirty="0" smtClean="0"/>
              <a:t>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Конструирование  по  замыслу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Рисунок 8" descr="IMG_20210315_1112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1296144"/>
            <a:ext cx="3111810" cy="4149080"/>
          </a:xfrm>
          <a:prstGeom prst="rect">
            <a:avLst/>
          </a:prstGeom>
        </p:spPr>
      </p:pic>
      <p:pic>
        <p:nvPicPr>
          <p:cNvPr id="10" name="Рисунок 9" descr="IMG_20210315_11304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39552" y="1268760"/>
            <a:ext cx="4649197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188640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Конструирование  по  теме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IMG_20210317_06144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1124744"/>
            <a:ext cx="2736000" cy="3831978"/>
          </a:xfrm>
          <a:prstGeom prst="rect">
            <a:avLst/>
          </a:prstGeom>
        </p:spPr>
      </p:pic>
      <p:pic>
        <p:nvPicPr>
          <p:cNvPr id="10" name="Рисунок 9" descr="IMG_20210401_17324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444208" y="1052736"/>
            <a:ext cx="2470991" cy="3861048"/>
          </a:xfrm>
          <a:prstGeom prst="rect">
            <a:avLst/>
          </a:prstGeom>
        </p:spPr>
      </p:pic>
      <p:pic>
        <p:nvPicPr>
          <p:cNvPr id="11" name="Рисунок 10" descr="IMG_20210401_17325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275856" y="2492896"/>
            <a:ext cx="2952328" cy="324474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08912" cy="562074"/>
          </a:xfrm>
        </p:spPr>
        <p:txBody>
          <a:bodyPr>
            <a:normAutofit fontScale="90000"/>
          </a:bodyPr>
          <a:lstStyle/>
          <a:p>
            <a:r>
              <a:rPr lang="ru-RU" sz="31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Участие в межрегиональном</a:t>
            </a:r>
            <a:br>
              <a:rPr lang="ru-RU" sz="31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</a:br>
            <a:r>
              <a:rPr lang="ru-RU" sz="31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конкурсе  по  конструированию</a:t>
            </a:r>
            <a:br>
              <a:rPr lang="ru-RU" sz="31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</a:br>
            <a:r>
              <a:rPr lang="ru-RU" sz="31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и робототехнике «</a:t>
            </a:r>
            <a:r>
              <a:rPr lang="ru-RU" sz="3100" b="1" cap="all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РобоТех</a:t>
            </a:r>
            <a:r>
              <a:rPr lang="ru-RU" sz="31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»</a:t>
            </a:r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dirty="0"/>
          </a:p>
        </p:txBody>
      </p:sp>
      <p:pic>
        <p:nvPicPr>
          <p:cNvPr id="9" name="Рисунок 8" descr="IMG_20210330_1454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36096" y="1628800"/>
            <a:ext cx="3075806" cy="4101075"/>
          </a:xfrm>
          <a:prstGeom prst="rect">
            <a:avLst/>
          </a:prstGeom>
        </p:spPr>
      </p:pic>
      <p:pic>
        <p:nvPicPr>
          <p:cNvPr id="10" name="Содержимое 9" descr="IMG_20210330_204745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611560" y="1628800"/>
            <a:ext cx="3748562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251520" y="404664"/>
            <a:ext cx="813690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«Волшебный мешочек»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IMG_20210517_171513.jpg"/>
          <p:cNvPicPr>
            <a:picLocks noChangeAspect="1"/>
          </p:cNvPicPr>
          <p:nvPr/>
        </p:nvPicPr>
        <p:blipFill>
          <a:blip r:embed="rId3" cstate="screen"/>
          <a:srcRect r="-399"/>
          <a:stretch>
            <a:fillRect/>
          </a:stretch>
        </p:blipFill>
        <p:spPr>
          <a:xfrm>
            <a:off x="5004048" y="1772816"/>
            <a:ext cx="3948272" cy="3888000"/>
          </a:xfrm>
          <a:prstGeom prst="rect">
            <a:avLst/>
          </a:prstGeom>
        </p:spPr>
      </p:pic>
      <p:pic>
        <p:nvPicPr>
          <p:cNvPr id="9" name="Рисунок 8" descr="IMG_20210517_17145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39551" y="1556792"/>
            <a:ext cx="3939303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7" descr="2021-03-15 07-26-3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784053" y="2060848"/>
            <a:ext cx="2868270" cy="3456384"/>
          </a:xfrm>
          <a:prstGeom prst="rect">
            <a:avLst/>
          </a:prstGeom>
        </p:spPr>
      </p:pic>
      <p:pic>
        <p:nvPicPr>
          <p:cNvPr id="8" name="Рисунок 7" descr="2021-03-15 07-30-3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868144" y="1340768"/>
            <a:ext cx="2865506" cy="4176464"/>
          </a:xfrm>
          <a:prstGeom prst="rect">
            <a:avLst/>
          </a:prstGeom>
        </p:spPr>
      </p:pic>
      <p:pic>
        <p:nvPicPr>
          <p:cNvPr id="10" name="Рисунок 9" descr="IMG_20210315_11085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51520" y="2708920"/>
            <a:ext cx="2419469" cy="3744416"/>
          </a:xfrm>
          <a:prstGeom prst="rect">
            <a:avLst/>
          </a:prstGeom>
        </p:spPr>
      </p:pic>
      <p:sp>
        <p:nvSpPr>
          <p:cNvPr id="11" name="Заголовок 5"/>
          <p:cNvSpPr txBox="1">
            <a:spLocks/>
          </p:cNvSpPr>
          <p:nvPr/>
        </p:nvSpPr>
        <p:spPr>
          <a:xfrm>
            <a:off x="251520" y="404664"/>
            <a:ext cx="813690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«Собери  башенку»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2021-03-15 07-48-3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932040" y="1484784"/>
            <a:ext cx="3672408" cy="4248472"/>
          </a:xfrm>
          <a:prstGeom prst="rect">
            <a:avLst/>
          </a:prstGeom>
        </p:spPr>
      </p:pic>
      <p:sp>
        <p:nvSpPr>
          <p:cNvPr id="10" name="Заголовок 5"/>
          <p:cNvSpPr txBox="1">
            <a:spLocks/>
          </p:cNvSpPr>
          <p:nvPr/>
        </p:nvSpPr>
        <p:spPr>
          <a:xfrm>
            <a:off x="251520" y="404664"/>
            <a:ext cx="813690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«Сложи  </a:t>
            </a:r>
            <a:r>
              <a:rPr lang="ru-RU" sz="4000" b="1" cap="all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по-порядку</a:t>
            </a: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(прямой</a:t>
            </a:r>
            <a:r>
              <a:rPr kumimoji="0" lang="ru-RU" sz="4000" b="1" i="0" u="none" strike="noStrike" kern="1200" cap="all" spc="0" normalizeH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и обратный счёт)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Рисунок 11" descr="IMG_20210315_08181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95536" y="1556792"/>
            <a:ext cx="3456000" cy="488229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«Собери ,запиши  и  посчитай»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Содержимое 3" descr="2021-03-15 08-01-0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1412776"/>
            <a:ext cx="4117417" cy="4932000"/>
          </a:xfrm>
          <a:prstGeom prst="rect">
            <a:avLst/>
          </a:prstGeom>
        </p:spPr>
      </p:pic>
      <p:pic>
        <p:nvPicPr>
          <p:cNvPr id="9" name="Рисунок 8" descr="2021-03-15 08-06-4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36096" y="1484784"/>
            <a:ext cx="3096344" cy="412845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2021-03-15 08-05-0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1844824"/>
            <a:ext cx="3921900" cy="4653136"/>
          </a:xfrm>
          <a:prstGeom prst="rect">
            <a:avLst/>
          </a:prstGeom>
        </p:spPr>
      </p:pic>
      <p:pic>
        <p:nvPicPr>
          <p:cNvPr id="8" name="Рисунок 7" descr="2021-03-15 08-01-3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932040" y="1844824"/>
            <a:ext cx="3744416" cy="3744416"/>
          </a:xfrm>
          <a:prstGeom prst="rect">
            <a:avLst/>
          </a:prstGeom>
        </p:spPr>
      </p:pic>
      <p:sp>
        <p:nvSpPr>
          <p:cNvPr id="9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«Собери  узор  </a:t>
            </a:r>
            <a:r>
              <a:rPr lang="ru-RU" sz="4000" b="1" cap="all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по-образцу</a:t>
            </a: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»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«Волшебная  лесенка»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2021-03-15 08-21-3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1124744"/>
            <a:ext cx="4392488" cy="508621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«Цифры из </a:t>
            </a:r>
            <a:r>
              <a:rPr lang="ru-RU" sz="4000" b="1" cap="all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лего</a:t>
            </a:r>
            <a:r>
              <a:rPr lang="ru-RU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»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Содержимое 3" descr="2021-03-15 07-41-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1628800"/>
            <a:ext cx="3564396" cy="4752528"/>
          </a:xfrm>
          <a:prstGeom prst="rect">
            <a:avLst/>
          </a:prstGeom>
        </p:spPr>
      </p:pic>
      <p:pic>
        <p:nvPicPr>
          <p:cNvPr id="9" name="Рисунок 8" descr="2021-03-15 07-54-2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788024" y="1628800"/>
            <a:ext cx="4032448" cy="472062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52737"/>
            <a:ext cx="9144000" cy="489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i="1" dirty="0" smtClean="0">
                <a:latin typeface="Italic" pitchFamily="2" charset="0"/>
                <a:ea typeface="MS UI Gothic" pitchFamily="34" charset="-128"/>
                <a:cs typeface="Italic" pitchFamily="2" charset="0"/>
              </a:rPr>
              <a:t> </a:t>
            </a:r>
          </a:p>
          <a:p>
            <a:pPr>
              <a:buNone/>
            </a:pPr>
            <a:r>
              <a:rPr lang="ru-RU" dirty="0" smtClean="0"/>
              <a:t>    В </a:t>
            </a:r>
            <a:r>
              <a:rPr lang="ru-RU" dirty="0"/>
              <a:t>современном дошкольном образовании особое внимание уделяется конструированию, большую популярность в работе с дошкольниками приобретает такой продуктивный вид деятельности как </a:t>
            </a:r>
            <a:r>
              <a:rPr lang="ru-RU" dirty="0" err="1"/>
              <a:t>Лего</a:t>
            </a:r>
            <a:r>
              <a:rPr lang="ru-RU" dirty="0"/>
              <a:t> – конструирование. Этот вид деятельности способствует развитию умения наблюдать, анализировать предметы окружающего мира; формируется самостоятельность, мышление, творчество, художественный вкус; ценные качества личности (целеустремленность, настойчивость в достижении цели); коммуникативные умения.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692696"/>
            <a:ext cx="3600400" cy="562074"/>
          </a:xfrm>
        </p:spPr>
        <p:txBody>
          <a:bodyPr>
            <a:normAutofit fontScale="90000"/>
          </a:bodyPr>
          <a:lstStyle/>
          <a:p>
            <a:r>
              <a:rPr lang="ru-RU" sz="31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Актуальность</a:t>
            </a:r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Обучение  грамоте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IMG_20210521_17454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67544" y="980728"/>
            <a:ext cx="2657303" cy="2808312"/>
          </a:xfrm>
          <a:prstGeom prst="rect">
            <a:avLst/>
          </a:prstGeom>
        </p:spPr>
      </p:pic>
      <p:pic>
        <p:nvPicPr>
          <p:cNvPr id="9" name="Рисунок 8" descr="IMG_20210521_16374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364088" y="1196752"/>
            <a:ext cx="3240360" cy="3453003"/>
          </a:xfrm>
          <a:prstGeom prst="rect">
            <a:avLst/>
          </a:prstGeom>
        </p:spPr>
      </p:pic>
      <p:pic>
        <p:nvPicPr>
          <p:cNvPr id="10" name="Рисунок 9" descr="IMG_20210521_17454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55776" y="3429000"/>
            <a:ext cx="2409732" cy="321297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Работа с родителями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124744"/>
            <a:ext cx="3744416" cy="5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66608" y="1700808"/>
            <a:ext cx="463407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188640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Работа с педагогами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628800"/>
            <a:ext cx="449487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764704"/>
            <a:ext cx="398666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260648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Картотека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836712"/>
            <a:ext cx="830492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2564904"/>
            <a:ext cx="280831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0648"/>
            <a:ext cx="228805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635896" y="-171400"/>
            <a:ext cx="223224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60232" y="260648"/>
            <a:ext cx="23042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3429000"/>
            <a:ext cx="2276511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39292" y="2780927"/>
            <a:ext cx="2888892" cy="3913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660232" y="3501008"/>
            <a:ext cx="223224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692696"/>
            <a:ext cx="8964488" cy="341632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Спасибо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all" spc="0" normalizeH="0" baseline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За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Внимание!</a:t>
            </a:r>
            <a:r>
              <a:rPr kumimoji="0" lang="ru-RU" sz="54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4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3501008"/>
            <a:ext cx="2190200" cy="295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916832"/>
            <a:ext cx="8784976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ea typeface="MS UI Gothic" pitchFamily="34" charset="-128"/>
              </a:rPr>
              <a:t>   </a:t>
            </a:r>
            <a:r>
              <a:rPr lang="ru-RU" dirty="0" smtClean="0"/>
              <a:t>Развитие </a:t>
            </a:r>
            <a:r>
              <a:rPr lang="ru-RU" dirty="0"/>
              <a:t>у детей творческих способностей, конструкторских умений и навыков, речи, воспитание личности, способной самостоятельно ставить перед собой задачи и находить оригинальные способы решения.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627784" y="1052736"/>
            <a:ext cx="3600400" cy="562074"/>
          </a:xfrm>
        </p:spPr>
        <p:txBody>
          <a:bodyPr>
            <a:normAutofit fontScale="90000"/>
          </a:bodyPr>
          <a:lstStyle/>
          <a:p>
            <a:r>
              <a:rPr lang="ru-RU" sz="3100" b="1" cap="all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ЦЕЛь</a:t>
            </a:r>
            <a:r>
              <a:rPr lang="ru-RU" sz="31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:</a:t>
            </a:r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328592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latin typeface="ISOCPEUR" pitchFamily="34" charset="0"/>
                <a:ea typeface="MS UI Gothic" pitchFamily="34" charset="-128"/>
                <a:cs typeface="Italic" pitchFamily="2" charset="0"/>
              </a:rPr>
              <a:t> </a:t>
            </a:r>
            <a:r>
              <a:rPr lang="ru-RU" sz="2000" dirty="0" smtClean="0"/>
              <a:t>развивать у дошкольников интерес к моделированию и конструированию, стимулировать детское техническое творчество;</a:t>
            </a:r>
          </a:p>
          <a:p>
            <a:pPr lvl="0"/>
            <a:r>
              <a:rPr lang="ru-RU" sz="2000" dirty="0" smtClean="0"/>
              <a:t>формировать пространственное мышление, умение анализировать предмет, выделять его характерные особенности, основные части, устанавливать связь между их назначением и строением;</a:t>
            </a:r>
          </a:p>
          <a:p>
            <a:pPr lvl="0"/>
            <a:r>
              <a:rPr lang="ru-RU" sz="2000" dirty="0" smtClean="0"/>
              <a:t>формировать предпосылки учебной деятельности: умение и желание трудиться, выполнять задания в соответствии с инструкцией и поставленной целью, доводить начатое дело до конца, планировать будущую работу;</a:t>
            </a:r>
          </a:p>
          <a:p>
            <a:pPr lvl="0"/>
            <a:r>
              <a:rPr lang="ru-RU" sz="2000" dirty="0" smtClean="0"/>
              <a:t>совершенствовать коммуникативные навыки детей при работе в паре, коллективе; выявлять одарённых, талантливых детей, обладающих нестандартным творческим мышлением;</a:t>
            </a:r>
          </a:p>
          <a:p>
            <a:pPr lvl="0"/>
            <a:r>
              <a:rPr lang="ru-RU" sz="2000" dirty="0" smtClean="0"/>
              <a:t>развивать мелкую моторику рук, стимулируя в будущем общее речевое развитие и умственные способности;</a:t>
            </a:r>
          </a:p>
          <a:p>
            <a:pPr lvl="0"/>
            <a:r>
              <a:rPr lang="ru-RU" sz="2000" dirty="0" smtClean="0"/>
              <a:t>воспитывать самостоятельность, аккуратность, умение действовать сообща.</a:t>
            </a:r>
          </a:p>
          <a:p>
            <a:pPr lvl="0">
              <a:buNone/>
            </a:pPr>
            <a:endParaRPr lang="ru-RU" sz="2000" dirty="0" smtClean="0"/>
          </a:p>
          <a:p>
            <a:pPr>
              <a:buNone/>
            </a:pPr>
            <a:endParaRPr lang="ru-RU" sz="2400" dirty="0"/>
          </a:p>
          <a:p>
            <a:pPr lvl="0">
              <a:buNone/>
            </a:pPr>
            <a:endParaRPr lang="ru-RU" sz="2400" b="1" u="sng" dirty="0" smtClean="0"/>
          </a:p>
          <a:p>
            <a:pPr lvl="0"/>
            <a:endParaRPr lang="ru-RU" sz="2400" b="1" u="sng" dirty="0"/>
          </a:p>
          <a:p>
            <a:pPr lvl="0"/>
            <a:endParaRPr lang="ru-RU" sz="2400" b="1" u="sng" dirty="0" smtClean="0"/>
          </a:p>
          <a:p>
            <a:pPr lvl="0"/>
            <a:endParaRPr lang="ru-RU" sz="2400" b="1" u="sng" dirty="0"/>
          </a:p>
          <a:p>
            <a:pPr lvl="0"/>
            <a:endParaRPr lang="ru-RU" sz="2400" b="1" u="sng" dirty="0" smtClean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03848" y="404664"/>
            <a:ext cx="3600400" cy="562074"/>
          </a:xfrm>
        </p:spPr>
        <p:txBody>
          <a:bodyPr>
            <a:normAutofit fontScale="90000"/>
          </a:bodyPr>
          <a:lstStyle/>
          <a:p>
            <a:r>
              <a:rPr lang="ru-RU" sz="31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ЗАДАЧИ:</a:t>
            </a:r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Литература: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980728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 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А. </a:t>
            </a:r>
            <a:r>
              <a:rPr lang="ru-RU" sz="2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Бедфорд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 «Большая книга LEGO»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Манн, Иванов и Фербер, 2014 г. 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 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Е.В. </a:t>
            </a:r>
            <a:r>
              <a:rPr lang="ru-RU" sz="2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Фешина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Лего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конструирование в детском саду»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                     	Творческий центр «Сфера», 2012 г.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Л. Г. Комарова, Строим из </a:t>
            </a:r>
            <a:r>
              <a:rPr lang="ru-RU" sz="2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Лего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/ Л. Г. Комарова.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Мозаика-Синтез, 2006 г.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 </a:t>
            </a:r>
            <a:r>
              <a:rPr lang="ru-RU" sz="2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Л.В.Куцакова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Конструирование и художественный труд в детском саду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-Творческий центр «Сфера», 2005 г.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 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М.С. </a:t>
            </a:r>
            <a:r>
              <a:rPr lang="ru-RU" sz="2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Ишмаковой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 «Конструирование в дошкольном образовании в условиях введения ФГОС»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ИПЦ Маска, 2013 г.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 </a:t>
            </a:r>
            <a:r>
              <a:rPr lang="ru-RU" sz="2400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Лусс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Т. В «Формирование навыков конструктивно-игровой деятельности у детей с помощью LEGO» </a:t>
            </a:r>
            <a:r>
              <a:rPr lang="ru-RU" sz="24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Лусс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Т. В. - Москва, </a:t>
            </a:r>
            <a:r>
              <a:rPr lang="ru-RU" sz="24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Владос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2003 г.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251520" y="404664"/>
            <a:ext cx="8568952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Конструирование  по  образцу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9" name="Picture 3" descr="C:\Users\User\Downloads\лего док\фото лего\IMG_20210517_1727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5434" y="1052736"/>
            <a:ext cx="4024557" cy="4896544"/>
          </a:xfrm>
          <a:prstGeom prst="rect">
            <a:avLst/>
          </a:prstGeom>
          <a:noFill/>
        </p:spPr>
      </p:pic>
      <p:pic>
        <p:nvPicPr>
          <p:cNvPr id="9220" name="Picture 4" descr="C:\Users\User\Downloads\лего док\фото лего\IMG_20210517_1735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1124744"/>
            <a:ext cx="3096344" cy="4128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Конструирование  по  модели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IMG_20210517_172448 (1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1340768"/>
            <a:ext cx="3240360" cy="4320480"/>
          </a:xfrm>
          <a:prstGeom prst="rect">
            <a:avLst/>
          </a:prstGeom>
        </p:spPr>
      </p:pic>
      <p:pic>
        <p:nvPicPr>
          <p:cNvPr id="10" name="Рисунок 9" descr="IMG_20210324_16161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24128" y="1340768"/>
            <a:ext cx="2948341" cy="4398131"/>
          </a:xfrm>
          <a:prstGeom prst="rect">
            <a:avLst/>
          </a:prstGeom>
        </p:spPr>
      </p:pic>
      <p:pic>
        <p:nvPicPr>
          <p:cNvPr id="11" name="Рисунок 10" descr="283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1340768"/>
            <a:ext cx="1620501" cy="1484784"/>
          </a:xfrm>
          <a:prstGeom prst="rect">
            <a:avLst/>
          </a:prstGeom>
        </p:spPr>
      </p:pic>
      <p:pic>
        <p:nvPicPr>
          <p:cNvPr id="12" name="Рисунок 11" descr="car12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779912" y="3933056"/>
            <a:ext cx="1781084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Конструирование  по  условиям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IMG_20210521_16293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1196752"/>
            <a:ext cx="3894433" cy="4248472"/>
          </a:xfrm>
          <a:prstGeom prst="rect">
            <a:avLst/>
          </a:prstGeom>
        </p:spPr>
      </p:pic>
      <p:pic>
        <p:nvPicPr>
          <p:cNvPr id="9" name="Рисунок 8" descr="IMG_20210521_163013.jpg"/>
          <p:cNvPicPr>
            <a:picLocks noChangeAspect="1"/>
          </p:cNvPicPr>
          <p:nvPr/>
        </p:nvPicPr>
        <p:blipFill>
          <a:blip r:embed="rId4" cstate="screen"/>
          <a:srcRect r="-454"/>
          <a:stretch>
            <a:fillRect/>
          </a:stretch>
        </p:blipFill>
        <p:spPr>
          <a:xfrm>
            <a:off x="4716016" y="1196752"/>
            <a:ext cx="3869371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ои на рабочий стол 1366x76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Italic" pitchFamily="2" charset="0"/>
              <a:ea typeface="MS UI Gothic" pitchFamily="34" charset="-128"/>
              <a:cs typeface="Italic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0" y="404664"/>
            <a:ext cx="896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  <a:ea typeface="+mj-ea"/>
                <a:cs typeface="+mj-cs"/>
              </a:rPr>
              <a:t>Конструирование  по  схемам</a:t>
            </a:r>
            <a: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all" spc="0" normalizeH="0" baseline="0" noProof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IMG_20210521_16184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67544" y="1112455"/>
            <a:ext cx="2347901" cy="2748593"/>
          </a:xfrm>
          <a:prstGeom prst="rect">
            <a:avLst/>
          </a:prstGeom>
        </p:spPr>
      </p:pic>
      <p:pic>
        <p:nvPicPr>
          <p:cNvPr id="9" name="Рисунок 8" descr="IMG_20210521_16291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059832" y="1124744"/>
            <a:ext cx="2808312" cy="2819969"/>
          </a:xfrm>
          <a:prstGeom prst="rect">
            <a:avLst/>
          </a:prstGeom>
        </p:spPr>
      </p:pic>
      <p:pic>
        <p:nvPicPr>
          <p:cNvPr id="10" name="Рисунок 9" descr="IMG_20210521_16151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84168" y="1052735"/>
            <a:ext cx="2643758" cy="3525011"/>
          </a:xfrm>
          <a:prstGeom prst="rect">
            <a:avLst/>
          </a:prstGeom>
        </p:spPr>
      </p:pic>
      <p:pic>
        <p:nvPicPr>
          <p:cNvPr id="11" name="Рисунок 10" descr="img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899592" y="4149080"/>
            <a:ext cx="3456384" cy="24642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</TotalTime>
  <Words>256</Words>
  <Application>Microsoft Office PowerPoint</Application>
  <PresentationFormat>Экран (4:3)</PresentationFormat>
  <Paragraphs>76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</vt:lpstr>
      <vt:lpstr>Актуальность </vt:lpstr>
      <vt:lpstr>ЦЕЛь: </vt:lpstr>
      <vt:lpstr>ЗАДАЧИ: </vt:lpstr>
      <vt:lpstr> </vt:lpstr>
      <vt:lpstr> </vt:lpstr>
      <vt:lpstr> </vt:lpstr>
      <vt:lpstr> </vt:lpstr>
      <vt:lpstr> </vt:lpstr>
      <vt:lpstr> </vt:lpstr>
      <vt:lpstr> </vt:lpstr>
      <vt:lpstr>Участие в межрегиональном конкурсе  по  конструированию и робототехнике «РобоТех» 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112</cp:revision>
  <dcterms:created xsi:type="dcterms:W3CDTF">2021-05-17T08:31:47Z</dcterms:created>
  <dcterms:modified xsi:type="dcterms:W3CDTF">2021-10-18T05:45:15Z</dcterms:modified>
</cp:coreProperties>
</file>