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8460332-B8F1-452A-992A-9206B19D6017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58AC043-A55F-4923-86CB-278D16D922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по русскому языку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Лебедева Л. В.</a:t>
            </a:r>
          </a:p>
          <a:p>
            <a:r>
              <a:rPr lang="ru-RU" dirty="0" smtClean="0"/>
              <a:t>Учитель ЧОУ «Школы экономики и права»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622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Слова, состоящие из двух самостоятельных слов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203848" y="2924944"/>
            <a:ext cx="43924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ДИВАН-КРОВАТЬ</a:t>
            </a:r>
          </a:p>
          <a:p>
            <a:pPr algn="ctr"/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/>
            <a:endParaRPr lang="ru-RU" sz="28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/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/>
            <a:endParaRPr lang="ru-RU" sz="28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/>
            <a:endParaRPr lang="ru-RU" sz="28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ТЕАТР-СТУДИЯ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0242" name="Picture 2" descr="C:\Users\911\Desktop\kisspng-sofa-bed-couch-furniture-illustration-sofa-hand-painting-material-picture-5aa782dbabd088.5424491315209274517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3854"/>
            <a:ext cx="2601263" cy="144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911\Desktop\snezhana_korytko_1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10" y="3550048"/>
            <a:ext cx="2477779" cy="185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245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 первой частью:</a:t>
            </a:r>
            <a:br>
              <a:rPr lang="ru-RU" sz="3200" dirty="0" smtClean="0"/>
            </a:br>
            <a:r>
              <a:rPr lang="ru-RU" sz="3200" dirty="0" err="1" smtClean="0"/>
              <a:t>обер</a:t>
            </a:r>
            <a:r>
              <a:rPr lang="ru-RU" sz="3200" dirty="0" smtClean="0"/>
              <a:t>-, вице-, </a:t>
            </a:r>
            <a:r>
              <a:rPr lang="ru-RU" sz="3200" dirty="0" err="1" smtClean="0"/>
              <a:t>штабс</a:t>
            </a:r>
            <a:r>
              <a:rPr lang="ru-RU" sz="3200" dirty="0" smtClean="0"/>
              <a:t>-, унтер-, экс-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2420888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УНТЕР-ОФИЦЕР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ВИЦЕ-ПРЕЗИДЕНТ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1266" name="Picture 2" descr="C:\Users\911\Desktop\6628.png_1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477" y="3573016"/>
            <a:ext cx="2553494" cy="255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911\Desktop\kisspng-drawing-image-photography-painting-coloring-book-5ce26b8cbb4cb0.35935706155834254076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0777"/>
            <a:ext cx="2882112" cy="262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378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71549"/>
            <a:ext cx="5748337" cy="491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80928"/>
            <a:ext cx="2514676" cy="190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9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СЛОЖНЫЕ СЛОВА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4077072"/>
            <a:ext cx="52565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Есть средь наших слов такие,</a:t>
            </a:r>
          </a:p>
          <a:p>
            <a:pPr algn="ctr"/>
            <a:r>
              <a:rPr lang="ru-RU" sz="2800" dirty="0" smtClean="0">
                <a:latin typeface="+mj-lt"/>
              </a:rPr>
              <a:t>Где основы непростые,</a:t>
            </a:r>
          </a:p>
          <a:p>
            <a:pPr algn="ctr"/>
            <a:r>
              <a:rPr lang="ru-RU" sz="2800" dirty="0" smtClean="0">
                <a:latin typeface="+mj-lt"/>
              </a:rPr>
              <a:t>Где корней в основе – два.</a:t>
            </a:r>
          </a:p>
          <a:p>
            <a:pPr algn="ctr"/>
            <a:r>
              <a:rPr lang="ru-RU" sz="2800" dirty="0" smtClean="0">
                <a:latin typeface="+mj-lt"/>
              </a:rPr>
              <a:t>Это - </a:t>
            </a:r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СЛОЖНЫЕ СЛОВА</a:t>
            </a:r>
            <a:r>
              <a:rPr lang="ru-RU" sz="2800" dirty="0" smtClean="0">
                <a:latin typeface="+mj-lt"/>
              </a:rPr>
              <a:t>!</a:t>
            </a:r>
            <a:endParaRPr lang="ru-RU" sz="2800" dirty="0">
              <a:latin typeface="+mj-lt"/>
            </a:endParaRPr>
          </a:p>
        </p:txBody>
      </p:sp>
      <p:pic>
        <p:nvPicPr>
          <p:cNvPr id="1026" name="Picture 2" descr="C:\Users\911\Desktop\img_56d57e32b02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4405">
            <a:off x="2212090" y="1940747"/>
            <a:ext cx="1578270" cy="20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95936" y="2713275"/>
            <a:ext cx="2340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САМ</a:t>
            </a:r>
            <a:r>
              <a:rPr lang="ru-RU" sz="3200" dirty="0" smtClean="0">
                <a:solidFill>
                  <a:srgbClr val="C00000"/>
                </a:solidFill>
                <a:latin typeface="+mj-lt"/>
              </a:rPr>
              <a:t>О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ВАР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1627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971458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Пишутся слитно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sz="3200" dirty="0" smtClean="0"/>
              <a:t>существительные с соединительными гласными О и Е,</a:t>
            </a:r>
            <a:br>
              <a:rPr lang="ru-RU" sz="3200" dirty="0" smtClean="0"/>
            </a:br>
            <a:r>
              <a:rPr lang="ru-RU" sz="3200" dirty="0" smtClean="0"/>
              <a:t>прилагательные, </a:t>
            </a:r>
            <a:r>
              <a:rPr lang="ru-RU" sz="3200" dirty="0"/>
              <a:t>о</a:t>
            </a:r>
            <a:r>
              <a:rPr lang="ru-RU" sz="3200" dirty="0" smtClean="0"/>
              <a:t>бразованные </a:t>
            </a:r>
            <a:br>
              <a:rPr lang="ru-RU" sz="3200" dirty="0" smtClean="0"/>
            </a:br>
            <a:r>
              <a:rPr lang="ru-RU" sz="3200" dirty="0" smtClean="0"/>
              <a:t>от таких существительных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3789040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пешЕход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                              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пешЕходный</a:t>
            </a:r>
            <a:endParaRPr lang="ru-RU" sz="28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парОвоз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                               </a:t>
            </a:r>
            <a:r>
              <a:rPr lang="ru-RU" sz="2800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парОвозный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074" name="Picture 2" descr="C:\Users\911\Desktop\28_n1890093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177448"/>
            <a:ext cx="2174549" cy="122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911\Desktop\поезда_DoV-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688" y="4581128"/>
            <a:ext cx="1716868" cy="153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834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Существительные, прилагательные</a:t>
            </a:r>
            <a:br>
              <a:rPr lang="ru-RU" sz="3200" dirty="0" smtClean="0"/>
            </a:br>
            <a:r>
              <a:rPr lang="ru-RU" sz="3200" dirty="0" smtClean="0"/>
              <a:t>с иноязычными элементами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421841" y="2132856"/>
            <a:ext cx="64807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ЗООМАГАЗИН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АВИАБИЛЕТ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КИНОСЪЕМКА</a:t>
            </a:r>
          </a:p>
          <a:p>
            <a:endParaRPr lang="ru-RU" sz="2800" dirty="0">
              <a:latin typeface="+mj-lt"/>
            </a:endParaRPr>
          </a:p>
        </p:txBody>
      </p:sp>
      <p:pic>
        <p:nvPicPr>
          <p:cNvPr id="4098" name="Picture 2" descr="C:\Users\911\Desktop\1709691_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843" y="3770459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911\Desktop\kisspng-sight-word-flashcard-well-pet-group-teacherspaytea-supermarket-card-5adbbbdf85c540.49221901152434991954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1687211" cy="119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911\Desktop\kisspng-flight-airplane-air-travel-airline-ticket-5af34ce5776948.39553680152589437348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416812" cy="139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72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603306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Сложные существительные,</a:t>
            </a:r>
            <a:br>
              <a:rPr lang="ru-RU" sz="3200" dirty="0" smtClean="0"/>
            </a:br>
            <a:r>
              <a:rPr lang="ru-RU" sz="3200" dirty="0" smtClean="0"/>
              <a:t>первая часть которых глагол,</a:t>
            </a:r>
            <a:br>
              <a:rPr lang="ru-RU" sz="3200" dirty="0" smtClean="0"/>
            </a:br>
            <a:r>
              <a:rPr lang="ru-RU" sz="3200" dirty="0" smtClean="0"/>
              <a:t>заканчивающийся на И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2708920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ГОРИЦВЕТ                    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СОРВИГОЛОВА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5122" name="Picture 2" descr="C:\Users\911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536" y="2743022"/>
            <a:ext cx="2486178" cy="248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911\Desktop\main_CCI04042016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636953"/>
            <a:ext cx="2727427" cy="209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337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81933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Существительные, прилагательные </a:t>
            </a:r>
            <a:br>
              <a:rPr lang="ru-RU" sz="3200" dirty="0" smtClean="0"/>
            </a:br>
            <a:r>
              <a:rPr lang="ru-RU" sz="3200" dirty="0" smtClean="0"/>
              <a:t>и наречия, </a:t>
            </a:r>
            <a:br>
              <a:rPr lang="ru-RU" sz="3200" dirty="0" smtClean="0"/>
            </a:br>
            <a:r>
              <a:rPr lang="ru-RU" sz="3200" dirty="0" smtClean="0"/>
              <a:t>первая часть которых</a:t>
            </a:r>
            <a:br>
              <a:rPr lang="ru-RU" sz="3200" dirty="0" smtClean="0"/>
            </a:br>
            <a:r>
              <a:rPr lang="ru-RU" sz="3200" dirty="0" smtClean="0"/>
              <a:t>числительное в родительном падеже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533150" y="4437112"/>
            <a:ext cx="37751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ПЯТИТОМНИК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ШЕСТИГРАННЫЙ</a:t>
            </a:r>
          </a:p>
          <a:p>
            <a:pPr algn="ctr"/>
            <a:endParaRPr lang="ru-RU" sz="2800" dirty="0" smtClean="0">
              <a:latin typeface="+mj-lt"/>
            </a:endParaRPr>
          </a:p>
          <a:p>
            <a:pPr algn="ctr"/>
            <a:endParaRPr lang="ru-RU" sz="2800" dirty="0">
              <a:latin typeface="+mj-lt"/>
            </a:endParaRPr>
          </a:p>
        </p:txBody>
      </p:sp>
      <p:pic>
        <p:nvPicPr>
          <p:cNvPr id="6146" name="Picture 2" descr="C:\Users\911\Desktop\depositphotos_92969068-stock-illustration-sketch-of-a-stack-boo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699" y="2924944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911\Desktop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318" y="2655295"/>
            <a:ext cx="2783632" cy="156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671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Прилагательные, образованные</a:t>
            </a:r>
            <a:br>
              <a:rPr lang="ru-RU" sz="3200" dirty="0" smtClean="0"/>
            </a:br>
            <a:r>
              <a:rPr lang="ru-RU" sz="3200" dirty="0" smtClean="0"/>
              <a:t>от словосочетаний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2060848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ГЛУБОКОУВАЖАЕМЫЙ</a:t>
            </a:r>
          </a:p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РЕЛЬСОПРОКАТНЫЙ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7170" name="Picture 2" descr="C:\Users\911\Desktop\49b9f338c2ed1a378a6f46b137823001--perspective-art-linear-perspective-draw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14955"/>
            <a:ext cx="2472680" cy="29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630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Слова с ПОЛУ-, ПОЛ-,</a:t>
            </a:r>
            <a:br>
              <a:rPr lang="ru-RU" sz="3200" dirty="0" smtClean="0"/>
            </a:br>
            <a:r>
              <a:rPr lang="ru-RU" sz="3200" dirty="0" smtClean="0"/>
              <a:t>если слово начинается с согласной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465606" y="2708920"/>
            <a:ext cx="5050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ПОЛУШУБОК</a:t>
            </a:r>
          </a:p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ПОЛТАРЕЛКИ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8194" name="Picture 2" descr="C:\Users\911\Desktop\hello_html_m39d1da5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41106"/>
            <a:ext cx="2161803" cy="230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911\Desktop\png-transparent-breakfast-japanese-cuisine-food-colored-pencil-drawing-breakfast-pencil-plate-reci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606" y="4005064"/>
            <a:ext cx="1594226" cy="127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409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395394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Пишутся через дефис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sz="3200" dirty="0" smtClean="0"/>
              <a:t>слова, обозначающие стороны горизонта, </a:t>
            </a:r>
            <a:br>
              <a:rPr lang="ru-RU" sz="3200" dirty="0" smtClean="0"/>
            </a:br>
            <a:r>
              <a:rPr lang="ru-RU" sz="3200" dirty="0" smtClean="0"/>
              <a:t>географические </a:t>
            </a:r>
            <a:br>
              <a:rPr lang="ru-RU" sz="3200" dirty="0" smtClean="0"/>
            </a:br>
            <a:r>
              <a:rPr lang="ru-RU" sz="3200" dirty="0" smtClean="0"/>
              <a:t>названия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42812" y="3356992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ЮГО-ЗАПАД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РОСТОВ-НА-ДОНУ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9218" name="Picture 2" descr="C:\Users\911\Desktop\3eddf3b8b89737c9cbd594afcb1d91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11099"/>
            <a:ext cx="2157274" cy="16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911\Desktop\hello_html_m5622939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90032"/>
            <a:ext cx="1987530" cy="163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898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82</TotalTime>
  <Words>96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Презентация  по русскому языку</vt:lpstr>
      <vt:lpstr>СЛОЖНЫЕ СЛОВА</vt:lpstr>
      <vt:lpstr>Пишутся слитно: существительные с соединительными гласными О и Е, прилагательные, образованные  от таких существительных  </vt:lpstr>
      <vt:lpstr>Существительные, прилагательные с иноязычными элементами</vt:lpstr>
      <vt:lpstr>Сложные существительные, первая часть которых глагол, заканчивающийся на И</vt:lpstr>
      <vt:lpstr>Существительные, прилагательные  и наречия,  первая часть которых числительное в родительном падеже</vt:lpstr>
      <vt:lpstr>Прилагательные, образованные от словосочетаний</vt:lpstr>
      <vt:lpstr>Слова с ПОЛУ-, ПОЛ-, если слово начинается с согласной</vt:lpstr>
      <vt:lpstr>Пишутся через дефис: слова, обозначающие стороны горизонта,  географические  названия</vt:lpstr>
      <vt:lpstr>Слова, состоящие из двух самостоятельных слов</vt:lpstr>
      <vt:lpstr>С первой частью: обер-, вице-, штабс-, унтер-, экс-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911</dc:creator>
  <cp:lastModifiedBy>911</cp:lastModifiedBy>
  <cp:revision>11</cp:revision>
  <dcterms:created xsi:type="dcterms:W3CDTF">2021-10-17T11:42:38Z</dcterms:created>
  <dcterms:modified xsi:type="dcterms:W3CDTF">2021-10-18T16:15:49Z</dcterms:modified>
</cp:coreProperties>
</file>