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9" r:id="rId13"/>
    <p:sldId id="267" r:id="rId14"/>
    <p:sldId id="268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6410" autoAdjust="0"/>
  </p:normalViewPr>
  <p:slideViewPr>
    <p:cSldViewPr>
      <p:cViewPr varScale="1">
        <p:scale>
          <a:sx n="112" d="100"/>
          <a:sy n="112" d="100"/>
        </p:scale>
        <p:origin x="1554" y="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A304A4-5AEC-4E9D-BA11-F01038EDC064}" type="datetimeFigureOut">
              <a:rPr lang="ru-RU" smtClean="0"/>
              <a:pPr/>
              <a:t>18.10.2021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9C4D57-4826-4A4D-9C26-9ED9EA0DFA2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8190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9C4D57-4826-4A4D-9C26-9ED9EA0DFA2F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47989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18.10.2021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18.10.2021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18.10.2021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18.10.2021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18.10.2021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18.10.2021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18.10.2021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18.10.2021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18.10.2021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18.10.2021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dirty="0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18.10.2021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18.10.2021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84784"/>
            <a:ext cx="8229600" cy="3240360"/>
          </a:xfrm>
        </p:spPr>
        <p:txBody>
          <a:bodyPr>
            <a:normAutofit/>
          </a:bodyPr>
          <a:lstStyle/>
          <a:p>
            <a:r>
              <a:rPr lang="ru-RU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FFC0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Мини- проект</a:t>
            </a:r>
            <a:br>
              <a:rPr lang="ru-RU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FFC0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</a:br>
            <a:r>
              <a:rPr lang="ru-RU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FFC0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тема: « Спортивная семья»</a:t>
            </a:r>
            <a:endParaRPr lang="ru-RU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rgbClr val="FFC000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31245" y="404664"/>
            <a:ext cx="7056784" cy="120032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2400" b="1" dirty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МАОУ Гимназия г. </a:t>
            </a:r>
            <a:r>
              <a:rPr lang="ru-RU" sz="2400" b="1" dirty="0" smtClean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Троицк» дошкольное  </a:t>
            </a:r>
            <a:r>
              <a:rPr lang="ru-RU" sz="2400" b="1" dirty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отделение №</a:t>
            </a:r>
            <a:r>
              <a:rPr lang="ru-RU" sz="2400" b="1" dirty="0" smtClean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7  группа </a:t>
            </a:r>
            <a:r>
              <a:rPr lang="ru-RU" sz="2400" b="1" dirty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№13</a:t>
            </a:r>
            <a:br>
              <a:rPr lang="ru-RU" sz="2400" b="1" dirty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</a:br>
            <a:endParaRPr lang="ru-RU" sz="2400" b="1" dirty="0">
              <a:ln w="11430"/>
              <a:solidFill>
                <a:srgbClr val="FFFF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403648" y="5229200"/>
            <a:ext cx="738031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495800">
              <a:spcAft>
                <a:spcPts val="0"/>
              </a:spcAft>
            </a:pPr>
            <a:r>
              <a:rPr lang="ru-RU" dirty="0" smtClean="0">
                <a:solidFill>
                  <a:srgbClr val="FFC000"/>
                </a:solidFill>
                <a:ea typeface="Times New Roman" panose="02020603050405020304" pitchFamily="18" charset="0"/>
              </a:rPr>
              <a:t>Подготовил воспитатель</a:t>
            </a:r>
            <a:r>
              <a:rPr lang="ru-RU" sz="1600" dirty="0" smtClean="0">
                <a:solidFill>
                  <a:srgbClr val="FFC000"/>
                </a:solidFill>
                <a:ea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rgbClr val="FFC000"/>
                </a:solidFill>
                <a:ea typeface="Times New Roman" panose="02020603050405020304" pitchFamily="18" charset="0"/>
              </a:rPr>
              <a:t>Первой </a:t>
            </a:r>
            <a:r>
              <a:rPr lang="ru-RU" dirty="0">
                <a:solidFill>
                  <a:srgbClr val="FFC000"/>
                </a:solidFill>
                <a:ea typeface="Times New Roman" panose="02020603050405020304" pitchFamily="18" charset="0"/>
              </a:rPr>
              <a:t>квалификационной</a:t>
            </a:r>
            <a:endParaRPr lang="ru-RU" sz="1600" dirty="0">
              <a:solidFill>
                <a:srgbClr val="FFC000"/>
              </a:solidFill>
              <a:ea typeface="Times New Roman" panose="02020603050405020304" pitchFamily="18" charset="0"/>
            </a:endParaRPr>
          </a:p>
          <a:p>
            <a:pPr marL="4046220" indent="449580">
              <a:spcAft>
                <a:spcPts val="0"/>
              </a:spcAft>
            </a:pPr>
            <a:r>
              <a:rPr lang="ru-RU" dirty="0" smtClean="0">
                <a:solidFill>
                  <a:srgbClr val="FFC000"/>
                </a:solidFill>
                <a:ea typeface="Times New Roman" panose="02020603050405020304" pitchFamily="18" charset="0"/>
              </a:rPr>
              <a:t>категории</a:t>
            </a:r>
            <a:endParaRPr lang="ru-RU" sz="1600" dirty="0" smtClean="0">
              <a:solidFill>
                <a:srgbClr val="FFC000"/>
              </a:solidFill>
              <a:ea typeface="Times New Roman" panose="02020603050405020304" pitchFamily="18" charset="0"/>
            </a:endParaRPr>
          </a:p>
          <a:p>
            <a:pPr marL="4046220" indent="449580">
              <a:spcAft>
                <a:spcPts val="0"/>
              </a:spcAft>
            </a:pPr>
            <a:r>
              <a:rPr lang="ru-RU" dirty="0" smtClean="0">
                <a:solidFill>
                  <a:srgbClr val="FFC000"/>
                </a:solidFill>
                <a:ea typeface="Times New Roman" panose="02020603050405020304" pitchFamily="18" charset="0"/>
              </a:rPr>
              <a:t>Епифанова </a:t>
            </a:r>
            <a:r>
              <a:rPr lang="ru-RU" dirty="0">
                <a:solidFill>
                  <a:srgbClr val="FFC000"/>
                </a:solidFill>
                <a:ea typeface="Times New Roman" panose="02020603050405020304" pitchFamily="18" charset="0"/>
              </a:rPr>
              <a:t>О.В.</a:t>
            </a:r>
            <a:endParaRPr lang="ru-RU" sz="1600" dirty="0">
              <a:solidFill>
                <a:srgbClr val="FFC000"/>
              </a:solidFill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7451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91680" y="908720"/>
            <a:ext cx="61206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FF00"/>
                </a:solidFill>
              </a:rPr>
              <a:t>Воздух, солнце и вода,</a:t>
            </a:r>
          </a:p>
          <a:p>
            <a:pPr algn="ctr"/>
            <a:r>
              <a:rPr lang="ru-RU" sz="2000" b="1" dirty="0" smtClean="0">
                <a:solidFill>
                  <a:srgbClr val="FFFF00"/>
                </a:solidFill>
              </a:rPr>
              <a:t> наши лучшие друзья</a:t>
            </a:r>
            <a:endParaRPr lang="ru-RU" b="1" dirty="0"/>
          </a:p>
        </p:txBody>
      </p:sp>
      <p:pic>
        <p:nvPicPr>
          <p:cNvPr id="3074" name="Picture 2" descr="C:\Users\1\Desktop\Настя Щукина\IMG-20170620-WA0038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908720"/>
            <a:ext cx="2232248" cy="3968441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076" name="Picture 4" descr="C:\Users\1\Desktop\Настя Щукина\20170406_113459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16216" y="764704"/>
            <a:ext cx="2187243" cy="388843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075" name="Picture 3" descr="C:\Users\1\Desktop\Настя Щукина\20170801_124601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43808" y="3756590"/>
            <a:ext cx="4011938" cy="276875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1\Desktop\Спорт\Соревнования_07.2017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56176" y="3573016"/>
            <a:ext cx="2160240" cy="288032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099" name="Picture 3" descr="C:\Users\1\Desktop\Спорт\соревнования2_07,2017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39952" y="404665"/>
            <a:ext cx="3552395" cy="266429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100" name="Picture 4" descr="C:\Users\1\Desktop\Спорт\подтягивания_04.2017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2348880"/>
            <a:ext cx="4200467" cy="315035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 descr="C:\Users\1\Pictures\IMG-20180315-WA000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7664" y="2996952"/>
            <a:ext cx="2574528" cy="343270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172" name="Picture 4" descr="C:\Users\1\Pictures\IMG-20180315-WA0003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4128" y="1268760"/>
            <a:ext cx="2664296" cy="355239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1187624" y="980728"/>
            <a:ext cx="38884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rgbClr val="FFFF00"/>
                </a:solidFill>
              </a:rPr>
              <a:t>Лучшая на свете игра, </a:t>
            </a:r>
          </a:p>
          <a:p>
            <a:r>
              <a:rPr lang="ru-RU" sz="2000" dirty="0" smtClean="0">
                <a:solidFill>
                  <a:srgbClr val="FFFF00"/>
                </a:solidFill>
              </a:rPr>
              <a:t>Это футбол скажу вам друзья.</a:t>
            </a:r>
            <a:endParaRPr lang="ru-RU" sz="20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83768" y="620688"/>
            <a:ext cx="45365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FF00"/>
                </a:solidFill>
              </a:rPr>
              <a:t>И зимой нам спорт, ох как нужен.</a:t>
            </a:r>
          </a:p>
          <a:p>
            <a:pPr algn="ctr"/>
            <a:r>
              <a:rPr lang="ru-RU" sz="2000" b="1" dirty="0" smtClean="0">
                <a:solidFill>
                  <a:srgbClr val="FFFF00"/>
                </a:solidFill>
              </a:rPr>
              <a:t>Мы встаем скорей на лыжи.</a:t>
            </a:r>
            <a:endParaRPr lang="ru-RU" sz="2000" b="1" dirty="0">
              <a:solidFill>
                <a:srgbClr val="FFFF00"/>
              </a:solidFill>
            </a:endParaRPr>
          </a:p>
        </p:txBody>
      </p:sp>
      <p:pic>
        <p:nvPicPr>
          <p:cNvPr id="5122" name="Picture 2" descr="C:\Users\1\Desktop\Настя Щукина\IMG-20180312-WA0005 (1)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1412776"/>
            <a:ext cx="2124236" cy="283231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123" name="Picture 3" descr="C:\Users\1\Desktop\Спорт\лыжи1_2016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3848" y="1700808"/>
            <a:ext cx="2808312" cy="203921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124" name="Picture 4" descr="C:\Users\1\Desktop\Спорт\лыжи3_2017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60232" y="1340768"/>
            <a:ext cx="2010057" cy="280831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125" name="Picture 5" descr="C:\Users\1\Desktop\Спорт\лыжи2_2017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9772" y="4104868"/>
            <a:ext cx="4392488" cy="247077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476672"/>
            <a:ext cx="820891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FF00"/>
                </a:solidFill>
              </a:rPr>
              <a:t>  И коньки , мы не забыли.</a:t>
            </a:r>
          </a:p>
          <a:p>
            <a:pPr algn="ctr"/>
            <a:r>
              <a:rPr lang="ru-RU" sz="2000" b="1" dirty="0" smtClean="0">
                <a:solidFill>
                  <a:srgbClr val="FFFF00"/>
                </a:solidFill>
              </a:rPr>
              <a:t>                   </a:t>
            </a:r>
          </a:p>
          <a:p>
            <a:pPr algn="ctr"/>
            <a:endParaRPr lang="ru-RU" sz="2000" b="1" dirty="0" smtClean="0">
              <a:solidFill>
                <a:srgbClr val="FFFF00"/>
              </a:solidFill>
            </a:endParaRPr>
          </a:p>
          <a:p>
            <a:pPr algn="ctr"/>
            <a:r>
              <a:rPr lang="ru-RU" sz="2000" b="1" dirty="0" smtClean="0">
                <a:solidFill>
                  <a:srgbClr val="FFFF00"/>
                </a:solidFill>
              </a:rPr>
              <a:t>                                                             Их мы остро наточили.</a:t>
            </a:r>
            <a:endParaRPr lang="ru-RU" sz="2000" b="1" dirty="0">
              <a:solidFill>
                <a:srgbClr val="FFFF00"/>
              </a:solidFill>
            </a:endParaRPr>
          </a:p>
        </p:txBody>
      </p:sp>
      <p:pic>
        <p:nvPicPr>
          <p:cNvPr id="6146" name="Picture 2" descr="C:\Users\1\Desktop\Спорт\Каток3_2018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3" y="1340768"/>
            <a:ext cx="4096455" cy="230425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147" name="Picture 3" descr="C:\Users\1\Desktop\Спорт\Каток2_2018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51920" y="3501008"/>
            <a:ext cx="4559829" cy="256490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348880"/>
            <a:ext cx="8229600" cy="1143000"/>
          </a:xfrm>
        </p:spPr>
        <p:txBody>
          <a:bodyPr>
            <a:normAutofit/>
          </a:bodyPr>
          <a:lstStyle/>
          <a:p>
            <a:r>
              <a:rPr lang="ru-RU" sz="4800" dirty="0" smtClean="0">
                <a:solidFill>
                  <a:srgbClr val="FFFF00"/>
                </a:solidFill>
              </a:rPr>
              <a:t>Спасибо за внимание! </a:t>
            </a:r>
            <a:endParaRPr lang="ru-RU" sz="48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61261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r>
              <a:rPr lang="ru-RU" sz="2400" dirty="0" smtClean="0">
                <a:ln>
                  <a:prstDash val="solid"/>
                </a:ln>
                <a:solidFill>
                  <a:srgbClr val="FFFF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+mn-lt"/>
              </a:rPr>
              <a:t>Актуальность проекта</a:t>
            </a:r>
            <a:endParaRPr lang="ru-RU" sz="2400" dirty="0">
              <a:ln>
                <a:prstDash val="solid"/>
              </a:ln>
              <a:solidFill>
                <a:srgbClr val="FFFF00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+mn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25785" y="1412776"/>
            <a:ext cx="8136903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600" dirty="0"/>
              <a:t>Здоровый образ жизни молодого поколения является залогом здоровья нации в целом.</a:t>
            </a:r>
          </a:p>
          <a:p>
            <a:pPr algn="just"/>
            <a:r>
              <a:rPr lang="ru-RU" sz="1600" dirty="0"/>
              <a:t>Вырастить ребенка сильным, крепким, здоровым – это желание родителей и одна из ведущих задач, стоящих перед дошкольным учреждением.</a:t>
            </a:r>
          </a:p>
          <a:p>
            <a:pPr algn="just"/>
            <a:r>
              <a:rPr lang="ru-RU" sz="1600" dirty="0"/>
              <a:t>Потребность в здоровом образе жизни необходимо формировать с раннего детства, когда организм пластичен и легко поддается воздействиям окружающей среды. При профессиональном подходе к вопросам здоровье сбережения у каждого ребенка укрепляется желание быть здоровым, вырасти красивым, активным, уметь обслужить и вести себя так, чтобы не причинить вреда себе и другим. С помощью взрослого ребенок осознает: для того, чтобы быть здоровым, нужно ежедневно выполнять физические упражнения, закаляться, делать зарядку, соблюдать режим дня, есть здоровую пищу, следить за чистотой помещения, а также соблюдать правила гигиены</a:t>
            </a:r>
            <a:r>
              <a:rPr lang="ru-RU" sz="1600" dirty="0" smtClean="0"/>
              <a:t>.</a:t>
            </a:r>
          </a:p>
          <a:p>
            <a:pPr algn="just"/>
            <a:r>
              <a:rPr lang="ru-RU" sz="1600" dirty="0"/>
              <a:t>	</a:t>
            </a:r>
            <a:r>
              <a:rPr lang="ru-RU" sz="1600" dirty="0" smtClean="0"/>
              <a:t>Таким </a:t>
            </a:r>
            <a:r>
              <a:rPr lang="ru-RU" sz="1600" dirty="0"/>
              <a:t>образом, одна из главных задач воспитательно-образовательного процесса на сегодняшний день – помочь малышам и их родителям выработать собственные жизненные ориентиры в выборе здорового образа жизни, научить оценивать свои физические возможности, видеть перспективы их развития, осознать ответственность за свое здоровье. Кроме того, особенно остро встает вопрос здоровья в адаптационный период, когда у детей наблюдается значительное увеличение количества случаев заболеваемости, что требует необходимости использования современных, инновационных подходов в воспитательно-оздоровительной работе.</a:t>
            </a:r>
          </a:p>
        </p:txBody>
      </p:sp>
    </p:spTree>
    <p:extLst>
      <p:ext uri="{BB962C8B-B14F-4D97-AF65-F5344CB8AC3E}">
        <p14:creationId xmlns:p14="http://schemas.microsoft.com/office/powerpoint/2010/main" val="2142586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620688"/>
            <a:ext cx="7488832" cy="35702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>
                <a:solidFill>
                  <a:srgbClr val="FFFF00"/>
                </a:solidFill>
              </a:rPr>
              <a:t>Вид проекта: </a:t>
            </a:r>
            <a:r>
              <a:rPr lang="ru-RU" sz="1600" dirty="0"/>
              <a:t>практико-ориентированный, оздоровительный, игровой</a:t>
            </a:r>
            <a:r>
              <a:rPr lang="ru-RU" sz="1600" dirty="0" smtClean="0"/>
              <a:t>.</a:t>
            </a:r>
          </a:p>
          <a:p>
            <a:pPr algn="just"/>
            <a:endParaRPr lang="ru-RU" sz="1600" dirty="0"/>
          </a:p>
          <a:p>
            <a:pPr algn="just"/>
            <a:r>
              <a:rPr lang="ru-RU" b="1" dirty="0">
                <a:solidFill>
                  <a:srgbClr val="FFFF00"/>
                </a:solidFill>
              </a:rPr>
              <a:t>Продолжительность проекта:</a:t>
            </a:r>
            <a:r>
              <a:rPr lang="ru-RU" sz="1600" dirty="0"/>
              <a:t> краткосрочный (неделя</a:t>
            </a:r>
            <a:r>
              <a:rPr lang="ru-RU" sz="1600" dirty="0" smtClean="0"/>
              <a:t>).</a:t>
            </a:r>
          </a:p>
          <a:p>
            <a:pPr algn="just"/>
            <a:endParaRPr lang="ru-RU" dirty="0">
              <a:solidFill>
                <a:srgbClr val="FFFF00"/>
              </a:solidFill>
            </a:endParaRPr>
          </a:p>
          <a:p>
            <a:pPr algn="just"/>
            <a:r>
              <a:rPr lang="ru-RU" b="1" dirty="0">
                <a:solidFill>
                  <a:srgbClr val="FFFF00"/>
                </a:solidFill>
              </a:rPr>
              <a:t>Участники проекта:</a:t>
            </a:r>
            <a:r>
              <a:rPr lang="ru-RU" sz="2400" dirty="0"/>
              <a:t> </a:t>
            </a:r>
            <a:r>
              <a:rPr lang="ru-RU" sz="1600" dirty="0"/>
              <a:t>дети </a:t>
            </a:r>
            <a:r>
              <a:rPr lang="ru-RU" sz="1600" dirty="0" smtClean="0"/>
              <a:t>младшей  группы </a:t>
            </a:r>
            <a:r>
              <a:rPr lang="ru-RU" sz="1600" dirty="0"/>
              <a:t> детского сада, инструктор по физической культуре, </a:t>
            </a:r>
            <a:r>
              <a:rPr lang="ru-RU" sz="1600" dirty="0" smtClean="0"/>
              <a:t> </a:t>
            </a:r>
            <a:r>
              <a:rPr lang="ru-RU" sz="1600" dirty="0"/>
              <a:t>воспитатели групп, семьи воспитанников</a:t>
            </a:r>
            <a:r>
              <a:rPr lang="ru-RU" sz="1600" dirty="0" smtClean="0"/>
              <a:t>.</a:t>
            </a:r>
          </a:p>
          <a:p>
            <a:pPr algn="just"/>
            <a:endParaRPr lang="ru-RU" sz="1600" dirty="0"/>
          </a:p>
          <a:p>
            <a:pPr algn="just"/>
            <a:endParaRPr lang="ru-RU" sz="1600" dirty="0" smtClean="0"/>
          </a:p>
          <a:p>
            <a:pPr algn="just"/>
            <a:endParaRPr lang="ru-RU" sz="1600" dirty="0"/>
          </a:p>
          <a:p>
            <a:pPr algn="just"/>
            <a:endParaRPr lang="ru-RU" sz="1600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899592" y="2132856"/>
            <a:ext cx="7128792" cy="17235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sz="2400" b="1" dirty="0"/>
          </a:p>
          <a:p>
            <a:pPr algn="just"/>
            <a:r>
              <a:rPr lang="ru-RU" b="1" dirty="0" smtClean="0">
                <a:solidFill>
                  <a:srgbClr val="FFFF00"/>
                </a:solidFill>
              </a:rPr>
              <a:t>Проблема</a:t>
            </a:r>
            <a:r>
              <a:rPr lang="ru-RU" b="1" dirty="0">
                <a:solidFill>
                  <a:srgbClr val="FFFF00"/>
                </a:solidFill>
              </a:rPr>
              <a:t>:</a:t>
            </a:r>
            <a:endParaRPr lang="ru-RU" dirty="0">
              <a:solidFill>
                <a:srgbClr val="FFFF00"/>
              </a:solidFill>
            </a:endParaRPr>
          </a:p>
          <a:p>
            <a:pPr algn="just"/>
            <a:r>
              <a:rPr lang="ru-RU" sz="1600" dirty="0"/>
              <a:t>Недостаточная осведомленность родителей о важности физического воспитания. Негативная статистика по образу жизни в семье (сниженная активность, несбалансированное питание, несоблюдение режима дня, нездоровый досуг, растущие факторы риска).</a:t>
            </a:r>
          </a:p>
        </p:txBody>
      </p:sp>
      <p:pic>
        <p:nvPicPr>
          <p:cNvPr id="1026" name="Picture 2" descr="http://smail1.ucoz.net/_ph/67/2/976410660.gif?1512343425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070" y="4077071"/>
            <a:ext cx="2618314" cy="25269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25811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620688"/>
            <a:ext cx="828092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>
                <a:solidFill>
                  <a:srgbClr val="FFFF00"/>
                </a:solidFill>
              </a:rPr>
              <a:t>Цель проекта: </a:t>
            </a:r>
            <a:r>
              <a:rPr lang="ru-RU" sz="1600" dirty="0"/>
              <a:t>повышение интереса у родителей и детей к совместным занятиям физкультурой и спортом. </a:t>
            </a:r>
            <a:endParaRPr lang="ru-RU" sz="1600" dirty="0" smtClean="0"/>
          </a:p>
          <a:p>
            <a:pPr algn="just"/>
            <a:endParaRPr lang="ru-RU" sz="1600" dirty="0" smtClean="0"/>
          </a:p>
          <a:p>
            <a:pPr algn="just"/>
            <a:r>
              <a:rPr lang="ru-RU" b="1" dirty="0" smtClean="0">
                <a:solidFill>
                  <a:srgbClr val="FFFF00"/>
                </a:solidFill>
              </a:rPr>
              <a:t>Задачи </a:t>
            </a:r>
            <a:r>
              <a:rPr lang="ru-RU" b="1" dirty="0">
                <a:solidFill>
                  <a:srgbClr val="FFFF00"/>
                </a:solidFill>
              </a:rPr>
              <a:t>проекта: </a:t>
            </a:r>
            <a:r>
              <a:rPr lang="ru-RU" sz="1600" dirty="0"/>
              <a:t>1. Расширить представления родителей о совместных с детьми занятиях физкультурой и спортом. </a:t>
            </a:r>
            <a:endParaRPr lang="ru-RU" sz="1600" dirty="0" smtClean="0"/>
          </a:p>
          <a:p>
            <a:pPr algn="just"/>
            <a:r>
              <a:rPr lang="ru-RU" sz="1600" dirty="0" smtClean="0"/>
              <a:t>2</a:t>
            </a:r>
            <a:r>
              <a:rPr lang="ru-RU" sz="1600" dirty="0"/>
              <a:t>. Развивать у детей интерес к различным видам спорта и спортивным играм. 3.Формировать способности детей к двигательному сопереживанию, осознанному выполнению упражнений. </a:t>
            </a:r>
            <a:endParaRPr lang="ru-RU" sz="1600" dirty="0" smtClean="0"/>
          </a:p>
          <a:p>
            <a:pPr algn="just"/>
            <a:r>
              <a:rPr lang="ru-RU" sz="1600" dirty="0" smtClean="0"/>
              <a:t>4.Воспитывать </a:t>
            </a:r>
            <a:r>
              <a:rPr lang="ru-RU" sz="1600" dirty="0"/>
              <a:t>дружеские взаимоотношения со сверстниками, желание проявлять активность в разных играх и упражнениях. </a:t>
            </a:r>
            <a:endParaRPr lang="ru-RU" sz="1600" dirty="0" smtClean="0"/>
          </a:p>
          <a:p>
            <a:pPr algn="just"/>
            <a:r>
              <a:rPr lang="ru-RU" sz="1600" dirty="0" smtClean="0"/>
              <a:t>5.Повысить </a:t>
            </a:r>
            <a:r>
              <a:rPr lang="ru-RU" sz="1600" dirty="0"/>
              <a:t>педагогическую компетентность родителей по созданию спортивной развивающей среды в домашних условиях.</a:t>
            </a:r>
          </a:p>
        </p:txBody>
      </p:sp>
      <p:pic>
        <p:nvPicPr>
          <p:cNvPr id="2050" name="Picture 2" descr="https://avatars.mds.yandex.net/get-pdb/245485/310bc648-af89-4650-aee0-cc3fff6595c8/orig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0757" y="4077072"/>
            <a:ext cx="3146462" cy="25413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69972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404664"/>
            <a:ext cx="8352928" cy="44627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n w="1905"/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Ожидаемые результаты</a:t>
            </a:r>
          </a:p>
          <a:p>
            <a:r>
              <a:rPr lang="ru-RU" b="1" i="1" dirty="0">
                <a:solidFill>
                  <a:srgbClr val="FFFF00"/>
                </a:solidFill>
              </a:rPr>
              <a:t>Для детей:</a:t>
            </a:r>
            <a:endParaRPr lang="ru-RU" dirty="0">
              <a:solidFill>
                <a:srgbClr val="FFFF00"/>
              </a:solidFill>
            </a:endParaRPr>
          </a:p>
          <a:p>
            <a:r>
              <a:rPr lang="ru-RU" sz="1600" dirty="0"/>
              <a:t>- повышение эмоционального, психологического, физического благополучия;</a:t>
            </a:r>
          </a:p>
          <a:p>
            <a:r>
              <a:rPr lang="ru-RU" sz="1600" dirty="0"/>
              <a:t>- улучшение показателей здоровья;</a:t>
            </a:r>
          </a:p>
          <a:p>
            <a:r>
              <a:rPr lang="ru-RU" sz="1600" dirty="0"/>
              <a:t>- наличие потребностей в здоровом образе жизни и возможностей его обеспечения.</a:t>
            </a:r>
          </a:p>
          <a:p>
            <a:r>
              <a:rPr lang="ru-RU" b="1" i="1" dirty="0">
                <a:solidFill>
                  <a:srgbClr val="FFFF00"/>
                </a:solidFill>
              </a:rPr>
              <a:t>Для педагогов:</a:t>
            </a:r>
            <a:endParaRPr lang="ru-RU" dirty="0">
              <a:solidFill>
                <a:srgbClr val="FFFF00"/>
              </a:solidFill>
            </a:endParaRPr>
          </a:p>
          <a:p>
            <a:r>
              <a:rPr lang="ru-RU" sz="1600" dirty="0"/>
              <a:t>-повышение теоретического уровня и профессионализма педагогов, использование разнообразных форм взаимодействия с родителями с целью повышения уровня знаний по проблеме укрепления и сохранения здоровья детей;</a:t>
            </a:r>
          </a:p>
          <a:p>
            <a:r>
              <a:rPr lang="ru-RU" sz="1600" dirty="0"/>
              <a:t>-создание предметно развивающей среды, обеспечивающей эффективность оздоровительной работы;</a:t>
            </a:r>
          </a:p>
          <a:p>
            <a:r>
              <a:rPr lang="ru-RU" sz="1600" dirty="0"/>
              <a:t>- личностный и профессиональный рост.</a:t>
            </a:r>
          </a:p>
          <a:p>
            <a:r>
              <a:rPr lang="ru-RU" b="1" i="1" dirty="0">
                <a:solidFill>
                  <a:srgbClr val="FFFF00"/>
                </a:solidFill>
              </a:rPr>
              <a:t>Для родителей:</a:t>
            </a:r>
            <a:endParaRPr lang="ru-RU" dirty="0">
              <a:solidFill>
                <a:srgbClr val="FFFF00"/>
              </a:solidFill>
            </a:endParaRPr>
          </a:p>
          <a:p>
            <a:r>
              <a:rPr lang="ru-RU" sz="1600" dirty="0"/>
              <a:t>- сохранение и укрепление здоровья детей;</a:t>
            </a:r>
          </a:p>
          <a:p>
            <a:r>
              <a:rPr lang="ru-RU" sz="1600" dirty="0"/>
              <a:t>- физическая и психологическая подготовленность детей;</a:t>
            </a:r>
          </a:p>
          <a:p>
            <a:r>
              <a:rPr lang="ru-RU" sz="1600" dirty="0"/>
              <a:t>-вовлечение родителей в образовательный процесс, совместная деятельность по формированию у детей навыков здорового образа жизни.</a:t>
            </a:r>
          </a:p>
        </p:txBody>
      </p:sp>
      <p:pic>
        <p:nvPicPr>
          <p:cNvPr id="3078" name="Picture 6" descr="http://www.gifki.org/data/media/1644/smayl-pobeditel-i-prizer-animatsionnaya-kartinka-0005.gif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4984421"/>
            <a:ext cx="2938239" cy="1790243"/>
          </a:xfrm>
          <a:prstGeom prst="rect">
            <a:avLst/>
          </a:prstGeom>
          <a:solidFill>
            <a:schemeClr val="tx1"/>
          </a:solidFill>
          <a:ln w="317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126330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32727" y="101823"/>
            <a:ext cx="4278544" cy="461665"/>
          </a:xfrm>
          <a:prstGeom prst="rect">
            <a:avLst/>
          </a:prstGeom>
        </p:spPr>
        <p:txBody>
          <a:bodyPr wrap="none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just"/>
            <a:r>
              <a:rPr lang="ru-RU" sz="24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FFFF00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Этапы реализации проекта</a:t>
            </a:r>
            <a:r>
              <a:rPr lang="ru-RU" sz="2400" b="1" dirty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: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971600" y="963598"/>
            <a:ext cx="6477874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1. </a:t>
            </a:r>
            <a:r>
              <a:rPr lang="ru-RU" sz="1600" dirty="0" smtClean="0"/>
              <a:t> </a:t>
            </a:r>
            <a:r>
              <a:rPr lang="ru-RU" sz="1600" dirty="0"/>
              <a:t>Изучение литературы по данной теме.</a:t>
            </a:r>
          </a:p>
          <a:p>
            <a:r>
              <a:rPr lang="ru-RU" sz="1600" dirty="0"/>
              <a:t>2.  </a:t>
            </a:r>
            <a:r>
              <a:rPr lang="ru-RU" sz="1600" dirty="0" smtClean="0"/>
              <a:t> </a:t>
            </a:r>
            <a:r>
              <a:rPr lang="ru-RU" sz="1600" dirty="0"/>
              <a:t>Определение проблемы, постановка цели и задач, подбор методической литературы.</a:t>
            </a:r>
          </a:p>
          <a:p>
            <a:r>
              <a:rPr lang="ru-RU" sz="1600" dirty="0"/>
              <a:t>3.   </a:t>
            </a:r>
            <a:r>
              <a:rPr lang="ru-RU" sz="1600" dirty="0" smtClean="0"/>
              <a:t>Разработка </a:t>
            </a:r>
            <a:r>
              <a:rPr lang="ru-RU" sz="1600" dirty="0"/>
              <a:t>перспективного плана организации </a:t>
            </a:r>
            <a:r>
              <a:rPr lang="ru-RU" sz="1600" dirty="0" smtClean="0"/>
              <a:t>мероприятий.</a:t>
            </a:r>
          </a:p>
          <a:p>
            <a:endParaRPr lang="ru-RU" sz="16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71101" y="563488"/>
            <a:ext cx="21930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FFFF00"/>
                </a:solidFill>
              </a:rPr>
              <a:t>Подготовительный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23528" y="2317815"/>
            <a:ext cx="259228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FFFF00"/>
                </a:solidFill>
              </a:rPr>
              <a:t>Практический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795847" y="2564904"/>
            <a:ext cx="782116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dirty="0"/>
              <a:t>Утренняя зарядка;</a:t>
            </a:r>
          </a:p>
          <a:p>
            <a:pPr algn="just"/>
            <a:r>
              <a:rPr lang="ru-RU" sz="1600" dirty="0"/>
              <a:t>Физкультурные занятия на прогулке;</a:t>
            </a:r>
          </a:p>
          <a:p>
            <a:pPr algn="just"/>
            <a:r>
              <a:rPr lang="ru-RU" sz="1600" dirty="0"/>
              <a:t>Родительское собрание на тему «Здоровый малыш»;</a:t>
            </a:r>
          </a:p>
          <a:p>
            <a:pPr algn="just"/>
            <a:r>
              <a:rPr lang="ru-RU" sz="1600" dirty="0"/>
              <a:t>Беседы с детьми на тему: «Здоровый образ жизни»;</a:t>
            </a:r>
          </a:p>
          <a:p>
            <a:pPr algn="just"/>
            <a:r>
              <a:rPr lang="ru-RU" sz="1600" dirty="0" smtClean="0"/>
              <a:t>Ситуативный </a:t>
            </a:r>
            <a:r>
              <a:rPr lang="ru-RU" sz="1600" dirty="0"/>
              <a:t>разговор «Для чего нужна зарядка»;</a:t>
            </a:r>
          </a:p>
          <a:p>
            <a:pPr algn="just"/>
            <a:r>
              <a:rPr lang="ru-RU" sz="1600" dirty="0" smtClean="0"/>
              <a:t>Индивидуальные беседы для </a:t>
            </a:r>
            <a:r>
              <a:rPr lang="ru-RU" sz="1600" dirty="0"/>
              <a:t>родителей «Роль семьи в физическом воспитании детей»;</a:t>
            </a:r>
          </a:p>
          <a:p>
            <a:pPr algn="just"/>
            <a:r>
              <a:rPr lang="ru-RU" sz="1600" dirty="0" smtClean="0"/>
              <a:t>Рассматривание </a:t>
            </a:r>
            <a:r>
              <a:rPr lang="ru-RU" sz="1600" dirty="0"/>
              <a:t>иллюстраций, фотографий о спорте</a:t>
            </a:r>
            <a:r>
              <a:rPr lang="ru-RU" sz="1600" dirty="0" smtClean="0"/>
              <a:t>;</a:t>
            </a:r>
          </a:p>
          <a:p>
            <a:pPr algn="just"/>
            <a:r>
              <a:rPr lang="ru-RU" sz="1600" dirty="0"/>
              <a:t>Чтение художественной литературы для детей дошкольного возраста по физкультуре и </a:t>
            </a:r>
            <a:r>
              <a:rPr lang="ru-RU" sz="1600" dirty="0" smtClean="0"/>
              <a:t>спорту.</a:t>
            </a:r>
          </a:p>
          <a:p>
            <a:pPr algn="just"/>
            <a:endParaRPr lang="ru-RU" sz="1600" dirty="0"/>
          </a:p>
        </p:txBody>
      </p:sp>
      <p:pic>
        <p:nvPicPr>
          <p:cNvPr id="4098" name="Picture 2" descr="http://smiles24.ru/data/smiles/smiles-sport-317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0156" y="4797152"/>
            <a:ext cx="2445426" cy="1889650"/>
          </a:xfrm>
          <a:prstGeom prst="rect">
            <a:avLst/>
          </a:prstGeom>
          <a:solidFill>
            <a:schemeClr val="tx1"/>
          </a:solidFill>
          <a:ln w="317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706574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1412776"/>
            <a:ext cx="806489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/>
              <a:t>	Так </a:t>
            </a:r>
            <a:r>
              <a:rPr lang="ru-RU" dirty="0"/>
              <a:t>как проект еще находится на реализации, то о всех ожидаемых результатах сказать рано, но можно с уверенностью сказать что практически все наши ожидания воплощены в жизнь:</a:t>
            </a:r>
          </a:p>
          <a:p>
            <a:pPr algn="just"/>
            <a:r>
              <a:rPr lang="ru-RU" dirty="0"/>
              <a:t>Повышение качества работы ДОУ по охране и укреплению физического и психического здоровья детей, в том числе их эмоционального благополучия. Родители вовлечены в образовательный процесс, воспитатели и родители ведут совместную деятельность по формированию у детей навыков здорового образа жизни</a:t>
            </a:r>
          </a:p>
          <a:p>
            <a:pPr algn="just"/>
            <a:r>
              <a:rPr lang="ru-RU" dirty="0"/>
              <a:t>Дети и родители получают положительные эмоции при участии в семейном празднике. В группе снизился уровень заболеваемости среди детей.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836712"/>
            <a:ext cx="20289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FFFF00"/>
                </a:solidFill>
              </a:rPr>
              <a:t>Заключительный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5122" name="Picture 2" descr="http://www.gifki.org/data/media/669/smayl-prygayushchiy-animatsionnaya-kartinka-0154.gif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4642660"/>
            <a:ext cx="4198040" cy="1469316"/>
          </a:xfrm>
          <a:prstGeom prst="rect">
            <a:avLst/>
          </a:prstGeom>
          <a:solidFill>
            <a:schemeClr val="tx1"/>
          </a:solidFill>
          <a:ln w="317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397901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19672" y="260648"/>
            <a:ext cx="63367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FF00"/>
                </a:solidFill>
              </a:rPr>
              <a:t>Каждое утро не ленись, </a:t>
            </a:r>
          </a:p>
          <a:p>
            <a:pPr algn="ctr"/>
            <a:r>
              <a:rPr lang="ru-RU" sz="2000" b="1" dirty="0" smtClean="0">
                <a:solidFill>
                  <a:srgbClr val="FFFF00"/>
                </a:solidFill>
              </a:rPr>
              <a:t>на зарядку становись!</a:t>
            </a:r>
            <a:endParaRPr lang="ru-RU" sz="2000" b="1" dirty="0">
              <a:solidFill>
                <a:srgbClr val="FFFF00"/>
              </a:solidFill>
            </a:endParaRPr>
          </a:p>
        </p:txBody>
      </p:sp>
      <p:pic>
        <p:nvPicPr>
          <p:cNvPr id="1026" name="Picture 2" descr="C:\Users\1\Pictures\IMG_20180313_0821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6958392" y="19990840"/>
            <a:ext cx="3427979" cy="2570984"/>
          </a:xfrm>
          <a:prstGeom prst="rect">
            <a:avLst/>
          </a:prstGeom>
          <a:noFill/>
        </p:spPr>
      </p:pic>
      <p:pic>
        <p:nvPicPr>
          <p:cNvPr id="1027" name="Picture 3" descr="C:\Users\1\Pictures\IMG_20180313_082119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980728"/>
            <a:ext cx="3280113" cy="2239151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8" name="Picture 4" descr="C:\Users\1\Pictures\IMG_20180313_082112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59832" y="3573016"/>
            <a:ext cx="2952328" cy="264202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Picture 2" descr="C:\Users\1\Pictures\IMG_20180315_082611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20072" y="1124744"/>
            <a:ext cx="2856316" cy="2142237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79712" y="260648"/>
            <a:ext cx="5400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FF00"/>
                </a:solidFill>
              </a:rPr>
              <a:t>Физкультура – это класс. </a:t>
            </a:r>
          </a:p>
          <a:p>
            <a:pPr algn="ctr"/>
            <a:r>
              <a:rPr lang="ru-RU" sz="2000" b="1" dirty="0" smtClean="0">
                <a:solidFill>
                  <a:srgbClr val="FFFF00"/>
                </a:solidFill>
              </a:rPr>
              <a:t>Все здоровые у нас.</a:t>
            </a:r>
            <a:endParaRPr lang="ru-RU" sz="2000" b="1" dirty="0">
              <a:solidFill>
                <a:srgbClr val="FFFF00"/>
              </a:solidFill>
            </a:endParaRPr>
          </a:p>
        </p:txBody>
      </p:sp>
      <p:pic>
        <p:nvPicPr>
          <p:cNvPr id="2052" name="Picture 4" descr="C:\Users\1\Pictures\IMG_20180313_093245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1124744"/>
            <a:ext cx="3456384" cy="259228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scene3d>
            <a:camera prst="perspectiveRight"/>
            <a:lightRig rig="threePt" dir="t"/>
          </a:scene3d>
        </p:spPr>
      </p:pic>
      <p:pic>
        <p:nvPicPr>
          <p:cNvPr id="2050" name="Picture 2" descr="C:\Users\1\Pictures\IMG_20180313_093604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6096" y="1124744"/>
            <a:ext cx="3034151" cy="2495349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perspectiveLef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51" name="Picture 3" descr="C:\Users\1\Pictures\IMG_20180313_092945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15816" y="4005064"/>
            <a:ext cx="4032448" cy="252028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177</TotalTime>
  <Words>545</Words>
  <Application>Microsoft Office PowerPoint</Application>
  <PresentationFormat>Экран (4:3)</PresentationFormat>
  <Paragraphs>76</Paragraphs>
  <Slides>15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4" baseType="lpstr">
      <vt:lpstr>Arial</vt:lpstr>
      <vt:lpstr>Book Antiqua</vt:lpstr>
      <vt:lpstr>Calibri</vt:lpstr>
      <vt:lpstr>Lucida Sans</vt:lpstr>
      <vt:lpstr>Times New Roman</vt:lpstr>
      <vt:lpstr>Wingdings</vt:lpstr>
      <vt:lpstr>Wingdings 2</vt:lpstr>
      <vt:lpstr>Wingdings 3</vt:lpstr>
      <vt:lpstr>Апекс</vt:lpstr>
      <vt:lpstr>Мини- проект тема: « Спортивная семья»</vt:lpstr>
      <vt:lpstr>Актуальность проекта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Мини- проект тема: «Папа, мама, я – спортивная семья</dc:title>
  <dc:creator>ЛЕША</dc:creator>
  <cp:lastModifiedBy>Учетная запись Майкрософт</cp:lastModifiedBy>
  <cp:revision>23</cp:revision>
  <dcterms:created xsi:type="dcterms:W3CDTF">2018-03-12T06:50:09Z</dcterms:created>
  <dcterms:modified xsi:type="dcterms:W3CDTF">2021-10-18T05:39:49Z</dcterms:modified>
</cp:coreProperties>
</file>