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5" r:id="rId4"/>
    <p:sldId id="290" r:id="rId5"/>
    <p:sldId id="291" r:id="rId6"/>
    <p:sldId id="257" r:id="rId7"/>
    <p:sldId id="297" r:id="rId8"/>
    <p:sldId id="258" r:id="rId9"/>
    <p:sldId id="300" r:id="rId10"/>
    <p:sldId id="259" r:id="rId11"/>
    <p:sldId id="260" r:id="rId12"/>
    <p:sldId id="298" r:id="rId13"/>
    <p:sldId id="299" r:id="rId14"/>
    <p:sldId id="292" r:id="rId15"/>
    <p:sldId id="261" r:id="rId16"/>
    <p:sldId id="301" r:id="rId17"/>
    <p:sldId id="294" r:id="rId18"/>
    <p:sldId id="296" r:id="rId19"/>
    <p:sldId id="30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E3F0"/>
    <a:srgbClr val="FFCCFF"/>
    <a:srgbClr val="FFFFCC"/>
    <a:srgbClr val="FFFF99"/>
    <a:srgbClr val="CCFFCC"/>
    <a:srgbClr val="00FF99"/>
    <a:srgbClr val="FFFF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9" autoAdjust="0"/>
    <p:restoredTop sz="94660"/>
  </p:normalViewPr>
  <p:slideViewPr>
    <p:cSldViewPr>
      <p:cViewPr varScale="1">
        <p:scale>
          <a:sx n="66" d="100"/>
          <a:sy n="66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988C5-8B4A-4535-A405-96B044B58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A9ABE-F724-4DA8-B813-3F6A0E5C3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7D05C-D671-4051-8B73-6498ECF4D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1137E-4D08-440E-B63F-ACDA540F8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1AF33-725D-4066-872E-861E64EBF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3F696-3333-498A-8F11-FFE19F3D0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59FB7-B69E-435B-A017-10F10AFB2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5DF52-5941-4E2C-9328-CC487B97A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4F11B-791B-4590-A74B-6CB4A62D0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2D4BA-10E7-40B3-9168-E0A71D275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622CF-463B-4582-A383-EF101D360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1648E4-601F-4288-BD58-E7BC48F1F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$&#1048;&#1088;&#1080;&#1085;&#1072;%20&#1041;&#1086;&#1088;&#1080;&#1089;&#1086;&#1074;&#1085;&#1072;\&#8470;22%20&#1096;&#1082;&#1086;&#1083;&#1072;\&#1082;&#1083;&#1102;&#1073;&#1080;&#1085;&#1072;\&#1040;&#1083;&#1077;&#1082;&#1089;&#1072;&#1085;&#1076;&#1088;%20&#1056;&#1086;&#1079;&#1077;&#1085;&#1073;&#1072;&#1091;&#1084;%20-%20&#1040;&#1085;&#1072;&#1092;&#1077;&#1084;&#1072;.mp3" TargetMode="Externa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$&#1048;&#1088;&#1080;&#1085;&#1072;%20&#1041;&#1086;&#1088;&#1080;&#1089;&#1086;&#1074;&#1085;&#1072;\&#8470;22%20&#1096;&#1082;&#1086;&#1083;&#1072;\&#1082;&#1083;&#1102;&#1073;&#1080;&#1085;&#1072;\05_-_nikogo_ne_budet_v_dome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$&#1048;&#1088;&#1080;&#1085;&#1072;%20&#1041;&#1086;&#1088;&#1080;&#1089;&#1086;&#1074;&#1085;&#1072;\&#8470;22%20&#1096;&#1082;&#1086;&#1083;&#1072;\&#1082;&#1083;&#1102;&#1073;&#1080;&#1085;&#1072;\&#1074;&#1099;&#1089;&#1086;&#1094;&#1082;&#1080;&#1081;%20&#1103;%20&#1085;&#1077;%20&#1083;&#1102;&#1073;&#1083;&#1102;%5d.mp3" TargetMode="External"/><Relationship Id="rId6" Type="http://schemas.openxmlformats.org/officeDocument/2006/relationships/image" Target="../media/image37.png"/><Relationship Id="rId5" Type="http://schemas.openxmlformats.org/officeDocument/2006/relationships/image" Target="../media/image2.gif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kharov-2.center.ru/asfcd/pam/list.html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vb.ru/" TargetMode="External"/><Relationship Id="rId5" Type="http://schemas.openxmlformats.org/officeDocument/2006/relationships/hyperlink" Target="http://lit.1september.ru/" TargetMode="External"/><Relationship Id="rId4" Type="http://schemas.openxmlformats.org/officeDocument/2006/relationships/hyperlink" Target="http://www.philology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$&#1048;&#1088;&#1080;&#1085;&#1072;%20&#1041;&#1086;&#1088;&#1080;&#1089;&#1086;&#1074;&#1085;&#1072;\&#8470;22%20&#1096;&#1082;&#1086;&#1083;&#1072;\&#1082;&#1083;&#1102;&#1073;&#1080;&#1085;&#1072;\&#1060;&#1080;&#1083;&#1100;&#1084;_0001.wm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$&#1048;&#1088;&#1080;&#1085;&#1072;%20&#1041;&#1086;&#1088;&#1080;&#1089;&#1086;&#1074;&#1085;&#1072;\&#8470;22%20&#1096;&#1082;&#1086;&#1083;&#1072;\&#1082;&#1083;&#1102;&#1073;&#1080;&#1085;&#1072;\&#1064;&#1091;&#1073;&#1077;&#1088;&#1090;%20-%20&#1040;&#1074;&#1077;%20&#1052;&#1072;&#1088;&#1080;&#1103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$&#1048;&#1088;&#1080;&#1085;&#1072;%20&#1041;&#1086;&#1088;&#1080;&#1089;&#1086;&#1074;&#1085;&#1072;\&#8470;22%20&#1096;&#1082;&#1086;&#1083;&#1072;\&#1082;&#1083;&#1102;&#1073;&#1080;&#1085;&#1072;\mocart__rekviemmp3._%5bmp3ex.net%5d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571472" y="428604"/>
            <a:ext cx="8072438" cy="6194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       Судьба поэта в годы  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репрессий </a:t>
            </a:r>
          </a:p>
          <a:p>
            <a:pPr algn="ctr">
              <a:defRPr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sz="3600" b="1" dirty="0">
              <a:solidFill>
                <a:srgbClr val="C00000"/>
              </a:solidFill>
            </a:endParaRPr>
          </a:p>
          <a:p>
            <a:pPr lvl="6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Горька судьба поэтов </a:t>
            </a:r>
          </a:p>
          <a:p>
            <a:pPr lvl="6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всех времён…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785786" y="857232"/>
            <a:ext cx="7848600" cy="3744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993366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entury Gothic"/>
            </a:endParaRPr>
          </a:p>
        </p:txBody>
      </p:sp>
      <p:pic>
        <p:nvPicPr>
          <p:cNvPr id="8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2286016" cy="30480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82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28596" y="377825"/>
            <a:ext cx="8285191" cy="619444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dirty="0"/>
              <a:t>.</a:t>
            </a:r>
          </a:p>
        </p:txBody>
      </p:sp>
      <p:pic>
        <p:nvPicPr>
          <p:cNvPr id="7175" name="Рисунок 8" descr="C:\Users\Q\Pictures\владивосток район варя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643050"/>
            <a:ext cx="2399297" cy="3026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2901" y="4143380"/>
            <a:ext cx="2303875" cy="2405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571604" y="428604"/>
            <a:ext cx="592935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Памятники на Приморской земле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786050" y="1285860"/>
            <a:ext cx="3714776" cy="64294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Владивосток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1" name="Рисунок 20" descr="C:\Users\Q\Pictures\влад горностай.jpg"/>
          <p:cNvPicPr/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286512" y="785794"/>
            <a:ext cx="242889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C:\Users\Q\Pictures\влад памятник.jpg"/>
          <p:cNvPicPr/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428596" y="714356"/>
            <a:ext cx="235267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2786050" y="5572140"/>
            <a:ext cx="2000264" cy="9144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Уссурийск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4" name="Рисунок 23" descr="C:\Users\Q\Pictures\Памятник на месте массовых расстрелов и захоронения жертв репрессийуссур.jpg"/>
          <p:cNvPicPr/>
          <p:nvPr/>
        </p:nvPicPr>
        <p:blipFill>
          <a:blip r:embed="rId6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928662" y="378619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3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50825" y="188913"/>
            <a:ext cx="8713788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Эти убили, а эти ославили.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Кто ж наши Каины?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Кто ж наши Авели?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Даже могил никаких не оставили,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Горько в родимой земле им лежать.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Нашим убитым,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Нашим замученным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мы даже памятник не поставили.</a:t>
            </a:r>
          </a:p>
          <a:p>
            <a:pPr lvl="5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Стыдно и не за что нас уважать.</a:t>
            </a:r>
          </a:p>
          <a:p>
            <a:pPr lvl="5" algn="ctr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Ю.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</a:rPr>
              <a:t>Левитанский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00113" y="333375"/>
            <a:ext cx="74882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pic>
        <p:nvPicPr>
          <p:cNvPr id="8198" name="Рисунок 5" descr="C:\Users\Q\Pictures\263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00034" y="714356"/>
            <a:ext cx="184785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14282" y="3643314"/>
            <a:ext cx="31432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Николай Степанович Гумилёв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786322"/>
            <a:ext cx="5572164" cy="1357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3 августа 1921 г. Гумилёв был внезапно арестован, несправедливо обвинён, как участник контрреволюционного заговора, и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расстрелян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недалеко от Петрограда</a:t>
            </a:r>
          </a:p>
        </p:txBody>
      </p:sp>
      <p:sp>
        <p:nvSpPr>
          <p:cNvPr id="8203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571876"/>
            <a:ext cx="2000264" cy="26670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430212" y="377825"/>
            <a:ext cx="8499506" cy="619444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 sz="2000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00113" y="333375"/>
            <a:ext cx="74882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14612" y="357166"/>
            <a:ext cx="6072230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Горька судьба поэтов всех племен;</a:t>
            </a:r>
          </a:p>
          <a:p>
            <a:r>
              <a:rPr lang="ru-RU" sz="2400" b="1" dirty="0" err="1" smtClean="0">
                <a:solidFill>
                  <a:srgbClr val="C00000"/>
                </a:solidFill>
              </a:rPr>
              <a:t>Тяжеле</a:t>
            </a:r>
            <a:r>
              <a:rPr lang="ru-RU" sz="2400" b="1" dirty="0" smtClean="0">
                <a:solidFill>
                  <a:srgbClr val="C00000"/>
                </a:solidFill>
              </a:rPr>
              <a:t> всех судьба казнит Россию</a:t>
            </a:r>
          </a:p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В.Кюхельбекер.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643050"/>
            <a:ext cx="6143668" cy="428628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Всем, </a:t>
            </a:r>
          </a:p>
          <a:p>
            <a:r>
              <a:rPr lang="ru-RU" sz="2300" dirty="0" smtClean="0">
                <a:solidFill>
                  <a:schemeClr val="accent6">
                    <a:lumMod val="75000"/>
                  </a:schemeClr>
                </a:solidFill>
              </a:rPr>
              <a:t>кто клеймён был статьёю полсотни восьмою,</a:t>
            </a:r>
          </a:p>
          <a:p>
            <a:r>
              <a:rPr lang="ru-RU" sz="2300" dirty="0" smtClean="0">
                <a:solidFill>
                  <a:schemeClr val="accent6">
                    <a:lumMod val="75000"/>
                  </a:schemeClr>
                </a:solidFill>
              </a:rPr>
              <a:t>кто и во сне окружён был собаками, лютым конвоем, </a:t>
            </a:r>
          </a:p>
          <a:p>
            <a:r>
              <a:rPr lang="ru-RU" sz="2300" dirty="0" smtClean="0">
                <a:solidFill>
                  <a:schemeClr val="accent6">
                    <a:lumMod val="75000"/>
                  </a:schemeClr>
                </a:solidFill>
              </a:rPr>
              <a:t>кто по суду, без суда, совещаньем особым </a:t>
            </a:r>
          </a:p>
          <a:p>
            <a:r>
              <a:rPr lang="ru-RU" sz="2300" dirty="0" smtClean="0">
                <a:solidFill>
                  <a:schemeClr val="accent6">
                    <a:lumMod val="75000"/>
                  </a:schemeClr>
                </a:solidFill>
              </a:rPr>
              <a:t>был обречён на тюремную робу до гроба,</a:t>
            </a:r>
          </a:p>
          <a:p>
            <a:r>
              <a:rPr lang="ru-RU" sz="2300" dirty="0" smtClean="0">
                <a:solidFill>
                  <a:schemeClr val="accent6">
                    <a:lumMod val="75000"/>
                  </a:schemeClr>
                </a:solidFill>
              </a:rPr>
              <a:t>кто был с судьбой обручён кандалами, колючкой, цепями,</a:t>
            </a:r>
          </a:p>
          <a:p>
            <a:r>
              <a:rPr lang="ru-RU" sz="2300" dirty="0" smtClean="0">
                <a:solidFill>
                  <a:schemeClr val="accent6">
                    <a:lumMod val="75000"/>
                  </a:schemeClr>
                </a:solidFill>
              </a:rPr>
              <a:t>им наши слёзы и скорбь</a:t>
            </a:r>
            <a:r>
              <a:rPr lang="ru-RU" sz="2300" b="1" dirty="0" smtClean="0">
                <a:solidFill>
                  <a:srgbClr val="C00000"/>
                </a:solidFill>
              </a:rPr>
              <a:t>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наша вечная память!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6429388" y="1714488"/>
            <a:ext cx="2428860" cy="3429024"/>
          </a:xfrm>
          <a:prstGeom prst="foldedCorner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В 1934 году в состав Союза писателей входило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2500</a:t>
            </a:r>
            <a:r>
              <a:rPr lang="ru-RU" b="1" dirty="0" smtClean="0">
                <a:solidFill>
                  <a:srgbClr val="002060"/>
                </a:solidFill>
              </a:rPr>
              <a:t> человек,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репрессировано </a:t>
            </a:r>
            <a:r>
              <a:rPr lang="ru-RU" b="1" dirty="0">
                <a:solidFill>
                  <a:srgbClr val="002060"/>
                </a:solidFill>
              </a:rPr>
              <a:t>было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2000</a:t>
            </a:r>
            <a:r>
              <a:rPr lang="ru-RU" b="1" dirty="0">
                <a:solidFill>
                  <a:srgbClr val="FF0000"/>
                </a:solidFill>
              </a:rPr>
              <a:t>!</a:t>
            </a:r>
          </a:p>
          <a:p>
            <a:pPr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203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143380"/>
            <a:ext cx="1857388" cy="2381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Александр Розенбаум - Анафе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64370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4615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57188" y="142875"/>
            <a:ext cx="8429625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</a:p>
          <a:p>
            <a:pPr algn="ctr">
              <a:defRPr/>
            </a:pP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00035" y="785794"/>
            <a:ext cx="78883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2143116"/>
            <a:ext cx="4929222" cy="235745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В 1938 г. Мандельштам был незаконно репрессирован,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погиб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недалеко от Владивостока, 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реабилитирован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посмертно.</a:t>
            </a: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167168"/>
            <a:ext cx="2018123" cy="2690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Q\Pictures\Памятник поэту О.Э. Мандельштаму, погибшему в пересыльном лагере г. Владивостока в 1938 г.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307183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500166" y="428604"/>
            <a:ext cx="61436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Памятник О. Мандельштаму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во Владивостоке..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14313" y="214313"/>
            <a:ext cx="8429625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2000" dirty="0"/>
              <a:t> 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Во всем мне хочется дойти </a:t>
            </a:r>
          </a:p>
          <a:p>
            <a:r>
              <a:rPr lang="ru-RU" sz="2300" b="1" dirty="0" smtClean="0">
                <a:solidFill>
                  <a:schemeClr val="accent6">
                    <a:lumMod val="50000"/>
                  </a:schemeClr>
                </a:solidFill>
              </a:rPr>
              <a:t>До самой сути: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В работе, в поисках пути,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В сердечной смуте.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До сущности протекших дней,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До их причины,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До оснований, до корней,</a:t>
            </a:r>
          </a:p>
          <a:p>
            <a:r>
              <a:rPr lang="ru-RU" sz="2300" dirty="0" smtClean="0">
                <a:solidFill>
                  <a:schemeClr val="accent6">
                    <a:lumMod val="50000"/>
                  </a:schemeClr>
                </a:solidFill>
              </a:rPr>
              <a:t>До сердцевины.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defRPr/>
            </a:pPr>
            <a:endParaRPr lang="ru-RU" sz="2000" dirty="0"/>
          </a:p>
          <a:p>
            <a:pPr algn="ctr">
              <a:defRPr/>
            </a:pP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00113" y="333375"/>
            <a:ext cx="74882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5643578"/>
            <a:ext cx="31432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Борис Леонидович Пастернак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57166"/>
            <a:ext cx="4214842" cy="142876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Покинуть Родину для меня равносильно смерти. 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Я связан с Россией рождением, жизнью и работой.</a:t>
            </a:r>
          </a:p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   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000636"/>
            <a:ext cx="1857388" cy="1571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Q\Pictures\пастернак.jpg"/>
          <p:cNvPicPr/>
          <p:nvPr/>
        </p:nvPicPr>
        <p:blipFill>
          <a:blip r:embed="rId4" cstate="print"/>
          <a:srcRect b="10325"/>
          <a:stretch>
            <a:fillRect/>
          </a:stretch>
        </p:blipFill>
        <p:spPr bwMode="auto">
          <a:xfrm>
            <a:off x="500034" y="3857628"/>
            <a:ext cx="202832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Q\Pictures\32044498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857364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05_-_nikogo_ne_budet_v_do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50082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813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71472" y="725083"/>
            <a:ext cx="72866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Я плачу, я слёз не стыжусь и не прячу,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хотя от стыда за страну свою плачу.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Какое нам дело, что скажут потомки?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Поэзию в землю зарыли подонки.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Мы славу свою уступаем задаром: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как видно, она не по нашим амбарам.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Как видно, у нас её край непочатый –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1" eaLnBrk="0" hangingPunct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поэзии истинной — хоть не печатай!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Г. Б.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Плисе́цкий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20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214818"/>
            <a:ext cx="1928826" cy="2190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Q\Pictures\решетка.jpg"/>
          <p:cNvPicPr/>
          <p:nvPr/>
        </p:nvPicPr>
        <p:blipFill>
          <a:blip r:embed="rId3" cstate="print"/>
          <a:srcRect r="30508" b="20883"/>
          <a:stretch>
            <a:fillRect/>
          </a:stretch>
        </p:blipFill>
        <p:spPr bwMode="auto">
          <a:xfrm>
            <a:off x="428596" y="3571876"/>
            <a:ext cx="4000528" cy="32861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Q\Pictures\по творческому наследию репрессированных писателей России..jpg"/>
          <p:cNvPicPr/>
          <p:nvPr/>
        </p:nvPicPr>
        <p:blipFill>
          <a:blip r:embed="rId4" cstate="print"/>
          <a:srcRect b="34709"/>
          <a:stretch>
            <a:fillRect/>
          </a:stretch>
        </p:blipFill>
        <p:spPr bwMode="auto">
          <a:xfrm>
            <a:off x="6500826" y="357166"/>
            <a:ext cx="2428860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Загнутый угол 17"/>
          <p:cNvSpPr/>
          <p:nvPr/>
        </p:nvSpPr>
        <p:spPr>
          <a:xfrm>
            <a:off x="2428860" y="857232"/>
            <a:ext cx="5000660" cy="428628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Николай Заболоцкий,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Даниил Хармс,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Леонид Мартынов,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Ярослав Смеляков,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Павел Васильев </a:t>
            </a:r>
            <a:r>
              <a:rPr lang="ru-RU" sz="2000" dirty="0" smtClean="0">
                <a:solidFill>
                  <a:srgbClr val="C00000"/>
                </a:solidFill>
              </a:rPr>
              <a:t>–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это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новая волна </a:t>
            </a:r>
            <a:r>
              <a:rPr lang="ru-RU" sz="2000" dirty="0" smtClean="0">
                <a:solidFill>
                  <a:srgbClr val="C00000"/>
                </a:solidFill>
              </a:rPr>
              <a:t>репрессированных поэтов.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20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2786058"/>
            <a:ext cx="1643074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Q\Documents\Ирина Борисовна\№22 школа\2010 - 2011 конкурсы\писатели\н заболоцкий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14554"/>
            <a:ext cx="2071702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Q\Documents\Ирина Борисовна\№22 школа\2010 - 2011 конкурсы\писатели\д хармс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643314"/>
            <a:ext cx="1857388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Q\AppData\Local\Microsoft\Windows\Temporary Internet Files\Content.Word\17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786190"/>
            <a:ext cx="1785950" cy="2809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Users\Q\Documents\Ирина Борисовна\№22 школа\2010 - 2011 конкурсы\писатели\смеляков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571480"/>
            <a:ext cx="1571636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Q\AppData\Local\Microsoft\Windows\Temporary Internet Files\Content.Word\bh00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500042"/>
            <a:ext cx="1676393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C:\Users\Q\Pictures\по творческому наследию репрессированных писателей России..jpg"/>
          <p:cNvPicPr/>
          <p:nvPr/>
        </p:nvPicPr>
        <p:blipFill>
          <a:blip r:embed="rId8" cstate="print"/>
          <a:srcRect b="87000"/>
          <a:stretch>
            <a:fillRect/>
          </a:stretch>
        </p:blipFill>
        <p:spPr bwMode="auto">
          <a:xfrm>
            <a:off x="714348" y="285728"/>
            <a:ext cx="3857652" cy="92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b="9430"/>
          <a:stretch>
            <a:fillRect/>
          </a:stretch>
        </p:blipFill>
        <p:spPr bwMode="auto">
          <a:xfrm>
            <a:off x="214282" y="357166"/>
            <a:ext cx="8572560" cy="61745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5500694" y="500042"/>
            <a:ext cx="3357586" cy="521497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002060"/>
                </a:solidFill>
              </a:rPr>
              <a:t>Главное, что я хочу делать в своих песнях, - я хотел бы, чтобы в них ощущалось наше время. Время нервное, бешеное, его ритм, темп. … я пишу о нашем времени,  в этом времени есть много ещё недостатков, о которых … стоит писать.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4" name="Picture 11" descr="visotsky_23_01_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14554"/>
            <a:ext cx="248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5429264"/>
            <a:ext cx="207170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Владимир Высоцкий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Picture 1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4214818"/>
            <a:ext cx="1785950" cy="23336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высоцкий я не люблю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143636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367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r">
              <a:defRPr/>
            </a:pPr>
            <a:endParaRPr lang="ru-RU" dirty="0"/>
          </a:p>
        </p:txBody>
      </p:sp>
      <p:sp>
        <p:nvSpPr>
          <p:cNvPr id="18" name="Загнутый угол 17"/>
          <p:cNvSpPr/>
          <p:nvPr/>
        </p:nvSpPr>
        <p:spPr>
          <a:xfrm>
            <a:off x="2000232" y="4357694"/>
            <a:ext cx="4286280" cy="164307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Простите нас,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не названные нами.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Мы слышим ваши голоса.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20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256"/>
            <a:ext cx="1428760" cy="1905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000100" y="357166"/>
            <a:ext cx="6357982" cy="392909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ru-RU" sz="2400" dirty="0" err="1" smtClean="0">
                <a:solidFill>
                  <a:srgbClr val="002060"/>
                </a:solidFill>
              </a:rPr>
              <a:t>Тагер</a:t>
            </a:r>
            <a:r>
              <a:rPr lang="ru-RU" sz="2400" dirty="0" smtClean="0">
                <a:solidFill>
                  <a:srgbClr val="002060"/>
                </a:solidFill>
              </a:rPr>
              <a:t> Елена, </a:t>
            </a:r>
            <a:r>
              <a:rPr lang="ru-RU" sz="2400" dirty="0" smtClean="0">
                <a:solidFill>
                  <a:srgbClr val="C00000"/>
                </a:solidFill>
              </a:rPr>
              <a:t>поэтесса, десять лет провела на Колыме.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Плужников Евгений</a:t>
            </a:r>
            <a:r>
              <a:rPr lang="ru-RU" sz="2400" dirty="0" smtClean="0">
                <a:solidFill>
                  <a:srgbClr val="C00000"/>
                </a:solidFill>
              </a:rPr>
              <a:t>, уже больным туберкулёзом был отправлен на Соловки. Там вскоре и умер.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Васильева Елизавета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ее отправили хромую по этапу на Урал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r">
              <a:defRPr/>
            </a:pPr>
            <a:endParaRPr lang="ru-RU" dirty="0"/>
          </a:p>
        </p:txBody>
      </p:sp>
      <p:pic>
        <p:nvPicPr>
          <p:cNvPr id="20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5909" y="3929066"/>
            <a:ext cx="1589495" cy="2119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857356" y="1500174"/>
            <a:ext cx="5143536" cy="442915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sz="2800" u="sng" dirty="0" smtClean="0">
              <a:solidFill>
                <a:srgbClr val="0070C0"/>
              </a:solidFill>
              <a:hlinkClick r:id="rId3"/>
            </a:endParaRPr>
          </a:p>
          <a:p>
            <a:pPr marL="342900" indent="-342900">
              <a:buAutoNum type="arabicPeriod"/>
            </a:pPr>
            <a:endParaRPr lang="en-US" sz="2800" u="sng" dirty="0" smtClean="0">
              <a:solidFill>
                <a:srgbClr val="0070C0"/>
              </a:solidFill>
              <a:hlinkClick r:id="rId3"/>
            </a:endParaRPr>
          </a:p>
          <a:p>
            <a:pPr marL="342900" indent="-342900">
              <a:buAutoNum type="arabicPeriod"/>
            </a:pPr>
            <a:r>
              <a:rPr lang="en-US" sz="2800" u="sng" dirty="0" smtClean="0">
                <a:solidFill>
                  <a:srgbClr val="0070C0"/>
                </a:solidFill>
                <a:hlinkClick r:id="rId3"/>
              </a:rPr>
              <a:t>http://www.sakharov-</a:t>
            </a:r>
            <a:endParaRPr lang="ru-RU" sz="2800" u="sng" dirty="0" smtClean="0">
              <a:solidFill>
                <a:srgbClr val="0070C0"/>
              </a:solidFill>
              <a:hlinkClick r:id="rId3"/>
            </a:endParaRPr>
          </a:p>
          <a:p>
            <a:pPr marL="342900" indent="-342900">
              <a:buAutoNum type="arabicPeriod"/>
            </a:pPr>
            <a:r>
              <a:rPr lang="ru-RU" sz="2800" u="sng" dirty="0" smtClean="0">
                <a:solidFill>
                  <a:srgbClr val="0070C0"/>
                </a:solidFill>
                <a:hlinkClick r:id="rId3"/>
              </a:rPr>
              <a:t>.</a:t>
            </a:r>
            <a:r>
              <a:rPr lang="en-US" sz="2800" u="sng" dirty="0" smtClean="0">
                <a:solidFill>
                  <a:srgbClr val="0070C0"/>
                </a:solidFill>
                <a:hlinkClick r:id="rId3"/>
              </a:rPr>
              <a:t>center.ru/</a:t>
            </a:r>
            <a:r>
              <a:rPr lang="en-US" sz="2800" u="sng" dirty="0" err="1" smtClean="0">
                <a:solidFill>
                  <a:srgbClr val="0070C0"/>
                </a:solidFill>
                <a:hlinkClick r:id="rId3"/>
              </a:rPr>
              <a:t>asfcd</a:t>
            </a:r>
            <a:r>
              <a:rPr lang="en-US" sz="2800" u="sng" dirty="0" smtClean="0">
                <a:solidFill>
                  <a:srgbClr val="0070C0"/>
                </a:solidFill>
                <a:hlinkClick r:id="rId3"/>
              </a:rPr>
              <a:t>/</a:t>
            </a:r>
            <a:r>
              <a:rPr lang="en-US" sz="2800" u="sng" dirty="0" err="1" smtClean="0">
                <a:solidFill>
                  <a:srgbClr val="0070C0"/>
                </a:solidFill>
                <a:hlinkClick r:id="rId3"/>
              </a:rPr>
              <a:t>pam</a:t>
            </a:r>
            <a:r>
              <a:rPr lang="en-US" sz="2800" u="sng" dirty="0" smtClean="0">
                <a:solidFill>
                  <a:srgbClr val="0070C0"/>
                </a:solidFill>
                <a:hlinkClick r:id="rId3"/>
              </a:rPr>
              <a:t>/list.html</a:t>
            </a:r>
            <a:endParaRPr lang="ru-RU" sz="2800" u="sng" dirty="0" smtClean="0">
              <a:solidFill>
                <a:srgbClr val="0070C0"/>
              </a:solidFill>
            </a:endParaRPr>
          </a:p>
          <a:p>
            <a:pPr marL="342900" indent="-342900">
              <a:buAutoNum type="arabicPeriod" startAt="3"/>
            </a:pPr>
            <a:r>
              <a:rPr lang="ru-RU" sz="2800" dirty="0" smtClean="0">
                <a:solidFill>
                  <a:srgbClr val="0070C0"/>
                </a:solidFill>
                <a:hlinkClick r:id="rId4"/>
              </a:rPr>
              <a:t>http://www.philology.ru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2800" dirty="0" smtClean="0">
                <a:solidFill>
                  <a:srgbClr val="0070C0"/>
                </a:solidFill>
                <a:hlinkClick r:id="rId5"/>
              </a:rPr>
              <a:t>4. </a:t>
            </a:r>
            <a:r>
              <a:rPr lang="en-US" sz="2800" b="1" u="sng" dirty="0" smtClean="0">
                <a:solidFill>
                  <a:srgbClr val="0070C0"/>
                </a:solidFill>
                <a:hlinkClick r:id="rId5"/>
              </a:rPr>
              <a:t>http</a:t>
            </a:r>
            <a:r>
              <a:rPr lang="ru-RU" sz="2800" b="1" u="sng" dirty="0" smtClean="0">
                <a:solidFill>
                  <a:srgbClr val="0070C0"/>
                </a:solidFill>
                <a:hlinkClick r:id="rId5"/>
              </a:rPr>
              <a:t>://</a:t>
            </a:r>
            <a:r>
              <a:rPr lang="en-US" sz="2800" b="1" u="sng" dirty="0" smtClean="0">
                <a:solidFill>
                  <a:srgbClr val="0070C0"/>
                </a:solidFill>
                <a:hlinkClick r:id="rId5"/>
              </a:rPr>
              <a:t>lit</a:t>
            </a:r>
            <a:r>
              <a:rPr lang="ru-RU" sz="2800" b="1" u="sng" dirty="0" smtClean="0">
                <a:solidFill>
                  <a:srgbClr val="0070C0"/>
                </a:solidFill>
                <a:hlinkClick r:id="rId5"/>
              </a:rPr>
              <a:t>.1</a:t>
            </a:r>
            <a:r>
              <a:rPr lang="en-US" sz="2800" b="1" u="sng" dirty="0" err="1" smtClean="0">
                <a:solidFill>
                  <a:srgbClr val="0070C0"/>
                </a:solidFill>
                <a:hlinkClick r:id="rId5"/>
              </a:rPr>
              <a:t>september</a:t>
            </a:r>
            <a:r>
              <a:rPr lang="ru-RU" sz="2800" b="1" u="sng" dirty="0" smtClean="0">
                <a:solidFill>
                  <a:srgbClr val="0070C0"/>
                </a:solidFill>
                <a:hlinkClick r:id="rId5"/>
              </a:rPr>
              <a:t>.</a:t>
            </a:r>
            <a:r>
              <a:rPr lang="en-US" sz="2800" b="1" u="sng" dirty="0" err="1" smtClean="0">
                <a:solidFill>
                  <a:srgbClr val="0070C0"/>
                </a:solidFill>
                <a:hlinkClick r:id="rId5"/>
              </a:rPr>
              <a:t>ru</a:t>
            </a:r>
            <a:endParaRPr lang="ru-RU" sz="2800" b="1" u="sng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2800" b="1" u="sng" dirty="0" smtClean="0">
                <a:solidFill>
                  <a:srgbClr val="0070C0"/>
                </a:solidFill>
              </a:rPr>
              <a:t>5</a:t>
            </a:r>
            <a:r>
              <a:rPr lang="en-US" sz="2800" dirty="0" smtClean="0">
                <a:solidFill>
                  <a:srgbClr val="0070C0"/>
                </a:solidFill>
                <a:ea typeface="Times New Roman" pitchFamily="18" charset="0"/>
              </a:rPr>
              <a:t>http</a:t>
            </a:r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</a:rPr>
              <a:t>://</a:t>
            </a:r>
            <a:r>
              <a:rPr lang="en-US" sz="2800" dirty="0" err="1" smtClean="0">
                <a:solidFill>
                  <a:srgbClr val="0070C0"/>
                </a:solidFill>
                <a:ea typeface="Times New Roman" pitchFamily="18" charset="0"/>
              </a:rPr>
              <a:t>slova</a:t>
            </a:r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</a:rPr>
              <a:t>.</a:t>
            </a:r>
            <a:r>
              <a:rPr lang="en-US" sz="2800" dirty="0" smtClean="0">
                <a:solidFill>
                  <a:srgbClr val="0070C0"/>
                </a:solidFill>
                <a:ea typeface="Times New Roman" pitchFamily="18" charset="0"/>
              </a:rPr>
              <a:t>org</a:t>
            </a:r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</a:rPr>
              <a:t>.</a:t>
            </a:r>
            <a:r>
              <a:rPr lang="en-US" sz="2800" dirty="0" err="1" smtClean="0">
                <a:solidFill>
                  <a:srgbClr val="0070C0"/>
                </a:solidFill>
                <a:ea typeface="Times New Roman" pitchFamily="18" charset="0"/>
              </a:rPr>
              <a:t>ru</a:t>
            </a:r>
            <a:endParaRPr lang="ru-RU" sz="2800" dirty="0" smtClean="0">
              <a:solidFill>
                <a:srgbClr val="0070C0"/>
              </a:solidFill>
              <a:ea typeface="Times New Roman" pitchFamily="18" charset="0"/>
            </a:endParaRPr>
          </a:p>
          <a:p>
            <a:pPr marL="342900" indent="-342900"/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</a:rPr>
              <a:t>6.</a:t>
            </a:r>
            <a:r>
              <a:rPr lang="en-US" sz="2800" b="1" u="sng" dirty="0" smtClean="0">
                <a:solidFill>
                  <a:srgbClr val="0070C0"/>
                </a:solidFill>
                <a:hlinkClick r:id="rId6"/>
              </a:rPr>
              <a:t> http</a:t>
            </a:r>
            <a:r>
              <a:rPr lang="ru-RU" sz="2800" b="1" u="sng" dirty="0" smtClean="0">
                <a:solidFill>
                  <a:srgbClr val="0070C0"/>
                </a:solidFill>
                <a:hlinkClick r:id="rId6"/>
              </a:rPr>
              <a:t>://</a:t>
            </a:r>
            <a:r>
              <a:rPr lang="en-US" sz="2800" b="1" u="sng" dirty="0" smtClean="0">
                <a:solidFill>
                  <a:srgbClr val="0070C0"/>
                </a:solidFill>
                <a:hlinkClick r:id="rId6"/>
              </a:rPr>
              <a:t>www</a:t>
            </a:r>
            <a:r>
              <a:rPr lang="ru-RU" sz="2800" b="1" u="sng" dirty="0" smtClean="0">
                <a:solidFill>
                  <a:srgbClr val="0070C0"/>
                </a:solidFill>
                <a:hlinkClick r:id="rId6"/>
              </a:rPr>
              <a:t>.</a:t>
            </a:r>
            <a:r>
              <a:rPr lang="en-US" sz="2800" b="1" u="sng" dirty="0" err="1" smtClean="0">
                <a:solidFill>
                  <a:srgbClr val="0070C0"/>
                </a:solidFill>
                <a:hlinkClick r:id="rId6"/>
              </a:rPr>
              <a:t>rvb</a:t>
            </a:r>
            <a:r>
              <a:rPr lang="ru-RU" sz="2800" b="1" u="sng" dirty="0" smtClean="0">
                <a:solidFill>
                  <a:srgbClr val="0070C0"/>
                </a:solidFill>
                <a:hlinkClick r:id="rId6"/>
              </a:rPr>
              <a:t>.</a:t>
            </a:r>
            <a:r>
              <a:rPr lang="en-US" sz="2800" b="1" u="sng" dirty="0" err="1" smtClean="0">
                <a:solidFill>
                  <a:srgbClr val="0070C0"/>
                </a:solidFill>
                <a:hlinkClick r:id="rId6"/>
              </a:rPr>
              <a:t>ru</a:t>
            </a:r>
            <a:r>
              <a:rPr lang="ru-RU" sz="2800" b="1" dirty="0" smtClean="0">
                <a:solidFill>
                  <a:srgbClr val="0070C0"/>
                </a:solidFill>
              </a:rPr>
              <a:t>;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</a:rPr>
              <a:t>7.</a:t>
            </a:r>
            <a:r>
              <a:rPr lang="en-US" sz="2800" dirty="0" smtClean="0">
                <a:solidFill>
                  <a:srgbClr val="0070C0"/>
                </a:solidFill>
                <a:ea typeface="Times New Roman" pitchFamily="18" charset="0"/>
              </a:rPr>
              <a:t>gulagmuseum.org</a:t>
            </a:r>
          </a:p>
          <a:p>
            <a:pPr marL="342900" indent="-342900"/>
            <a:r>
              <a:rPr lang="en-US" sz="2800" dirty="0" smtClean="0">
                <a:solidFill>
                  <a:srgbClr val="0070C0"/>
                </a:solidFill>
                <a:ea typeface="Times New Roman" pitchFamily="18" charset="0"/>
              </a:rPr>
              <a:t>8.rulex,ru</a:t>
            </a:r>
          </a:p>
          <a:p>
            <a:pPr marL="342900" indent="-342900"/>
            <a:r>
              <a:rPr lang="en-US" sz="2800" dirty="0" smtClean="0">
                <a:solidFill>
                  <a:srgbClr val="0070C0"/>
                </a:solidFill>
                <a:ea typeface="Times New Roman" pitchFamily="18" charset="0"/>
              </a:rPr>
              <a:t>9.wwwikipedia.org</a:t>
            </a:r>
            <a:endParaRPr lang="ru-RU" sz="2800" dirty="0" smtClean="0">
              <a:solidFill>
                <a:srgbClr val="0070C0"/>
              </a:solidFill>
              <a:ea typeface="Times New Roman" pitchFamily="18" charset="0"/>
            </a:endParaRPr>
          </a:p>
          <a:p>
            <a:pPr marL="342900" indent="-342900"/>
            <a:endParaRPr lang="en-US" sz="2800" dirty="0" smtClean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sz="2800" u="sng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357166"/>
            <a:ext cx="464347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Литература</a:t>
            </a:r>
            <a:endParaRPr lang="ru-RU" sz="3200" b="1" dirty="0">
              <a:solidFill>
                <a:srgbClr val="FF5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57188" y="142875"/>
            <a:ext cx="8429625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2000" dirty="0"/>
              <a:t> </a:t>
            </a:r>
          </a:p>
          <a:p>
            <a:pPr>
              <a:defRPr/>
            </a:pPr>
            <a:r>
              <a:rPr lang="ru-RU" sz="2000" dirty="0"/>
              <a:t> </a:t>
            </a:r>
          </a:p>
          <a:p>
            <a:pPr>
              <a:defRPr/>
            </a:pPr>
            <a:r>
              <a:rPr lang="ru-RU" sz="2000" dirty="0"/>
              <a:t> </a:t>
            </a:r>
          </a:p>
          <a:p>
            <a:pPr algn="ctr">
              <a:defRPr/>
            </a:pP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00113" y="333375"/>
            <a:ext cx="74882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3286124"/>
            <a:ext cx="31432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Анна Андреевна Ахматова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643446"/>
            <a:ext cx="5286412" cy="1357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В 1946 г. Ахматова была подвергнута жестокой, несправедливой критике, надолго отлучена от литературы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28992" y="285728"/>
            <a:ext cx="5286412" cy="200025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</a:rPr>
              <a:t>Не страшно под пулями мертвыми лечь,</a:t>
            </a:r>
          </a:p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</a:rPr>
              <a:t>Не горько остаться без крова,-</a:t>
            </a:r>
          </a:p>
          <a:p>
            <a:pPr>
              <a:defRPr/>
            </a:pPr>
            <a:r>
              <a:rPr lang="ru-RU" sz="2000" b="1" dirty="0">
                <a:solidFill>
                  <a:srgbClr val="C00000"/>
                </a:solidFill>
              </a:rPr>
              <a:t>И </a:t>
            </a:r>
            <a:r>
              <a:rPr lang="ru-RU" sz="2400" b="1" dirty="0">
                <a:solidFill>
                  <a:srgbClr val="C00000"/>
                </a:solidFill>
              </a:rPr>
              <a:t>мы сохраним </a:t>
            </a:r>
            <a:r>
              <a:rPr lang="ru-RU" sz="2000" b="1" dirty="0">
                <a:solidFill>
                  <a:srgbClr val="C00000"/>
                </a:solidFill>
              </a:rPr>
              <a:t>тебя, русская речь,</a:t>
            </a:r>
          </a:p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</a:rPr>
              <a:t>Великое русское слово.</a:t>
            </a:r>
          </a:p>
        </p:txBody>
      </p:sp>
      <p:sp>
        <p:nvSpPr>
          <p:cNvPr id="9225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572008"/>
            <a:ext cx="2071702" cy="1905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7" name="Рисунок 13" descr="C:\Users\Q\Pictures\ахмат.jpg"/>
          <p:cNvPicPr>
            <a:picLocks noChangeAspect="1" noChangeArrowheads="1"/>
          </p:cNvPicPr>
          <p:nvPr/>
        </p:nvPicPr>
        <p:blipFill>
          <a:blip r:embed="rId4" cstate="print"/>
          <a:srcRect b="11870"/>
          <a:stretch>
            <a:fillRect/>
          </a:stretch>
        </p:blipFill>
        <p:spPr bwMode="auto">
          <a:xfrm>
            <a:off x="571472" y="642918"/>
            <a:ext cx="194151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Рисунок 15" descr="C:\Users\Q\Pictures\V50X8VCAQ6REX9CAM43VKZCA716RONCAFBG9W3CAO1TBIDCA342HVBCAVKXB9WCAZEVAXPCAQRHWWQCA9K2374CAKKV2VLCA72YINXCA1M9J2HCATJSNL1CAH4ZO62CA8EVXRWCAS0ZDO1CA7H57Y0CAPZK3U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2214554"/>
            <a:ext cx="3357586" cy="244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Фильм_00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143636" y="5929330"/>
            <a:ext cx="928694" cy="696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r">
              <a:defRPr/>
            </a:pP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71472" y="571480"/>
            <a:ext cx="507209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Мы к вам идём,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 сегодняшний ваш день,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 в завтрашний ваш день, и в день грядущий,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-Мы к вам идём –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куда ж нам друг без друга,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Мы память, что жестока и горька,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 мы её горчайшая строка,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Но в памяти – грядущему порука,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Цена ж забвенья слишком высока.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Ю. </a:t>
            </a:r>
            <a:r>
              <a:rPr lang="ru-RU" sz="2000" dirty="0" err="1" smtClean="0">
                <a:solidFill>
                  <a:srgbClr val="002060"/>
                </a:solidFill>
              </a:rPr>
              <a:t>Левитанский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20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643446"/>
            <a:ext cx="1428760" cy="1905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иринка\ №22 1школа\2010-2011 конкурсы\фото писателей\шаламов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714752"/>
            <a:ext cx="164306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28662" y="5857892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В.Шаламов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C:\иринка\ №22 1школа\2010-2011 конкурсы\фото писателей\клюев.jpg"/>
          <p:cNvPicPr/>
          <p:nvPr/>
        </p:nvPicPr>
        <p:blipFill>
          <a:blip r:embed="rId4" cstate="print"/>
          <a:srcRect t="14511"/>
          <a:stretch>
            <a:fillRect/>
          </a:stretch>
        </p:blipFill>
        <p:spPr bwMode="auto">
          <a:xfrm>
            <a:off x="5214942" y="142852"/>
            <a:ext cx="1600200" cy="228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214942" y="2357430"/>
            <a:ext cx="157163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Н.Клюев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C:\иринка\ №22 1школа\2010-2011 конкурсы\фото писателей\домборвский юрий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643446"/>
            <a:ext cx="1500198" cy="152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571868" y="6215082"/>
            <a:ext cx="207170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Ю.Домбровский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5" name="Рисунок 14" descr="C:\иринка\ №22 1школа\2010-2011 конкурсы\фото писателей\баркова анна.bmp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2786058"/>
            <a:ext cx="2251710" cy="160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929322" y="4286256"/>
            <a:ext cx="157163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А. </a:t>
            </a:r>
            <a:r>
              <a:rPr lang="ru-RU" dirty="0" err="1" smtClean="0">
                <a:solidFill>
                  <a:srgbClr val="C00000"/>
                </a:solidFill>
              </a:rPr>
              <a:t>Баркова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57188" y="142875"/>
            <a:ext cx="8429625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lvl="5">
              <a:defRPr/>
            </a:pPr>
            <a:r>
              <a:rPr lang="ru-RU" sz="2300" b="1" dirty="0" smtClean="0">
                <a:solidFill>
                  <a:schemeClr val="accent6"/>
                </a:solidFill>
              </a:rPr>
              <a:t>Мы живём, под собою не чуя страны.</a:t>
            </a:r>
          </a:p>
          <a:p>
            <a:pPr lvl="5">
              <a:defRPr/>
            </a:pPr>
            <a:r>
              <a:rPr lang="ru-RU" sz="2300" b="1" dirty="0" smtClean="0">
                <a:solidFill>
                  <a:schemeClr val="accent6"/>
                </a:solidFill>
              </a:rPr>
              <a:t>Наши речи за десять шагов не слышны.</a:t>
            </a:r>
          </a:p>
          <a:p>
            <a:pPr lvl="5">
              <a:defRPr/>
            </a:pPr>
            <a:r>
              <a:rPr lang="ru-RU" sz="2300" b="1" dirty="0" smtClean="0">
                <a:solidFill>
                  <a:schemeClr val="accent6"/>
                </a:solidFill>
              </a:rPr>
              <a:t>А коль хватит на </a:t>
            </a:r>
            <a:r>
              <a:rPr lang="ru-RU" sz="2300" b="1" dirty="0" err="1" smtClean="0">
                <a:solidFill>
                  <a:schemeClr val="accent6"/>
                </a:solidFill>
              </a:rPr>
              <a:t>полразговорца</a:t>
            </a:r>
            <a:r>
              <a:rPr lang="ru-RU" sz="2300" b="1" dirty="0" smtClean="0">
                <a:solidFill>
                  <a:schemeClr val="accent6"/>
                </a:solidFill>
              </a:rPr>
              <a:t>, </a:t>
            </a:r>
          </a:p>
          <a:p>
            <a:pPr lvl="5">
              <a:defRPr/>
            </a:pPr>
            <a:r>
              <a:rPr lang="ru-RU" sz="2300" b="1" dirty="0" smtClean="0">
                <a:solidFill>
                  <a:schemeClr val="accent6"/>
                </a:solidFill>
              </a:rPr>
              <a:t>Так припомним кремлёвского горца.</a:t>
            </a:r>
          </a:p>
          <a:p>
            <a:pPr>
              <a:defRPr/>
            </a:pPr>
            <a:r>
              <a:rPr lang="ru-RU" sz="2400" b="1" dirty="0" smtClean="0"/>
              <a:t> </a:t>
            </a:r>
          </a:p>
          <a:p>
            <a:pPr algn="ctr">
              <a:defRPr/>
            </a:pPr>
            <a:endParaRPr lang="ru-RU" sz="20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714612" y="333374"/>
            <a:ext cx="56737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000372"/>
            <a:ext cx="314325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Осип </a:t>
            </a:r>
            <a:r>
              <a:rPr lang="ru-RU" sz="2000" b="1" dirty="0" err="1">
                <a:solidFill>
                  <a:srgbClr val="C00000"/>
                </a:solidFill>
              </a:rPr>
              <a:t>Эмильевич</a:t>
            </a:r>
            <a:r>
              <a:rPr lang="ru-RU" sz="2000" b="1" dirty="0">
                <a:solidFill>
                  <a:srgbClr val="C00000"/>
                </a:solidFill>
              </a:rPr>
              <a:t> Мандельштам</a:t>
            </a: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429000"/>
            <a:ext cx="2500330" cy="29527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0" name="Рисунок 17" descr="C:\Users\Q\Pictures\мандельштам_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642918"/>
            <a:ext cx="2000264" cy="245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18" descr="C:\Users\Q\Pictures\boris_budnizky.jpg"/>
          <p:cNvPicPr>
            <a:picLocks noChangeAspect="1" noChangeArrowheads="1"/>
          </p:cNvPicPr>
          <p:nvPr/>
        </p:nvPicPr>
        <p:blipFill>
          <a:blip r:embed="rId5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286512" y="2357430"/>
            <a:ext cx="2500330" cy="302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6072198" y="5357826"/>
            <a:ext cx="2786082" cy="928694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Портрет </a:t>
            </a:r>
            <a:r>
              <a:rPr lang="ru-RU" sz="2000" b="1" dirty="0" err="1" smtClean="0">
                <a:solidFill>
                  <a:schemeClr val="accent6">
                    <a:lumMod val="75000"/>
                  </a:schemeClr>
                </a:solidFill>
              </a:rPr>
              <a:t>Будницкого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" name="Шуберт - Аве Мар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429256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9666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14313" y="214313"/>
            <a:ext cx="8429625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2000" dirty="0"/>
              <a:t> 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 </a:t>
            </a:r>
          </a:p>
          <a:p>
            <a:pPr algn="ctr">
              <a:defRPr/>
            </a:pP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00113" y="333375"/>
            <a:ext cx="74882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entury Gothic" pitchFamily="34" charset="0"/>
            </a:endParaRPr>
          </a:p>
          <a:p>
            <a:endParaRPr lang="ru-RU" sz="3200" u="sng">
              <a:latin typeface="Century Gothic" pitchFamily="34" charset="0"/>
            </a:endParaRPr>
          </a:p>
          <a:p>
            <a:endParaRPr lang="ru-RU" sz="3200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3714752"/>
            <a:ext cx="292895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Марина Ивановна Цветаева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428604"/>
            <a:ext cx="5857882" cy="1357291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Моим стихам, как драгоценным винам, 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Настанет </a:t>
            </a:r>
            <a:r>
              <a:rPr lang="ru-RU" sz="2800" b="1" dirty="0">
                <a:solidFill>
                  <a:srgbClr val="C00000"/>
                </a:solidFill>
              </a:rPr>
              <a:t>свой черед. 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   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8864600" y="90488"/>
            <a:ext cx="27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tabLst>
                <a:tab pos="4829175" algn="l"/>
              </a:tabLst>
            </a:pPr>
            <a:r>
              <a:rPr lang="ru-RU" sz="1200">
                <a:cs typeface="Times New Roman" pitchFamily="18" charset="0"/>
              </a:rPr>
              <a:t>).</a:t>
            </a:r>
            <a:endParaRPr lang="ru-RU"/>
          </a:p>
        </p:txBody>
      </p:sp>
      <p:pic>
        <p:nvPicPr>
          <p:cNvPr id="15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928934"/>
            <a:ext cx="2000264" cy="31194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4" name="Рисунок 17" descr="C:\Users\Q\Pictures\цветаева5_big.jpg"/>
          <p:cNvPicPr>
            <a:picLocks noChangeAspect="1" noChangeArrowheads="1"/>
          </p:cNvPicPr>
          <p:nvPr/>
        </p:nvPicPr>
        <p:blipFill>
          <a:blip r:embed="rId3" cstate="print"/>
          <a:srcRect b="14814"/>
          <a:stretch>
            <a:fillRect/>
          </a:stretch>
        </p:blipFill>
        <p:spPr bwMode="auto">
          <a:xfrm>
            <a:off x="428596" y="428604"/>
            <a:ext cx="262765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Рисунок 18" descr="C:\Users\Q\Pictures\цветаева работа  г.шишки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785926"/>
            <a:ext cx="2857520" cy="405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3857620" y="5857892"/>
            <a:ext cx="2143125" cy="642937"/>
          </a:xfrm>
          <a:prstGeom prst="rect">
            <a:avLst/>
          </a:prstGeom>
          <a:solidFill>
            <a:srgbClr val="AEE3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Работа Г.Шишкина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285720" y="285728"/>
            <a:ext cx="8356630" cy="626588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85720" y="302359"/>
            <a:ext cx="850109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Цели </a:t>
            </a:r>
            <a:r>
              <a:rPr lang="ru-RU" sz="2800" b="1" dirty="0">
                <a:solidFill>
                  <a:srgbClr val="C00000"/>
                </a:solidFill>
              </a:rPr>
              <a:t>урока: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Создание в сознании ученика литературной картины, панорамы по данной теме с представлением о том, как эта тема развивается в литературе.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Формирование гуманистического мировоззрения, гражданского сознания, любви и уважения к литературе и ценностям культуры.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Развитие эмоционального восприятия текста, образного мышления.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Совершенствование навыков выразительного чтения.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Организация деятельности учащихся по сбору и систематизации материала.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Развитие интереса к исследовательской деятельности.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Воспитание читательской культуры школьников.</a:t>
            </a:r>
          </a:p>
          <a:p>
            <a:pPr>
              <a:defRPr/>
            </a:pPr>
            <a:endParaRPr lang="ru-RU" sz="2400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sz="24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endParaRPr lang="ru-RU" sz="3200" dirty="0">
              <a:latin typeface="Century Gothic" pitchFamily="34" charset="0"/>
            </a:endParaRPr>
          </a:p>
        </p:txBody>
      </p:sp>
      <p:pic>
        <p:nvPicPr>
          <p:cNvPr id="9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072074"/>
            <a:ext cx="1357290" cy="17859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5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500034" y="377825"/>
            <a:ext cx="8356630" cy="626588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00166" y="500043"/>
            <a:ext cx="7215238" cy="317009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Посвящается </a:t>
            </a:r>
            <a:r>
              <a:rPr lang="ru-RU" sz="3200" b="1" dirty="0" smtClean="0">
                <a:solidFill>
                  <a:srgbClr val="C00000"/>
                </a:solidFill>
              </a:rPr>
              <a:t>памяти </a:t>
            </a:r>
          </a:p>
          <a:p>
            <a:pPr algn="ctr">
              <a:defRPr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мастерам Лиры, </a:t>
            </a:r>
          </a:p>
          <a:p>
            <a:pPr algn="ctr">
              <a:defRPr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поклонникам Музы, </a:t>
            </a:r>
          </a:p>
          <a:p>
            <a:pPr>
              <a:defRPr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которые пострадали от необоснованных репрессий в Советском государстве. </a:t>
            </a:r>
          </a:p>
          <a:p>
            <a:endParaRPr lang="ru-RU" sz="24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endParaRPr lang="ru-RU" sz="3200" dirty="0">
              <a:latin typeface="Century Gothic" pitchFamily="34" charset="0"/>
            </a:endParaRPr>
          </a:p>
        </p:txBody>
      </p:sp>
      <p:pic>
        <p:nvPicPr>
          <p:cNvPr id="9" name="Picture 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643182"/>
            <a:ext cx="2786082" cy="38762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500034" y="2786058"/>
            <a:ext cx="5000660" cy="178595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C00000"/>
                </a:solidFill>
              </a:rPr>
              <a:t>Они прошли через такое,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Чего понять нам не дано…</a:t>
            </a:r>
          </a:p>
          <a:p>
            <a:endParaRPr lang="ru-RU" sz="2800" dirty="0" smtClean="0">
              <a:solidFill>
                <a:srgbClr val="C00000"/>
              </a:solidFill>
            </a:endParaRPr>
          </a:p>
        </p:txBody>
      </p:sp>
      <p:pic>
        <p:nvPicPr>
          <p:cNvPr id="12" name="Рисунок 11" descr="C:\Users\Q\Pictures\решетка.jpg"/>
          <p:cNvPicPr/>
          <p:nvPr/>
        </p:nvPicPr>
        <p:blipFill>
          <a:blip r:embed="rId4" cstate="print"/>
          <a:srcRect r="30508" b="20883"/>
          <a:stretch>
            <a:fillRect/>
          </a:stretch>
        </p:blipFill>
        <p:spPr bwMode="auto">
          <a:xfrm>
            <a:off x="285720" y="4143380"/>
            <a:ext cx="3071834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mocart__rekviemmp3._[mp3ex.net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85788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54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07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214282" y="500042"/>
            <a:ext cx="8713787" cy="61229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571500" y="647700"/>
            <a:ext cx="78168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 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00042"/>
            <a:ext cx="3571900" cy="1571613"/>
          </a:xfrm>
          <a:prstGeom prst="rect">
            <a:avLst/>
          </a:prstGeom>
          <a:solidFill>
            <a:srgbClr val="AEE3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</a:rPr>
              <a:t> </a:t>
            </a:r>
            <a:endParaRPr lang="ru-RU" sz="2000" b="1" u="sng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2000" b="1" u="sng" dirty="0" smtClean="0">
                <a:solidFill>
                  <a:srgbClr val="C00000"/>
                </a:solidFill>
              </a:rPr>
              <a:t>Ахматова </a:t>
            </a:r>
            <a:r>
              <a:rPr lang="ru-RU" sz="2000" b="1" u="sng" dirty="0">
                <a:solidFill>
                  <a:srgbClr val="C00000"/>
                </a:solidFill>
              </a:rPr>
              <a:t>Анна</a:t>
            </a:r>
            <a:r>
              <a:rPr lang="ru-RU" sz="2000" b="1" dirty="0">
                <a:solidFill>
                  <a:srgbClr val="C00000"/>
                </a:solidFill>
              </a:rPr>
              <a:t>. </a:t>
            </a:r>
          </a:p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Расстрелян муж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репрессирован сын. Не печатали.</a:t>
            </a:r>
          </a:p>
          <a:p>
            <a:pPr>
              <a:defRPr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500042"/>
            <a:ext cx="3857625" cy="150019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</a:rPr>
              <a:t>Клюев Николай</a:t>
            </a:r>
            <a:r>
              <a:rPr lang="ru-RU" sz="2000" b="1" dirty="0">
                <a:solidFill>
                  <a:srgbClr val="002060"/>
                </a:solidFill>
              </a:rPr>
              <a:t>. </a:t>
            </a:r>
          </a:p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 В 1934 г. выслан  в Нарымский край по ложным обвинениям в «кулацкой агитации». </a:t>
            </a:r>
          </a:p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Умер в Томской тюрьме.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2143116"/>
            <a:ext cx="3571900" cy="121443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</a:rPr>
              <a:t>Мандельштам Осип</a:t>
            </a:r>
            <a:r>
              <a:rPr lang="ru-RU" sz="2000" b="1" dirty="0">
                <a:solidFill>
                  <a:srgbClr val="002060"/>
                </a:solidFill>
              </a:rPr>
              <a:t>. 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Поэт, переводчик, критик. Незаконно репрессирован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2000240"/>
            <a:ext cx="3857652" cy="1414463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</a:rPr>
              <a:t>Цветаева Марина</a:t>
            </a:r>
            <a:r>
              <a:rPr lang="ru-RU" sz="2000" b="1" dirty="0">
                <a:solidFill>
                  <a:srgbClr val="C00000"/>
                </a:solidFill>
              </a:rPr>
              <a:t>. </a:t>
            </a:r>
          </a:p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Поэтесса, прозаик, переводчик. Репрессированы муж и дочь. Покончила жизнь самоубийством.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3429000"/>
            <a:ext cx="3929090" cy="1000125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u="sng" dirty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2000" b="1" u="sng" dirty="0" err="1">
                <a:solidFill>
                  <a:srgbClr val="C00000"/>
                </a:solidFill>
              </a:rPr>
              <a:t>Баркова</a:t>
            </a:r>
            <a:r>
              <a:rPr lang="ru-RU" sz="2000" b="1" u="sng" dirty="0">
                <a:solidFill>
                  <a:srgbClr val="C00000"/>
                </a:solidFill>
              </a:rPr>
              <a:t> Анна</a:t>
            </a:r>
            <a:r>
              <a:rPr lang="ru-RU" sz="2000" b="1" dirty="0">
                <a:solidFill>
                  <a:srgbClr val="C00000"/>
                </a:solidFill>
              </a:rPr>
              <a:t>. </a:t>
            </a:r>
          </a:p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Поэтесса. Отбывала заключение по необоснованным обвинениям.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357562"/>
            <a:ext cx="3571900" cy="1643063"/>
          </a:xfrm>
          <a:prstGeom prst="rect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</a:rPr>
              <a:t>Андреев Даниил</a:t>
            </a:r>
            <a:r>
              <a:rPr lang="ru-RU" sz="2000" b="1" dirty="0">
                <a:solidFill>
                  <a:srgbClr val="C00000"/>
                </a:solidFill>
              </a:rPr>
              <a:t>. </a:t>
            </a:r>
          </a:p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 1947 по 1956 год отбывал заключение во Владимирской тюрьме.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85918" y="5286388"/>
            <a:ext cx="4929228" cy="1285875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u="sng" dirty="0"/>
          </a:p>
          <a:p>
            <a:pPr algn="ctr">
              <a:defRPr/>
            </a:pPr>
            <a:r>
              <a:rPr lang="ru-RU" dirty="0"/>
              <a:t> </a:t>
            </a:r>
            <a:r>
              <a:rPr lang="ru-RU" sz="2400" b="1" dirty="0">
                <a:solidFill>
                  <a:srgbClr val="C00000"/>
                </a:solidFill>
              </a:rPr>
              <a:t>Шаламов </a:t>
            </a:r>
            <a:r>
              <a:rPr lang="ru-RU" sz="2400" b="1" dirty="0" err="1">
                <a:solidFill>
                  <a:srgbClr val="C00000"/>
                </a:solidFill>
              </a:rPr>
              <a:t>Варлаам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Домбровский </a:t>
            </a:r>
            <a:r>
              <a:rPr lang="ru-RU" sz="2400" b="1" dirty="0">
                <a:solidFill>
                  <a:srgbClr val="C00000"/>
                </a:solidFill>
              </a:rPr>
              <a:t>Юрий,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Ручьёв Борис и другие</a:t>
            </a:r>
            <a:endParaRPr lang="ru-RU" sz="2400" b="1" dirty="0"/>
          </a:p>
          <a:p>
            <a:pPr algn="ctr">
              <a:defRPr/>
            </a:pPr>
            <a:r>
              <a:rPr lang="ru-RU" dirty="0"/>
              <a:t> 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6" name="Выноска со стрелками влево/вправо 15"/>
          <p:cNvSpPr/>
          <p:nvPr/>
        </p:nvSpPr>
        <p:spPr>
          <a:xfrm>
            <a:off x="3571868" y="500042"/>
            <a:ext cx="1500198" cy="4643470"/>
          </a:xfrm>
          <a:prstGeom prst="leftRightArrowCallou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400" b="1" spc="100" dirty="0">
                <a:solidFill>
                  <a:schemeClr val="accent5">
                    <a:lumMod val="25000"/>
                  </a:schemeClr>
                </a:solidFill>
              </a:rPr>
              <a:t>Необоснованные  обвинения</a:t>
            </a:r>
          </a:p>
        </p:txBody>
      </p:sp>
      <p:pic>
        <p:nvPicPr>
          <p:cNvPr id="18" name="Picture 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420773"/>
            <a:ext cx="1928826" cy="24372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14313" y="214313"/>
            <a:ext cx="8713787" cy="64801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FF99"/>
            </a:solidFill>
            <a:round/>
            <a:headEnd/>
            <a:tailEnd/>
          </a:ln>
          <a:effectLst>
            <a:outerShdw dist="170861" dir="19080767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dirty="0"/>
              <a:t>.</a:t>
            </a:r>
          </a:p>
        </p:txBody>
      </p:sp>
      <p:pic>
        <p:nvPicPr>
          <p:cNvPr id="7173" name="Рисунок 6" descr="C:\Users\Q\Pictures\сарат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889350" cy="291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7" descr="C:\Users\Q\Pictures\камень с территории соловецкого лагер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643314"/>
            <a:ext cx="3503497" cy="231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Рисунок 9" descr="C:\Users\Q\Pictures\____1_~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14290"/>
            <a:ext cx="303421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несколько документов 10"/>
          <p:cNvSpPr/>
          <p:nvPr/>
        </p:nvSpPr>
        <p:spPr>
          <a:xfrm>
            <a:off x="785813" y="357188"/>
            <a:ext cx="1060450" cy="75882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29-й, </a:t>
            </a:r>
          </a:p>
        </p:txBody>
      </p:sp>
      <p:sp>
        <p:nvSpPr>
          <p:cNvPr id="12" name="Блок-схема: несколько документов 11"/>
          <p:cNvSpPr/>
          <p:nvPr/>
        </p:nvSpPr>
        <p:spPr>
          <a:xfrm>
            <a:off x="714375" y="1357313"/>
            <a:ext cx="1060450" cy="75882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30-й,</a:t>
            </a:r>
            <a:r>
              <a:rPr lang="ru-RU" dirty="0"/>
              <a:t> </a:t>
            </a:r>
          </a:p>
        </p:txBody>
      </p:sp>
      <p:sp>
        <p:nvSpPr>
          <p:cNvPr id="13" name="Блок-схема: несколько документов 12"/>
          <p:cNvSpPr/>
          <p:nvPr/>
        </p:nvSpPr>
        <p:spPr>
          <a:xfrm>
            <a:off x="357188" y="2500313"/>
            <a:ext cx="1060450" cy="75882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33-й, </a:t>
            </a:r>
          </a:p>
        </p:txBody>
      </p:sp>
      <p:sp>
        <p:nvSpPr>
          <p:cNvPr id="14" name="Блок-схема: несколько документов 13"/>
          <p:cNvSpPr/>
          <p:nvPr/>
        </p:nvSpPr>
        <p:spPr>
          <a:xfrm>
            <a:off x="357188" y="3500438"/>
            <a:ext cx="1060450" cy="75882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34-й, </a:t>
            </a:r>
          </a:p>
        </p:txBody>
      </p:sp>
      <p:sp>
        <p:nvSpPr>
          <p:cNvPr id="15" name="Блок-схема: несколько документов 14"/>
          <p:cNvSpPr/>
          <p:nvPr/>
        </p:nvSpPr>
        <p:spPr>
          <a:xfrm>
            <a:off x="285750" y="4643438"/>
            <a:ext cx="1060450" cy="75882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35-й,</a:t>
            </a:r>
            <a:r>
              <a:rPr lang="ru-RU" dirty="0"/>
              <a:t> </a:t>
            </a:r>
          </a:p>
        </p:txBody>
      </p:sp>
      <p:sp>
        <p:nvSpPr>
          <p:cNvPr id="16" name="Блок-схема: несколько документов 15"/>
          <p:cNvSpPr/>
          <p:nvPr/>
        </p:nvSpPr>
        <p:spPr>
          <a:xfrm>
            <a:off x="714375" y="5500688"/>
            <a:ext cx="1060450" cy="75882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37-й </a:t>
            </a:r>
          </a:p>
        </p:txBody>
      </p:sp>
      <p:sp>
        <p:nvSpPr>
          <p:cNvPr id="17" name="Блок-схема: несколько документов 16"/>
          <p:cNvSpPr/>
          <p:nvPr/>
        </p:nvSpPr>
        <p:spPr>
          <a:xfrm>
            <a:off x="5429256" y="5500702"/>
            <a:ext cx="3429024" cy="1000132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и все другие годы</a:t>
            </a:r>
          </a:p>
        </p:txBody>
      </p:sp>
      <p:pic>
        <p:nvPicPr>
          <p:cNvPr id="19" name="Picture 1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714752"/>
            <a:ext cx="2143140" cy="2190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2000232" y="5643578"/>
            <a:ext cx="3000396" cy="785818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Камень с территории Соловецкого лагеря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429256" y="2714620"/>
            <a:ext cx="3429024" cy="9144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Памятник в г. Саратове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11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866</Words>
  <Application>Microsoft Office PowerPoint</Application>
  <PresentationFormat>Экран (4:3)</PresentationFormat>
  <Paragraphs>281</Paragraphs>
  <Slides>19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Пользователь Windows</cp:lastModifiedBy>
  <cp:revision>200</cp:revision>
  <dcterms:created xsi:type="dcterms:W3CDTF">2010-06-18T13:15:22Z</dcterms:created>
  <dcterms:modified xsi:type="dcterms:W3CDTF">2021-10-18T10:17:01Z</dcterms:modified>
</cp:coreProperties>
</file>