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0"/>
  </p:notesMasterIdLst>
  <p:sldIdLst>
    <p:sldId id="256" r:id="rId2"/>
    <p:sldId id="257" r:id="rId3"/>
    <p:sldId id="259" r:id="rId4"/>
    <p:sldId id="282" r:id="rId5"/>
    <p:sldId id="289" r:id="rId6"/>
    <p:sldId id="260" r:id="rId7"/>
    <p:sldId id="275" r:id="rId8"/>
    <p:sldId id="276" r:id="rId9"/>
    <p:sldId id="277" r:id="rId10"/>
    <p:sldId id="278" r:id="rId11"/>
    <p:sldId id="279" r:id="rId12"/>
    <p:sldId id="280" r:id="rId13"/>
    <p:sldId id="288" r:id="rId14"/>
    <p:sldId id="285" r:id="rId15"/>
    <p:sldId id="286" r:id="rId16"/>
    <p:sldId id="287" r:id="rId17"/>
    <p:sldId id="283" r:id="rId18"/>
    <p:sldId id="271" r:id="rId1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17" autoAdjust="0"/>
    <p:restoredTop sz="94660"/>
  </p:normalViewPr>
  <p:slideViewPr>
    <p:cSldViewPr snapToGrid="0">
      <p:cViewPr varScale="1">
        <p:scale>
          <a:sx n="83" d="100"/>
          <a:sy n="83" d="100"/>
        </p:scale>
        <p:origin x="662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5B2DCD-141A-4A78-8937-8F9D90EC0CEB}" type="datetimeFigureOut">
              <a:rPr lang="ru-RU" smtClean="0"/>
              <a:t>18.10.2021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F540B5B-F096-4DF6-BD96-EEFEA46933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87866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540B5B-F096-4DF6-BD96-EEFEA469330B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59301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 cstate="email">
              <a:alphaModFix amt="45000"/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tile tx="-44450" ty="3810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11" name="Rectangle 10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4" name="Group 3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61708" y="2091263"/>
            <a:ext cx="9068586" cy="2590800"/>
          </a:xfrm>
        </p:spPr>
        <p:txBody>
          <a:bodyPr tIns="45720" bIns="45720" anchor="ctr"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62100" y="4682062"/>
            <a:ext cx="9070848" cy="457201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600" spc="8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>
          <a:xfrm>
            <a:off x="5318760" y="1341255"/>
            <a:ext cx="1554480" cy="527213"/>
          </a:xfrm>
        </p:spPr>
        <p:txBody>
          <a:bodyPr/>
          <a:lstStyle>
            <a:lvl1pPr algn="ctr">
              <a:defRPr sz="1300" spc="0" baseline="0">
                <a:solidFill>
                  <a:schemeClr val="tx1"/>
                </a:solidFill>
                <a:latin typeface="+mn-lt"/>
              </a:defRPr>
            </a:lvl1pPr>
          </a:lstStyle>
          <a:p>
            <a:fld id="{1F71A67D-B219-4438-A536-B20068892064}" type="datetimeFigureOut">
              <a:rPr lang="ru-RU" smtClean="0"/>
              <a:t>18.10.2021</a:t>
            </a:fld>
            <a:endParaRPr lang="ru-RU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>
          <a:xfrm>
            <a:off x="1453896" y="5211060"/>
            <a:ext cx="5905500" cy="228600"/>
          </a:xfrm>
        </p:spPr>
        <p:txBody>
          <a:bodyPr/>
          <a:lstStyle>
            <a:lvl1pPr algn="l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8606919" y="5212080"/>
            <a:ext cx="2111881" cy="2286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AF8A2A7C-1653-43DF-89C6-7ED135B0B15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735348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1A67D-B219-4438-A536-B20068892064}" type="datetimeFigureOut">
              <a:rPr lang="ru-RU" smtClean="0"/>
              <a:t>18.10.2021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8A2A7C-1653-43DF-89C6-7ED135B0B15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24418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1600" y="762000"/>
            <a:ext cx="2362200" cy="52578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762000"/>
            <a:ext cx="8077200" cy="52578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1A67D-B219-4438-A536-B20068892064}" type="datetimeFigureOut">
              <a:rPr lang="ru-RU" smtClean="0"/>
              <a:t>18.10.2021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8A2A7C-1653-43DF-89C6-7ED135B0B15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0282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1A67D-B219-4438-A536-B20068892064}" type="datetimeFigureOut">
              <a:rPr lang="ru-RU" smtClean="0"/>
              <a:t>18.10.2021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8A2A7C-1653-43DF-89C6-7ED135B0B15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53755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 cstate="email">
              <a:alphaModFix amt="45000"/>
              <a:duotone>
                <a:schemeClr val="accent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tile tx="-44450" ty="3810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" name="Rectangle 22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24" name="Rectangle 23"/>
          <p:cNvSpPr/>
          <p:nvPr/>
        </p:nvSpPr>
        <p:spPr>
          <a:xfrm>
            <a:off x="1447800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30" name="Rectangle 29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31" name="Group 30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3623" y="2094309"/>
            <a:ext cx="9070848" cy="2587752"/>
          </a:xfrm>
        </p:spPr>
        <p:txBody>
          <a:bodyPr anchor="ctr">
            <a:noAutofit/>
          </a:bodyPr>
          <a:lstStyle>
            <a:lvl1pPr algn="ctr">
              <a:lnSpc>
                <a:spcPct val="83000"/>
              </a:lnSpc>
              <a:defRPr lang="en-US" sz="720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63624" y="4682062"/>
            <a:ext cx="9070848" cy="45720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>
                <a:solidFill>
                  <a:schemeClr val="tx1"/>
                </a:solidFill>
                <a:effectLst/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21808" y="1344502"/>
            <a:ext cx="1554480" cy="530352"/>
          </a:xfrm>
        </p:spPr>
        <p:txBody>
          <a:bodyPr/>
          <a:lstStyle>
            <a:lvl1pPr algn="ctr">
              <a:defRPr lang="en-US" sz="13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1F71A67D-B219-4438-A536-B20068892064}" type="datetimeFigureOut">
              <a:rPr lang="ru-RU" smtClean="0"/>
              <a:t>18.10.2021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53553" y="5211060"/>
            <a:ext cx="5907024" cy="228600"/>
          </a:xfrm>
        </p:spPr>
        <p:txBody>
          <a:bodyPr/>
          <a:lstStyle>
            <a:lvl1pPr algn="l"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504" y="5211060"/>
            <a:ext cx="2112264" cy="228600"/>
          </a:xfrm>
        </p:spPr>
        <p:txBody>
          <a:bodyPr/>
          <a:lstStyle/>
          <a:p>
            <a:fld id="{AF8A2A7C-1653-43DF-89C6-7ED135B0B15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890742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7032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1A67D-B219-4438-A536-B20068892064}" type="datetimeFigureOut">
              <a:rPr lang="ru-RU" smtClean="0"/>
              <a:t>18.10.2021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8A2A7C-1653-43DF-89C6-7ED135B0B15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22415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900" b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55898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7336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900" b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73368" y="2756581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1A67D-B219-4438-A536-B20068892064}" type="datetimeFigureOut">
              <a:rPr lang="ru-RU" smtClean="0"/>
              <a:t>18.10.2021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8A2A7C-1653-43DF-89C6-7ED135B0B15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52159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1A67D-B219-4438-A536-B20068892064}" type="datetimeFigureOut">
              <a:rPr lang="ru-RU" smtClean="0"/>
              <a:t>18.10.2021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8A2A7C-1653-43DF-89C6-7ED135B0B15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72867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1A67D-B219-4438-A536-B20068892064}" type="datetimeFigureOut">
              <a:rPr lang="ru-RU" smtClean="0"/>
              <a:t>18.10.2021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8A2A7C-1653-43DF-89C6-7ED135B0B15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85842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245529" y="237744"/>
            <a:ext cx="8531352" cy="638251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7392"/>
            <a:ext cx="2430780" cy="164592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800" b="0" kern="1200" cap="none" spc="0" baseline="0" dirty="0">
                <a:solidFill>
                  <a:srgbClr val="FFFFFF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609600"/>
            <a:ext cx="7772400" cy="53340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0780" cy="35052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1A67D-B219-4438-A536-B20068892064}" type="datetimeFigureOut">
              <a:rPr lang="ru-RU" smtClean="0"/>
              <a:t>18.10.2021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r">
              <a:defRPr/>
            </a:lvl1pPr>
          </a:lstStyle>
          <a:p>
            <a:endParaRPr lang="ru-RU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10393677" y="6223002"/>
            <a:ext cx="1463040" cy="27432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AF8A2A7C-1653-43DF-89C6-7ED135B0B154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Rectangle 11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9624199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3504"/>
            <a:ext cx="2432304" cy="1645920"/>
          </a:xfrm>
        </p:spPr>
        <p:txBody>
          <a:bodyPr anchor="b">
            <a:noAutofit/>
          </a:bodyPr>
          <a:lstStyle>
            <a:lvl1pPr algn="l">
              <a:defRPr sz="2800" b="0">
                <a:solidFill>
                  <a:srgbClr val="FFFFFF"/>
                </a:solidFill>
                <a:latin typeface="+mj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8599" y="237744"/>
            <a:ext cx="8531352" cy="6382512"/>
          </a:xfr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2304" cy="3502152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1270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1F71A67D-B219-4438-A536-B20068892064}" type="datetimeFigureOut">
              <a:rPr lang="ru-RU" smtClean="0"/>
              <a:t>18.10.2021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algn="r" defTabSz="914400" rtl="0" eaLnBrk="1" latinLnBrk="0" hangingPunct="1">
              <a:defRPr lang="en-US" sz="1000" kern="1200" dirty="0">
                <a:solidFill>
                  <a:srgbClr val="FFFFFF"/>
                </a:solidFill>
                <a:effectLst>
                  <a:outerShdw blurRad="12700" dist="635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396728" y="6227064"/>
            <a:ext cx="1463040" cy="27432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AF8A2A7C-1653-43DF-89C6-7ED135B0B154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Rectangle 9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9705763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bg2"/>
          </a:solidFill>
          <a:ln w="6350" cap="flat" cmpd="sng" algn="ctr">
            <a:noFill/>
            <a:prstDash val="solid"/>
          </a:ln>
          <a:effectLst>
            <a:softEdge rad="0"/>
          </a:effectLst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103120"/>
            <a:ext cx="10058400" cy="3931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74320" y="6307672"/>
            <a:ext cx="274320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1F71A67D-B219-4438-A536-B20068892064}" type="datetimeFigureOut">
              <a:rPr lang="ru-RU" smtClean="0"/>
              <a:t>18.10.2021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89960" y="6307672"/>
            <a:ext cx="521208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469880" y="6307672"/>
            <a:ext cx="146304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AF8A2A7C-1653-43DF-89C6-7ED135B0B15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93432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US" sz="4800" kern="1200" cap="none" spc="0" baseline="0" dirty="0"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n-ea"/>
          <a:cs typeface="+mn-cs"/>
        </a:defRPr>
      </a:lvl1pPr>
    </p:titleStyle>
    <p:bodyStyle>
      <a:lvl1pPr marL="182880" indent="-182880" algn="l" defTabSz="914400" rtl="0" eaLnBrk="1" latinLnBrk="0" hangingPunct="1">
        <a:lnSpc>
          <a:spcPct val="100000"/>
        </a:lnSpc>
        <a:spcBef>
          <a:spcPts val="900"/>
        </a:spcBef>
        <a:spcAft>
          <a:spcPts val="0"/>
        </a:spcAft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7" Type="http://schemas.openxmlformats.org/officeDocument/2006/relationships/image" Target="../media/image2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Relationship Id="rId5" Type="http://schemas.openxmlformats.org/officeDocument/2006/relationships/hyperlink" Target="https://nsportal.ru/tsapaeva-olga-andreevna" TargetMode="External"/><Relationship Id="rId4" Type="http://schemas.openxmlformats.org/officeDocument/2006/relationships/hyperlink" Target="https://www.instagram.com/olga_andreyevna_29/" TargetMode="Externa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5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9.jpeg"/><Relationship Id="rId4" Type="http://schemas.openxmlformats.org/officeDocument/2006/relationships/image" Target="../media/image38.jpe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outube.com/watch?v=VbsjeM1ODI8" TargetMode="External"/><Relationship Id="rId3" Type="http://schemas.openxmlformats.org/officeDocument/2006/relationships/hyperlink" Target="https://www.youtube.com/watch?v=qKYcOLsj0Ik" TargetMode="External"/><Relationship Id="rId7" Type="http://schemas.openxmlformats.org/officeDocument/2006/relationships/hyperlink" Target="https://youtu.be/Np0uHddlOLk" TargetMode="External"/><Relationship Id="rId2" Type="http://schemas.openxmlformats.org/officeDocument/2006/relationships/hyperlink" Target="https://www.youtube.com/watch?v=raoBBGCOcDk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youtu.be/kuiIH1dFRSc" TargetMode="External"/><Relationship Id="rId11" Type="http://schemas.openxmlformats.org/officeDocument/2006/relationships/hyperlink" Target="https://youtu.be/aLk74tNtnp8" TargetMode="External"/><Relationship Id="rId5" Type="http://schemas.openxmlformats.org/officeDocument/2006/relationships/hyperlink" Target="https://youtu.be/j2ktkOWxMh0" TargetMode="External"/><Relationship Id="rId10" Type="http://schemas.openxmlformats.org/officeDocument/2006/relationships/hyperlink" Target="https://youtu.be/PxBeClVx29c" TargetMode="External"/><Relationship Id="rId4" Type="http://schemas.openxmlformats.org/officeDocument/2006/relationships/hyperlink" Target="https://youtu.be/5fYSmoZwXqw" TargetMode="External"/><Relationship Id="rId9" Type="http://schemas.openxmlformats.org/officeDocument/2006/relationships/hyperlink" Target="https://youtu.be/vK2haeaU008" TargetMode="Externa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2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png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60945" y="2350799"/>
            <a:ext cx="9144000" cy="2387600"/>
          </a:xfrm>
        </p:spPr>
        <p:txBody>
          <a:bodyPr>
            <a:noAutofit/>
          </a:bodyPr>
          <a:lstStyle/>
          <a:p>
            <a:r>
              <a:rPr lang="ru-RU" sz="4400" dirty="0">
                <a:solidFill>
                  <a:srgbClr val="7030A0"/>
                </a:solidFill>
              </a:rPr>
              <a:t>«Современные подходы </a:t>
            </a:r>
            <a:r>
              <a:rPr lang="ru-RU" sz="4400" dirty="0" smtClean="0">
                <a:solidFill>
                  <a:srgbClr val="7030A0"/>
                </a:solidFill>
              </a:rPr>
              <a:t/>
            </a:r>
            <a:br>
              <a:rPr lang="ru-RU" sz="4400" dirty="0" smtClean="0">
                <a:solidFill>
                  <a:srgbClr val="7030A0"/>
                </a:solidFill>
              </a:rPr>
            </a:br>
            <a:r>
              <a:rPr lang="ru-RU" sz="4400" dirty="0" smtClean="0">
                <a:solidFill>
                  <a:srgbClr val="7030A0"/>
                </a:solidFill>
              </a:rPr>
              <a:t>к </a:t>
            </a:r>
            <a:r>
              <a:rPr lang="ru-RU" sz="4400" dirty="0">
                <a:solidFill>
                  <a:srgbClr val="7030A0"/>
                </a:solidFill>
              </a:rPr>
              <a:t>организации взаимодействия </a:t>
            </a:r>
            <a:r>
              <a:rPr lang="ru-RU" sz="4400" dirty="0" smtClean="0">
                <a:solidFill>
                  <a:srgbClr val="7030A0"/>
                </a:solidFill>
              </a:rPr>
              <a:t/>
            </a:r>
            <a:br>
              <a:rPr lang="ru-RU" sz="4400" dirty="0" smtClean="0">
                <a:solidFill>
                  <a:srgbClr val="7030A0"/>
                </a:solidFill>
              </a:rPr>
            </a:br>
            <a:r>
              <a:rPr lang="ru-RU" sz="4400" dirty="0" smtClean="0">
                <a:solidFill>
                  <a:srgbClr val="7030A0"/>
                </a:solidFill>
              </a:rPr>
              <a:t>с </a:t>
            </a:r>
            <a:r>
              <a:rPr lang="ru-RU" sz="4400" dirty="0">
                <a:solidFill>
                  <a:srgbClr val="7030A0"/>
                </a:solidFill>
              </a:rPr>
              <a:t>семьями воспитанников»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6421582"/>
            <a:ext cx="6761018" cy="436418"/>
          </a:xfrm>
        </p:spPr>
        <p:txBody>
          <a:bodyPr>
            <a:noAutofit/>
          </a:bodyPr>
          <a:lstStyle/>
          <a:p>
            <a:pPr algn="l"/>
            <a:r>
              <a:rPr lang="ru-RU" sz="2000" b="1" dirty="0" smtClean="0">
                <a:solidFill>
                  <a:srgbClr val="7030A0"/>
                </a:solidFill>
              </a:rPr>
              <a:t>Воспитатель </a:t>
            </a:r>
            <a:r>
              <a:rPr lang="ru-RU" sz="2000" b="1" dirty="0">
                <a:solidFill>
                  <a:srgbClr val="7030A0"/>
                </a:solidFill>
              </a:rPr>
              <a:t>МБДОУ «Д/с КВ № 16</a:t>
            </a:r>
            <a:r>
              <a:rPr lang="ru-RU" sz="2000" b="1" dirty="0" smtClean="0">
                <a:solidFill>
                  <a:srgbClr val="7030A0"/>
                </a:solidFill>
              </a:rPr>
              <a:t>» Трацук О.А.</a:t>
            </a:r>
            <a:endParaRPr lang="ru-RU" sz="2000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9369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1673" y="315161"/>
            <a:ext cx="11573163" cy="8826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580">
              <a:lnSpc>
                <a:spcPct val="107000"/>
              </a:lnSpc>
              <a:spcAft>
                <a:spcPts val="800"/>
              </a:spcAft>
            </a:pPr>
            <a:r>
              <a:rPr lang="ru-RU" sz="2400" b="1" i="1" dirty="0">
                <a:solidFill>
                  <a:srgbClr val="7030A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2.3. Совместные детско-родительские </a:t>
            </a:r>
            <a:r>
              <a:rPr lang="ru-RU" sz="2400" b="1" i="1" dirty="0" smtClean="0">
                <a:solidFill>
                  <a:srgbClr val="7030A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мероприятия </a:t>
            </a:r>
            <a:r>
              <a:rPr lang="ru-RU" sz="2400" b="1" dirty="0" smtClean="0">
                <a:solidFill>
                  <a:srgbClr val="7030A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(развлечения, конкурсы, трудовые, благотворительные акции).</a:t>
            </a:r>
            <a:endParaRPr lang="ru-RU" sz="2400" b="1" dirty="0">
              <a:solidFill>
                <a:srgbClr val="7030A0"/>
              </a:solidFill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 descr="https://nsportal.ru/sites/default/files/styles/media_gallery_large/public/gallery/2020/09/22/i_4_0.jpg?itok=Qvif0j5Y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1249" y="4058770"/>
            <a:ext cx="3413089" cy="2304163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Рисунок 3" descr="https://nsportal.ru/sites/default/files/styles/media_gallery_large/public/gallery/2020/09/22/i_19.jpg?itok=u-s15qLJ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1249" y="1329642"/>
            <a:ext cx="3413089" cy="2428045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https://nsportal.ru/sites/default/files/styles/media_gallery_large/public/gallery/2021/04/12/img_20210225_103527.jpg?itok=AQXXe-6G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20222" y="2168370"/>
            <a:ext cx="2561025" cy="3347913"/>
          </a:xfrm>
          <a:prstGeom prst="rect">
            <a:avLst/>
          </a:prstGeom>
          <a:noFill/>
          <a:ln>
            <a:noFill/>
          </a:ln>
        </p:spPr>
      </p:pic>
      <p:pic>
        <p:nvPicPr>
          <p:cNvPr id="5124" name="Picture 4" descr="https://nsportal.ru/sites/default/files/styles/media_gallery_large/public/gallery/2019/10/27/img-354d84afb728d7dbd718894287ea0d0e-v.jpg?itok=Powcxjcj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06685" y="2168370"/>
            <a:ext cx="2510934" cy="33479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Рисунок 8" descr="E:\прошлое\IMG_20170119_174447.jpg"/>
          <p:cNvPicPr/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249608" y="2168370"/>
            <a:ext cx="2545228" cy="3347913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Box 4"/>
          <p:cNvSpPr txBox="1"/>
          <p:nvPr/>
        </p:nvSpPr>
        <p:spPr>
          <a:xfrm>
            <a:off x="6313490" y="5717309"/>
            <a:ext cx="309732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dirty="0" smtClean="0">
                <a:solidFill>
                  <a:srgbClr val="7030A0"/>
                </a:solidFill>
              </a:rPr>
              <a:t>Акция «Шагающий автобус»</a:t>
            </a:r>
            <a:endParaRPr lang="ru-RU" sz="1600" dirty="0">
              <a:solidFill>
                <a:srgbClr val="7030A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9410813" y="1798067"/>
            <a:ext cx="21755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dirty="0" smtClean="0">
                <a:solidFill>
                  <a:srgbClr val="7030A0"/>
                </a:solidFill>
              </a:rPr>
              <a:t>Акция «Мы за ЗОЖ»</a:t>
            </a:r>
            <a:endParaRPr lang="ru-RU" sz="1600" dirty="0">
              <a:solidFill>
                <a:srgbClr val="7030A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21673" y="6317537"/>
            <a:ext cx="443583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dirty="0" smtClean="0">
                <a:solidFill>
                  <a:srgbClr val="7030A0"/>
                </a:solidFill>
              </a:rPr>
              <a:t>Развлечение «Мой папа самый сильный»</a:t>
            </a:r>
            <a:endParaRPr lang="ru-RU" sz="1600" dirty="0">
              <a:solidFill>
                <a:srgbClr val="7030A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01249" y="3720213"/>
            <a:ext cx="29883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dirty="0" smtClean="0">
                <a:solidFill>
                  <a:srgbClr val="7030A0"/>
                </a:solidFill>
              </a:rPr>
              <a:t>Акция «Бессмертный полк»</a:t>
            </a:r>
            <a:endParaRPr lang="ru-RU" sz="1600" dirty="0">
              <a:solidFill>
                <a:srgbClr val="7030A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874222" y="1551846"/>
            <a:ext cx="260047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solidFill>
                  <a:srgbClr val="7030A0"/>
                </a:solidFill>
              </a:rPr>
              <a:t>Трудовое мероприятие «Кормушка для птиц»</a:t>
            </a:r>
            <a:endParaRPr lang="ru-RU" sz="1600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135626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78691" y="541240"/>
            <a:ext cx="5715026" cy="48750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675"/>
              </a:spcAft>
            </a:pPr>
            <a:r>
              <a:rPr lang="ru-RU" sz="2400" b="1" dirty="0" smtClean="0">
                <a:solidFill>
                  <a:srgbClr val="FF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3. </a:t>
            </a:r>
            <a:r>
              <a:rPr lang="ru-RU" sz="2400" b="1" dirty="0" smtClean="0">
                <a:solidFill>
                  <a:srgbClr val="FF0000"/>
                </a:solidFill>
              </a:rPr>
              <a:t>Информационное обеспечение:</a:t>
            </a:r>
            <a:endParaRPr lang="ru-RU" sz="2400" dirty="0">
              <a:solidFill>
                <a:srgbClr val="FF0000"/>
              </a:solidFill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83127" y="2600903"/>
            <a:ext cx="5098473" cy="23759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>
              <a:lnSpc>
                <a:spcPct val="107000"/>
              </a:lnSpc>
              <a:spcAft>
                <a:spcPts val="800"/>
              </a:spcAft>
            </a:pPr>
            <a:r>
              <a:rPr lang="ru-RU" sz="2400" b="1" dirty="0" smtClean="0">
                <a:solidFill>
                  <a:srgbClr val="7030A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	3.1. Интернет-ресурсы:</a:t>
            </a:r>
          </a:p>
          <a:p>
            <a:pPr lvl="1">
              <a:lnSpc>
                <a:spcPct val="107000"/>
              </a:lnSpc>
              <a:spcAft>
                <a:spcPts val="800"/>
              </a:spcAft>
            </a:pPr>
            <a:endParaRPr lang="ru-RU" sz="2400" b="1" dirty="0">
              <a:solidFill>
                <a:srgbClr val="7030A0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800100" lvl="1" indent="-342900">
              <a:lnSpc>
                <a:spcPct val="107000"/>
              </a:lnSpc>
              <a:spcAft>
                <a:spcPts val="800"/>
              </a:spcAft>
              <a:buFontTx/>
              <a:buChar char="-"/>
            </a:pPr>
            <a:r>
              <a:rPr lang="ru-RU" sz="2400" b="1" dirty="0" smtClean="0">
                <a:solidFill>
                  <a:srgbClr val="7030A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Сайт детского сада;</a:t>
            </a:r>
          </a:p>
          <a:p>
            <a:pPr marL="800100" lvl="1" indent="-342900">
              <a:lnSpc>
                <a:spcPct val="107000"/>
              </a:lnSpc>
              <a:spcAft>
                <a:spcPts val="800"/>
              </a:spcAft>
              <a:buFontTx/>
              <a:buChar char="-"/>
            </a:pPr>
            <a:r>
              <a:rPr lang="ru-RU" sz="2400" b="1" dirty="0">
                <a:solidFill>
                  <a:srgbClr val="7030A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г</a:t>
            </a:r>
            <a:r>
              <a:rPr lang="ru-RU" sz="2400" b="1" dirty="0" smtClean="0">
                <a:solidFill>
                  <a:srgbClr val="7030A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руппы в социальных сетях. 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54617" y="430404"/>
            <a:ext cx="5153092" cy="289861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54617" y="3637602"/>
            <a:ext cx="5153092" cy="28986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542449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26472" y="4776392"/>
            <a:ext cx="11102109" cy="9852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>
              <a:lnSpc>
                <a:spcPct val="107000"/>
              </a:lnSpc>
              <a:spcAft>
                <a:spcPts val="800"/>
              </a:spcAft>
            </a:pPr>
            <a:r>
              <a:rPr lang="ru-RU" sz="2400" b="1" dirty="0" smtClean="0">
                <a:solidFill>
                  <a:srgbClr val="7030A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3.3. Наглядная </a:t>
            </a:r>
            <a:r>
              <a:rPr lang="ru-RU" sz="2400" b="1" dirty="0">
                <a:solidFill>
                  <a:srgbClr val="7030A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информация: стенды, </a:t>
            </a:r>
            <a:r>
              <a:rPr lang="ru-RU" sz="2400" b="1" dirty="0" smtClean="0">
                <a:solidFill>
                  <a:srgbClr val="7030A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выставки.</a:t>
            </a:r>
          </a:p>
          <a:p>
            <a:pPr lvl="1">
              <a:lnSpc>
                <a:spcPct val="107000"/>
              </a:lnSpc>
              <a:spcAft>
                <a:spcPts val="800"/>
              </a:spcAft>
            </a:pPr>
            <a:r>
              <a:rPr lang="ru-RU" sz="2400" b="1" dirty="0" smtClean="0">
                <a:solidFill>
                  <a:srgbClr val="7030A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3.4. Дистанционная </a:t>
            </a:r>
            <a:r>
              <a:rPr lang="ru-RU" sz="2400" b="1" dirty="0">
                <a:solidFill>
                  <a:srgbClr val="7030A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форма: буклеты, листовки, памятки.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7105" b="9899"/>
          <a:stretch/>
        </p:blipFill>
        <p:spPr>
          <a:xfrm>
            <a:off x="795346" y="736601"/>
            <a:ext cx="5919490" cy="324077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57308" y="736601"/>
            <a:ext cx="2433203" cy="32442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057593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568903"/>
            <a:ext cx="7278255" cy="4875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>
              <a:lnSpc>
                <a:spcPct val="107000"/>
              </a:lnSpc>
              <a:spcAft>
                <a:spcPts val="800"/>
              </a:spcAft>
            </a:pPr>
            <a:r>
              <a:rPr lang="ru-RU" sz="2400" b="1" dirty="0" smtClean="0">
                <a:solidFill>
                  <a:srgbClr val="7030A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- Персональная страница воспитателя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9580" t="4296" r="10756" b="4272"/>
          <a:stretch/>
        </p:blipFill>
        <p:spPr>
          <a:xfrm>
            <a:off x="5804756" y="1902628"/>
            <a:ext cx="5922984" cy="3823918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6304" t="4713" r="17887" b="4207"/>
          <a:stretch/>
        </p:blipFill>
        <p:spPr>
          <a:xfrm>
            <a:off x="424873" y="1902628"/>
            <a:ext cx="4911848" cy="3823918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323272" y="5726546"/>
            <a:ext cx="6096000" cy="37407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u="sng" dirty="0" smtClean="0">
                <a:solidFill>
                  <a:srgbClr val="0000FF"/>
                </a:solidFill>
                <a:ea typeface="Calibri" panose="020F0502020204030204" pitchFamily="34" charset="0"/>
                <a:cs typeface="Times New Roman" panose="02020603050405020304" pitchFamily="18" charset="0"/>
                <a:hlinkClick r:id="rId4"/>
              </a:rPr>
              <a:t>https</a:t>
            </a:r>
            <a:r>
              <a:rPr lang="ru-RU" u="sng" dirty="0">
                <a:solidFill>
                  <a:srgbClr val="0000FF"/>
                </a:solidFill>
                <a:ea typeface="Calibri" panose="020F0502020204030204" pitchFamily="34" charset="0"/>
                <a:cs typeface="Times New Roman" panose="02020603050405020304" pitchFamily="18" charset="0"/>
                <a:hlinkClick r:id="rId4"/>
              </a:rPr>
              <a:t>://www.instagram.com/olga_andreyevna_29/</a:t>
            </a:r>
            <a:endParaRPr lang="ru-RU" sz="16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703156" y="1520568"/>
            <a:ext cx="5253361" cy="36586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u="sng" dirty="0">
                <a:solidFill>
                  <a:srgbClr val="0000FF"/>
                </a:solidFill>
                <a:ea typeface="Calibri" panose="020F0502020204030204" pitchFamily="34" charset="0"/>
                <a:cs typeface="Times New Roman" panose="02020603050405020304" pitchFamily="18" charset="0"/>
                <a:hlinkClick r:id="rId5"/>
              </a:rPr>
              <a:t>https://nsportal.ru/tsapaeva-olga-andreevna</a:t>
            </a:r>
            <a:endParaRPr lang="ru-RU" sz="1600" dirty="0"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4657485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78691" y="541240"/>
            <a:ext cx="11462327" cy="8826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675"/>
              </a:spcAft>
            </a:pPr>
            <a:r>
              <a:rPr lang="ru-RU" sz="2400" b="1" dirty="0">
                <a:solidFill>
                  <a:srgbClr val="FF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ru-RU" sz="2400" b="1" dirty="0" smtClean="0">
                <a:solidFill>
                  <a:srgbClr val="FF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400" b="1" dirty="0">
                <a:solidFill>
                  <a:srgbClr val="FF0000"/>
                </a:solidFill>
              </a:rPr>
              <a:t>Педагогическая поддержка семьи и повышение компетентности родителей:</a:t>
            </a:r>
            <a:endParaRPr lang="ru-RU" sz="2400" dirty="0">
              <a:solidFill>
                <a:srgbClr val="FF0000"/>
              </a:solidFill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14036" y="2426650"/>
            <a:ext cx="720436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7030A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4.1. </a:t>
            </a:r>
            <a:r>
              <a:rPr lang="ru-RU" sz="2400" b="1" dirty="0" smtClean="0">
                <a:solidFill>
                  <a:srgbClr val="7030A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Родительские собрания с использованием интерактивных способов взаимодействия.</a:t>
            </a:r>
            <a:endParaRPr lang="ru-RU" sz="2400" b="1" dirty="0">
              <a:solidFill>
                <a:srgbClr val="7030A0"/>
              </a:solidFill>
            </a:endParaRPr>
          </a:p>
        </p:txBody>
      </p:sp>
      <p:pic>
        <p:nvPicPr>
          <p:cNvPr id="6146" name="Picture 2" descr="IMG_20210519_174939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53746" y="1205298"/>
            <a:ext cx="3828617" cy="51048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14036" y="3952886"/>
            <a:ext cx="70104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b="1" dirty="0">
                <a:solidFill>
                  <a:srgbClr val="7030A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4.2. Традиционные индивидуальные формы: беседы, консультации.</a:t>
            </a:r>
            <a:endParaRPr lang="ru-RU" sz="2400" b="1" dirty="0">
              <a:solidFill>
                <a:srgbClr val="7030A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193420" y="6303798"/>
            <a:ext cx="434926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dirty="0" smtClean="0">
                <a:solidFill>
                  <a:srgbClr val="7030A0"/>
                </a:solidFill>
              </a:rPr>
              <a:t>Родительское собрание «Наши успехи»</a:t>
            </a:r>
            <a:endParaRPr lang="ru-RU" sz="1600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487279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87927" y="399581"/>
            <a:ext cx="1136072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b="1" dirty="0">
                <a:solidFill>
                  <a:srgbClr val="7030A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4.3. Интерактивные формы: детско-родительский клуб, </a:t>
            </a:r>
            <a:r>
              <a:rPr lang="ru-RU" sz="2400" b="1" dirty="0" smtClean="0">
                <a:solidFill>
                  <a:srgbClr val="7030A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конференция</a:t>
            </a:r>
            <a:endParaRPr lang="ru-RU" sz="2400" b="1" dirty="0">
              <a:solidFill>
                <a:srgbClr val="7030A0"/>
              </a:solidFill>
            </a:endParaRPr>
          </a:p>
        </p:txBody>
      </p:sp>
      <p:pic>
        <p:nvPicPr>
          <p:cNvPr id="3" name="Рисунок 2" descr="https://nsportal.ru/sites/default/files/styles/media_gallery_large/public/gallery/2018/01/18/momenty_iz_zhizni_vospitatelya/image_4.jpg?itok=vrtnHO-x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87299" y="2155881"/>
            <a:ext cx="4605020" cy="3138516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Рисунок 3" descr="E:\старшая группа комбинированной направленности №18 Дюймовочка\детско-родительский клуб - ЦАПАЕВА\8\P70401-140323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4873" y="1561117"/>
            <a:ext cx="3084945" cy="4328045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E:\клуб\IMG_20161201_174714.jp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69800" y="1561117"/>
            <a:ext cx="3103307" cy="4401936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TextBox 5"/>
          <p:cNvSpPr txBox="1"/>
          <p:nvPr/>
        </p:nvSpPr>
        <p:spPr>
          <a:xfrm>
            <a:off x="849745" y="5963053"/>
            <a:ext cx="607890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dirty="0" smtClean="0">
                <a:solidFill>
                  <a:srgbClr val="7030A0"/>
                </a:solidFill>
              </a:rPr>
              <a:t>Детско-родительский клуб «За здоровьем всей семьей!»</a:t>
            </a:r>
            <a:endParaRPr lang="ru-RU" sz="1600" dirty="0">
              <a:solidFill>
                <a:srgbClr val="7030A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225367" y="1222563"/>
            <a:ext cx="469872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dirty="0" smtClean="0">
                <a:solidFill>
                  <a:srgbClr val="7030A0"/>
                </a:solidFill>
              </a:rPr>
              <a:t>Детско-родительский клуб «Хочу всё знать!»</a:t>
            </a:r>
            <a:endParaRPr lang="ru-RU" sz="1600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184813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14036" y="381153"/>
            <a:ext cx="1149003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7030A0"/>
                </a:solidFill>
                <a:ea typeface="Calibri" panose="020F0502020204030204" pitchFamily="34" charset="0"/>
              </a:rPr>
              <a:t>4.4. Вовлечение семьи в образовательный процесс: </a:t>
            </a:r>
            <a:endParaRPr lang="ru-RU" sz="2400" b="1" dirty="0" smtClean="0">
              <a:solidFill>
                <a:srgbClr val="7030A0"/>
              </a:solidFill>
              <a:ea typeface="Calibri" panose="020F0502020204030204" pitchFamily="34" charset="0"/>
            </a:endParaRPr>
          </a:p>
          <a:p>
            <a:r>
              <a:rPr lang="ru-RU" sz="2400" b="1" dirty="0" smtClean="0">
                <a:solidFill>
                  <a:srgbClr val="7030A0"/>
                </a:solidFill>
                <a:ea typeface="Calibri" panose="020F0502020204030204" pitchFamily="34" charset="0"/>
              </a:rPr>
              <a:t>образовательные </a:t>
            </a:r>
            <a:r>
              <a:rPr lang="ru-RU" sz="2400" b="1" dirty="0">
                <a:solidFill>
                  <a:srgbClr val="7030A0"/>
                </a:solidFill>
                <a:ea typeface="Calibri" panose="020F0502020204030204" pitchFamily="34" charset="0"/>
              </a:rPr>
              <a:t>проекты, трудовая, конкурсная, досуговая деятельность, акции. </a:t>
            </a:r>
            <a:endParaRPr lang="ru-RU" sz="2400" b="1" dirty="0">
              <a:solidFill>
                <a:srgbClr val="7030A0"/>
              </a:solidFill>
            </a:endParaRPr>
          </a:p>
        </p:txBody>
      </p:sp>
      <p:pic>
        <p:nvPicPr>
          <p:cNvPr id="3" name="Рисунок 2" descr="https://nsportal.ru/sites/default/files/styles/media_gallery_large/public/gallery/2021/07/09/img_20210709_103614.jpg?itok=Ndfboa73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5724" y="2493814"/>
            <a:ext cx="2354611" cy="3074773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D:\работа (фото)\2 выпуск\IMG_20190313_130222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13778" y="2486104"/>
            <a:ext cx="2574405" cy="3074773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https://nsportal.ru/sites/default/files/styles/media_gallery_large/public/gallery/2020/09/22/i_3_1.jpg?itok=uCoJvxRa"/>
          <p:cNvPicPr/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4525"/>
          <a:stretch/>
        </p:blipFill>
        <p:spPr bwMode="auto">
          <a:xfrm>
            <a:off x="9437023" y="2486103"/>
            <a:ext cx="2367050" cy="3074773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3267278" y="2470926"/>
            <a:ext cx="2655138" cy="3540184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14036" y="2078188"/>
            <a:ext cx="342112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dirty="0" smtClean="0">
                <a:solidFill>
                  <a:srgbClr val="7030A0"/>
                </a:solidFill>
              </a:rPr>
              <a:t>Летний проект «Озорное лето!»</a:t>
            </a:r>
            <a:endParaRPr lang="ru-RU" sz="1600" dirty="0">
              <a:solidFill>
                <a:srgbClr val="7030A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824755" y="5655870"/>
            <a:ext cx="35401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solidFill>
                  <a:srgbClr val="7030A0"/>
                </a:solidFill>
              </a:rPr>
              <a:t>Конкурс детско-родительских работ «Моя мама»</a:t>
            </a:r>
            <a:endParaRPr lang="ru-RU" sz="1600" dirty="0">
              <a:solidFill>
                <a:srgbClr val="7030A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426262" y="2078188"/>
            <a:ext cx="301076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dirty="0" smtClean="0">
                <a:solidFill>
                  <a:srgbClr val="7030A0"/>
                </a:solidFill>
              </a:rPr>
              <a:t>Проект «Книга военных лет»</a:t>
            </a:r>
            <a:endParaRPr lang="ru-RU" sz="1600" dirty="0">
              <a:solidFill>
                <a:srgbClr val="7030A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8808129" y="5655870"/>
            <a:ext cx="327385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solidFill>
                  <a:srgbClr val="7030A0"/>
                </a:solidFill>
              </a:rPr>
              <a:t>Акция приуроченная ко дню человека с </a:t>
            </a:r>
          </a:p>
          <a:p>
            <a:pPr algn="ctr"/>
            <a:r>
              <a:rPr lang="ru-RU" sz="1600" dirty="0" smtClean="0">
                <a:solidFill>
                  <a:srgbClr val="7030A0"/>
                </a:solidFill>
              </a:rPr>
              <a:t>синдромом Дауна</a:t>
            </a:r>
            <a:endParaRPr lang="ru-RU" sz="1600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260354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80888" y="464189"/>
            <a:ext cx="786144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rgbClr val="7030A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Просмотр </a:t>
            </a:r>
            <a:r>
              <a:rPr lang="ru-RU" sz="2400" b="1" dirty="0">
                <a:solidFill>
                  <a:srgbClr val="7030A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видео из жизни детей в детском саду</a:t>
            </a:r>
            <a:endParaRPr lang="ru-RU" sz="2400" b="1" dirty="0">
              <a:solidFill>
                <a:srgbClr val="7030A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98763" y="1712064"/>
            <a:ext cx="11139055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solidFill>
                  <a:srgbClr val="7030A0"/>
                </a:solidFill>
                <a:hlinkClick r:id="rId2"/>
              </a:rPr>
              <a:t>https://www.youtube.com/watch?v=raoBBGCOcDk</a:t>
            </a:r>
            <a:r>
              <a:rPr lang="ru-RU" sz="2000" dirty="0">
                <a:solidFill>
                  <a:srgbClr val="7030A0"/>
                </a:solidFill>
              </a:rPr>
              <a:t> ( Поздравление с днём Воспитателя и всех дошкольных работников 2021 г.)</a:t>
            </a:r>
          </a:p>
          <a:p>
            <a:r>
              <a:rPr lang="ru-RU" sz="2000" dirty="0">
                <a:solidFill>
                  <a:srgbClr val="7030A0"/>
                </a:solidFill>
                <a:hlinkClick r:id="rId3"/>
              </a:rPr>
              <a:t>https://www.youtube.com/watch?v=qKYcOLsj0Ik</a:t>
            </a:r>
            <a:r>
              <a:rPr lang="ru-RU" sz="2000" dirty="0">
                <a:solidFill>
                  <a:srgbClr val="7030A0"/>
                </a:solidFill>
              </a:rPr>
              <a:t> (Масленица 2021 год)</a:t>
            </a:r>
          </a:p>
          <a:p>
            <a:r>
              <a:rPr lang="ru-RU" sz="2000" dirty="0">
                <a:solidFill>
                  <a:srgbClr val="7030A0"/>
                </a:solidFill>
                <a:hlinkClick r:id="rId4"/>
              </a:rPr>
              <a:t>https://youtu.be/5fYSmoZwXqw</a:t>
            </a:r>
            <a:r>
              <a:rPr lang="ru-RU" sz="2000" dirty="0">
                <a:solidFill>
                  <a:srgbClr val="7030A0"/>
                </a:solidFill>
              </a:rPr>
              <a:t> (Поздравление с днём Матери от моих малышей)</a:t>
            </a:r>
          </a:p>
          <a:p>
            <a:r>
              <a:rPr lang="ru-RU" sz="2000" dirty="0">
                <a:solidFill>
                  <a:srgbClr val="7030A0"/>
                </a:solidFill>
                <a:hlinkClick r:id="rId5"/>
              </a:rPr>
              <a:t>https://youtu.be/j2ktkOWxMh0</a:t>
            </a:r>
            <a:r>
              <a:rPr lang="ru-RU" sz="2000" dirty="0">
                <a:solidFill>
                  <a:srgbClr val="7030A0"/>
                </a:solidFill>
              </a:rPr>
              <a:t> ( Мастер-класс "Погремушка своими руками")</a:t>
            </a:r>
          </a:p>
          <a:p>
            <a:r>
              <a:rPr lang="ru-RU" sz="2000" dirty="0">
                <a:solidFill>
                  <a:srgbClr val="7030A0"/>
                </a:solidFill>
                <a:hlinkClick r:id="rId6"/>
              </a:rPr>
              <a:t>https://youtu.be/kuiIH1dFRSc</a:t>
            </a:r>
            <a:r>
              <a:rPr lang="ru-RU" sz="2000" dirty="0">
                <a:solidFill>
                  <a:srgbClr val="7030A0"/>
                </a:solidFill>
              </a:rPr>
              <a:t> (Тематическая неделя "Культурная практика "Пятиминутка" (младшая группа)"</a:t>
            </a:r>
          </a:p>
          <a:p>
            <a:r>
              <a:rPr lang="ru-RU" sz="2000" dirty="0">
                <a:solidFill>
                  <a:srgbClr val="7030A0"/>
                </a:solidFill>
                <a:hlinkClick r:id="rId7"/>
              </a:rPr>
              <a:t>https://youtu.be/Np0uHddlOLk</a:t>
            </a:r>
            <a:r>
              <a:rPr lang="ru-RU" sz="2000" dirty="0">
                <a:solidFill>
                  <a:srgbClr val="7030A0"/>
                </a:solidFill>
              </a:rPr>
              <a:t> ( Культурная практика "Детский совет")</a:t>
            </a:r>
          </a:p>
          <a:p>
            <a:r>
              <a:rPr lang="ru-RU" sz="2000" dirty="0">
                <a:solidFill>
                  <a:srgbClr val="7030A0"/>
                </a:solidFill>
                <a:hlinkClick r:id="rId8"/>
              </a:rPr>
              <a:t>https://www.youtube.com/watch?v=VbsjeM1ODI8</a:t>
            </a:r>
            <a:r>
              <a:rPr lang="ru-RU" sz="2000" dirty="0">
                <a:solidFill>
                  <a:srgbClr val="7030A0"/>
                </a:solidFill>
              </a:rPr>
              <a:t> ( Поздравление мам с праздников, 2017 год)</a:t>
            </a:r>
          </a:p>
          <a:p>
            <a:r>
              <a:rPr lang="ru-RU" sz="2000" dirty="0">
                <a:solidFill>
                  <a:srgbClr val="7030A0"/>
                </a:solidFill>
                <a:hlinkClick r:id="rId9"/>
              </a:rPr>
              <a:t>https://youtu.be/vK2haeaU008</a:t>
            </a:r>
            <a:r>
              <a:rPr lang="ru-RU" sz="2000" dirty="0">
                <a:solidFill>
                  <a:srgbClr val="7030A0"/>
                </a:solidFill>
              </a:rPr>
              <a:t> ( Праздник для пап , 22 февраля 2018 год)</a:t>
            </a:r>
          </a:p>
          <a:p>
            <a:r>
              <a:rPr lang="ru-RU" sz="2000" dirty="0">
                <a:solidFill>
                  <a:srgbClr val="7030A0"/>
                </a:solidFill>
                <a:hlinkClick r:id="rId10"/>
              </a:rPr>
              <a:t>https://youtu.be/PxBeClVx29c</a:t>
            </a:r>
            <a:r>
              <a:rPr lang="ru-RU" sz="2000" dirty="0">
                <a:solidFill>
                  <a:srgbClr val="7030A0"/>
                </a:solidFill>
              </a:rPr>
              <a:t> ( Выпускной 2018 год, подарок детям от воспитателей)</a:t>
            </a:r>
          </a:p>
          <a:p>
            <a:r>
              <a:rPr lang="ru-RU" sz="2000" dirty="0">
                <a:solidFill>
                  <a:srgbClr val="7030A0"/>
                </a:solidFill>
                <a:hlinkClick r:id="rId11"/>
              </a:rPr>
              <a:t>https://youtu.be/aLk74tNtnp8</a:t>
            </a:r>
            <a:r>
              <a:rPr lang="ru-RU" sz="2000" dirty="0">
                <a:solidFill>
                  <a:srgbClr val="7030A0"/>
                </a:solidFill>
              </a:rPr>
              <a:t> (Выпускной 2018 год, подарок родителям от воспитателей)</a:t>
            </a:r>
            <a:endParaRPr lang="ru-RU" sz="2000" i="0" dirty="0">
              <a:solidFill>
                <a:srgbClr val="7030A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53826992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46856" y="554108"/>
            <a:ext cx="10307782" cy="20681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28600">
              <a:lnSpc>
                <a:spcPct val="107000"/>
              </a:lnSpc>
              <a:spcAft>
                <a:spcPts val="800"/>
              </a:spcAft>
            </a:pPr>
            <a:r>
              <a:rPr lang="ru-RU" sz="2400" dirty="0">
                <a:solidFill>
                  <a:srgbClr val="7030A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Родители, становясь активными участниками «общественной» жизни и образовательного процесса своих детей, чувствуют себя «хорошими родителями», поскольку вносят свой вклад в их развитие и приобретают новые педагогические умения и знания, становясь главными воспитателями своих детей.</a:t>
            </a:r>
            <a:endParaRPr lang="ru-RU" sz="2400" dirty="0">
              <a:solidFill>
                <a:srgbClr val="7030A0"/>
              </a:solidFill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17839" y="2880921"/>
            <a:ext cx="2667001" cy="3556002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9688" y="2880920"/>
            <a:ext cx="2667002" cy="3556003"/>
          </a:xfrm>
          <a:prstGeom prst="rect">
            <a:avLst/>
          </a:prstGeom>
        </p:spPr>
      </p:pic>
      <p:pic>
        <p:nvPicPr>
          <p:cNvPr id="2050" name="Picture 2" descr="https://nsportal.ru/sites/default/files/styles/media_gallery_large/public/gallery/2021/05/17/kh1r_sxdaqg.jpg?itok=wAGfzh5n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8043" y="2880920"/>
            <a:ext cx="2668443" cy="35579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90789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18835" y="1027746"/>
            <a:ext cx="10991273" cy="49552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i="1" u="sng" dirty="0">
                <a:solidFill>
                  <a:srgbClr val="FF0000"/>
                </a:solidFill>
                <a:ea typeface="Calibri" panose="020F0502020204030204" pitchFamily="34" charset="0"/>
              </a:rPr>
              <a:t>Сотрудничество</a:t>
            </a:r>
            <a:r>
              <a:rPr lang="ru-RU" sz="2400" dirty="0">
                <a:solidFill>
                  <a:srgbClr val="FF0000"/>
                </a:solidFill>
                <a:ea typeface="Calibri" panose="020F0502020204030204" pitchFamily="34" charset="0"/>
              </a:rPr>
              <a:t> </a:t>
            </a:r>
            <a:endParaRPr lang="ru-RU" sz="2400" dirty="0" smtClean="0">
              <a:solidFill>
                <a:srgbClr val="FF0000"/>
              </a:solidFill>
              <a:ea typeface="Calibri" panose="020F0502020204030204" pitchFamily="34" charset="0"/>
            </a:endParaRPr>
          </a:p>
          <a:p>
            <a:pPr algn="ctr"/>
            <a:endParaRPr lang="ru-RU" sz="2400" dirty="0" smtClean="0">
              <a:solidFill>
                <a:srgbClr val="FF0000"/>
              </a:solidFill>
              <a:ea typeface="Calibri" panose="020F0502020204030204" pitchFamily="34" charset="0"/>
            </a:endParaRPr>
          </a:p>
          <a:p>
            <a:r>
              <a:rPr lang="ru-RU" sz="2400" dirty="0" smtClean="0">
                <a:solidFill>
                  <a:srgbClr val="7030A0"/>
                </a:solidFill>
                <a:ea typeface="Calibri" panose="020F0502020204030204" pitchFamily="34" charset="0"/>
              </a:rPr>
              <a:t>- </a:t>
            </a:r>
            <a:r>
              <a:rPr lang="ru-RU" sz="2400" dirty="0">
                <a:solidFill>
                  <a:srgbClr val="7030A0"/>
                </a:solidFill>
                <a:ea typeface="Calibri" panose="020F0502020204030204" pitchFamily="34" charset="0"/>
              </a:rPr>
              <a:t>это общение «на равных», где никому не принадлежит привилегия указывать, контролировать, оценивать. Сотрудничество - это диалог, который постоянно обогащает всех партнеров, всех участников</a:t>
            </a:r>
            <a:r>
              <a:rPr lang="ru-RU" sz="2400" dirty="0" smtClean="0">
                <a:solidFill>
                  <a:srgbClr val="7030A0"/>
                </a:solidFill>
                <a:ea typeface="Calibri" panose="020F0502020204030204" pitchFamily="34" charset="0"/>
              </a:rPr>
              <a:t>.</a:t>
            </a:r>
          </a:p>
          <a:p>
            <a:endParaRPr lang="ru-RU" sz="2400" dirty="0">
              <a:solidFill>
                <a:srgbClr val="7030A0"/>
              </a:solidFill>
              <a:latin typeface="Times New Roman" panose="02020603050405020304" pitchFamily="18" charset="0"/>
            </a:endParaRPr>
          </a:p>
          <a:p>
            <a:endParaRPr lang="ru-RU" sz="2400" dirty="0" smtClean="0">
              <a:solidFill>
                <a:srgbClr val="7030A0"/>
              </a:solidFill>
              <a:latin typeface="Times New Roman" panose="02020603050405020304" pitchFamily="18" charset="0"/>
            </a:endParaRPr>
          </a:p>
          <a:p>
            <a:endParaRPr lang="ru-RU" sz="2400" dirty="0">
              <a:solidFill>
                <a:srgbClr val="7030A0"/>
              </a:solidFill>
              <a:latin typeface="Times New Roman" panose="02020603050405020304" pitchFamily="18" charset="0"/>
            </a:endParaRPr>
          </a:p>
          <a:p>
            <a:pPr algn="ctr"/>
            <a:r>
              <a:rPr lang="ru-RU" sz="2400" i="1" u="sng" dirty="0">
                <a:solidFill>
                  <a:srgbClr val="FF0000"/>
                </a:solidFill>
              </a:rPr>
              <a:t>Взаимодействие</a:t>
            </a:r>
            <a:r>
              <a:rPr lang="ru-RU" sz="2400" dirty="0">
                <a:solidFill>
                  <a:srgbClr val="7030A0"/>
                </a:solidFill>
              </a:rPr>
              <a:t> </a:t>
            </a:r>
            <a:endParaRPr lang="ru-RU" sz="2400" dirty="0" smtClean="0">
              <a:solidFill>
                <a:srgbClr val="7030A0"/>
              </a:solidFill>
            </a:endParaRPr>
          </a:p>
          <a:p>
            <a:pPr algn="ctr"/>
            <a:endParaRPr lang="ru-RU" sz="2400" dirty="0" smtClean="0">
              <a:solidFill>
                <a:srgbClr val="7030A0"/>
              </a:solidFill>
            </a:endParaRPr>
          </a:p>
          <a:p>
            <a:r>
              <a:rPr lang="ru-RU" sz="2400" dirty="0" smtClean="0">
                <a:solidFill>
                  <a:srgbClr val="7030A0"/>
                </a:solidFill>
              </a:rPr>
              <a:t>представляет </a:t>
            </a:r>
            <a:r>
              <a:rPr lang="ru-RU" sz="2400" dirty="0">
                <a:solidFill>
                  <a:srgbClr val="7030A0"/>
                </a:solidFill>
              </a:rPr>
              <a:t>собой способ организации совместной деятельности, которая осуществляется с помощью общения.</a:t>
            </a:r>
          </a:p>
          <a:p>
            <a:endParaRPr lang="ru-RU" sz="2800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3052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8837" y="1182637"/>
            <a:ext cx="11102108" cy="48536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	Цель: </a:t>
            </a:r>
            <a:r>
              <a:rPr lang="ru-RU" sz="2400" dirty="0" smtClean="0">
                <a:solidFill>
                  <a:srgbClr val="7030A0"/>
                </a:solidFill>
              </a:rPr>
              <a:t>выбор </a:t>
            </a:r>
            <a:r>
              <a:rPr lang="ru-RU" sz="2400" dirty="0">
                <a:solidFill>
                  <a:srgbClr val="7030A0"/>
                </a:solidFill>
              </a:rPr>
              <a:t>эффективных способов взаимодействия с родителями детей</a:t>
            </a:r>
            <a:r>
              <a:rPr lang="ru-RU" sz="2400" dirty="0" smtClean="0">
                <a:solidFill>
                  <a:srgbClr val="7030A0"/>
                </a:solidFill>
              </a:rPr>
              <a:t>.</a:t>
            </a:r>
          </a:p>
          <a:p>
            <a:endParaRPr lang="ru-RU" sz="2400" dirty="0">
              <a:solidFill>
                <a:srgbClr val="7030A0"/>
              </a:solidFill>
            </a:endParaRPr>
          </a:p>
          <a:p>
            <a:endParaRPr lang="ru-RU" sz="2400" dirty="0">
              <a:solidFill>
                <a:srgbClr val="7030A0"/>
              </a:solidFill>
            </a:endParaRPr>
          </a:p>
          <a:p>
            <a:r>
              <a:rPr lang="ru-RU" sz="2400" dirty="0">
                <a:solidFill>
                  <a:srgbClr val="7030A0"/>
                </a:solidFill>
              </a:rPr>
              <a:t>	</a:t>
            </a:r>
            <a:r>
              <a:rPr lang="ru-RU" sz="2400" b="1" dirty="0">
                <a:solidFill>
                  <a:srgbClr val="FF0000"/>
                </a:solidFill>
              </a:rPr>
              <a:t>Задачи: </a:t>
            </a:r>
          </a:p>
          <a:p>
            <a:r>
              <a:rPr lang="ru-RU" sz="2400" dirty="0">
                <a:solidFill>
                  <a:srgbClr val="7030A0"/>
                </a:solidFill>
              </a:rPr>
              <a:t>- изучать семьи воспитанников (их особенности, запросы и ожидания детского сада, возможность сотрудничества в реализации образовательной программы),</a:t>
            </a:r>
          </a:p>
          <a:p>
            <a:r>
              <a:rPr lang="ru-RU" sz="2400" dirty="0">
                <a:solidFill>
                  <a:srgbClr val="7030A0"/>
                </a:solidFill>
              </a:rPr>
              <a:t>- обеспечивать информирование родителей и рекламировать деятельность ДО,</a:t>
            </a:r>
          </a:p>
          <a:p>
            <a:r>
              <a:rPr lang="ru-RU" sz="2400" dirty="0">
                <a:solidFill>
                  <a:srgbClr val="7030A0"/>
                </a:solidFill>
              </a:rPr>
              <a:t>- повышать педагогическую компетентность родителей в вопросах воспитания и образования детей.</a:t>
            </a:r>
          </a:p>
          <a:p>
            <a:pPr indent="228600">
              <a:lnSpc>
                <a:spcPct val="107000"/>
              </a:lnSpc>
              <a:spcAft>
                <a:spcPts val="800"/>
              </a:spcAft>
            </a:pPr>
            <a:endParaRPr lang="ru-RU" sz="2000" dirty="0">
              <a:solidFill>
                <a:srgbClr val="7030A0"/>
              </a:solidFill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33929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02871" y="1083478"/>
            <a:ext cx="592018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b="1" dirty="0">
                <a:solidFill>
                  <a:srgbClr val="7030A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b="1" dirty="0" smtClean="0">
                <a:solidFill>
                  <a:srgbClr val="7030A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Технология «Поиграем с куклой»</a:t>
            </a:r>
            <a:endParaRPr lang="ru-RU" sz="2400" b="1" dirty="0">
              <a:solidFill>
                <a:srgbClr val="7030A0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4828" y="2964885"/>
            <a:ext cx="2613026" cy="3484034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0966" y="319423"/>
            <a:ext cx="2580751" cy="258075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60182" y="2440901"/>
            <a:ext cx="4645379" cy="3484034"/>
          </a:xfrm>
          <a:prstGeom prst="rect">
            <a:avLst/>
          </a:prstGeom>
        </p:spPr>
      </p:pic>
      <p:pic>
        <p:nvPicPr>
          <p:cNvPr id="7170" name="Picture 2" descr="https://nsportal.ru/sites/default/files/styles/media_gallery_large/public/gallery/2021/10/04/img_20210906_080925.jpg?itok=sXC-sT2H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05109" y="2425313"/>
            <a:ext cx="2613025" cy="34840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6960182" y="5963130"/>
            <a:ext cx="296908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dirty="0" smtClean="0">
                <a:solidFill>
                  <a:srgbClr val="7030A0"/>
                </a:solidFill>
              </a:rPr>
              <a:t>ООД «Обновки куклы Кати»</a:t>
            </a:r>
            <a:endParaRPr lang="ru-RU" sz="1600" dirty="0">
              <a:solidFill>
                <a:srgbClr val="7030A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447001" y="5924935"/>
            <a:ext cx="305789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solidFill>
                  <a:srgbClr val="7030A0"/>
                </a:solidFill>
              </a:rPr>
              <a:t>Домашние дидактические куклы детей</a:t>
            </a:r>
            <a:endParaRPr lang="ru-RU" sz="1600" dirty="0">
              <a:solidFill>
                <a:srgbClr val="7030A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80118" y="6340433"/>
            <a:ext cx="284244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dirty="0" smtClean="0">
                <a:solidFill>
                  <a:srgbClr val="7030A0"/>
                </a:solidFill>
              </a:rPr>
              <a:t>Дидактическая кукла Катя</a:t>
            </a:r>
            <a:endParaRPr lang="ru-RU" sz="1600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39846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1342" b="5757"/>
          <a:stretch/>
        </p:blipFill>
        <p:spPr>
          <a:xfrm>
            <a:off x="1107497" y="4397310"/>
            <a:ext cx="2175987" cy="2115127"/>
          </a:xfrm>
          <a:prstGeom prst="rect">
            <a:avLst/>
          </a:prstGeom>
        </p:spPr>
      </p:pic>
      <p:pic>
        <p:nvPicPr>
          <p:cNvPr id="1026" name="Picture 2" descr="https://nsportal.ru/sites/default/files/styles/media_gallery_large/public/gallery/2021/08/26/img_20210806_090734.jpg?itok=Y7yV6Xu9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860094" y="1726922"/>
            <a:ext cx="2795965" cy="37279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nsportal.ru/sites/default/files/styles/media_gallery_large/public/gallery/2021/08/26/img_20210806_091144.jpg?itok=QC_zbRo6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56909" y="1726922"/>
            <a:ext cx="2795964" cy="37279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3073" t="18281" r="21942" b="11677"/>
          <a:stretch/>
        </p:blipFill>
        <p:spPr>
          <a:xfrm>
            <a:off x="426346" y="377307"/>
            <a:ext cx="4794220" cy="343522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60394" y="3812535"/>
            <a:ext cx="439633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solidFill>
                  <a:srgbClr val="7030A0"/>
                </a:solidFill>
              </a:rPr>
              <a:t>Мастер-класс для воспитателей «Погремушка своими руками»</a:t>
            </a:r>
            <a:endParaRPr lang="ru-RU" sz="1600" dirty="0">
              <a:solidFill>
                <a:srgbClr val="7030A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756910" y="5533536"/>
            <a:ext cx="597946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solidFill>
                  <a:srgbClr val="7030A0"/>
                </a:solidFill>
              </a:rPr>
              <a:t>ООД «Мы умеем рисовать!» с использованием шифоновых лоскутков</a:t>
            </a:r>
            <a:endParaRPr lang="ru-RU" sz="1600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80448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78691" y="541240"/>
            <a:ext cx="5646097" cy="48750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675"/>
              </a:spcAft>
            </a:pPr>
            <a:r>
              <a:rPr lang="ru-RU" sz="2400" b="1" dirty="0" smtClean="0">
                <a:solidFill>
                  <a:srgbClr val="FF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1. Изучение семей воспитанников:</a:t>
            </a:r>
            <a:endParaRPr lang="ru-RU" sz="2000" dirty="0">
              <a:solidFill>
                <a:srgbClr val="FF0000"/>
              </a:solidFill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26473" y="2479470"/>
            <a:ext cx="7305963" cy="26376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sz="2400" dirty="0">
                <a:solidFill>
                  <a:srgbClr val="7030A0"/>
                </a:solidFill>
              </a:rPr>
              <a:t>Письменные: анкета, опрос, </a:t>
            </a:r>
            <a:endParaRPr lang="ru-RU" sz="2400" dirty="0" smtClean="0">
              <a:solidFill>
                <a:srgbClr val="7030A0"/>
              </a:solidFill>
            </a:endParaRP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sz="2400" dirty="0" smtClean="0">
                <a:solidFill>
                  <a:srgbClr val="7030A0"/>
                </a:solidFill>
              </a:rPr>
              <a:t>родительское </a:t>
            </a:r>
            <a:r>
              <a:rPr lang="ru-RU" sz="2400" dirty="0">
                <a:solidFill>
                  <a:srgbClr val="7030A0"/>
                </a:solidFill>
              </a:rPr>
              <a:t>сочинение </a:t>
            </a:r>
            <a:endParaRPr lang="ru-RU" sz="2400" dirty="0" smtClean="0">
              <a:solidFill>
                <a:srgbClr val="7030A0"/>
              </a:solidFill>
            </a:endParaRP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sz="2400" dirty="0" smtClean="0">
                <a:solidFill>
                  <a:srgbClr val="7030A0"/>
                </a:solidFill>
              </a:rPr>
              <a:t>«</a:t>
            </a:r>
            <a:r>
              <a:rPr lang="ru-RU" sz="2400" dirty="0">
                <a:solidFill>
                  <a:srgbClr val="7030A0"/>
                </a:solidFill>
              </a:rPr>
              <a:t>Наши выходные» и др</a:t>
            </a:r>
            <a:r>
              <a:rPr lang="ru-RU" sz="2400" dirty="0" smtClean="0">
                <a:solidFill>
                  <a:srgbClr val="7030A0"/>
                </a:solidFill>
              </a:rPr>
              <a:t>.</a:t>
            </a:r>
          </a:p>
          <a:p>
            <a:pPr lvl="0"/>
            <a:endParaRPr lang="ru-RU" sz="2400" dirty="0">
              <a:solidFill>
                <a:srgbClr val="7030A0"/>
              </a:solidFill>
            </a:endParaRP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sz="2400" dirty="0">
                <a:solidFill>
                  <a:srgbClr val="7030A0"/>
                </a:solidFill>
              </a:rPr>
              <a:t>Устные: интервью, беседа</a:t>
            </a:r>
            <a:r>
              <a:rPr lang="ru-RU" sz="2400" dirty="0" smtClean="0">
                <a:solidFill>
                  <a:srgbClr val="7030A0"/>
                </a:solidFill>
              </a:rPr>
              <a:t>.</a:t>
            </a:r>
          </a:p>
          <a:p>
            <a:pPr lvl="0"/>
            <a:endParaRPr lang="ru-RU" sz="2400" dirty="0">
              <a:solidFill>
                <a:srgbClr val="7030A0"/>
              </a:solidFill>
            </a:endParaRPr>
          </a:p>
          <a:p>
            <a:pPr lvl="0">
              <a:lnSpc>
                <a:spcPct val="107000"/>
              </a:lnSpc>
              <a:spcAft>
                <a:spcPts val="675"/>
              </a:spcAft>
            </a:pPr>
            <a:endParaRPr lang="ru-RU" sz="2000" dirty="0">
              <a:solidFill>
                <a:srgbClr val="7030A0"/>
              </a:solidFill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12251"/>
          <a:stretch/>
        </p:blipFill>
        <p:spPr>
          <a:xfrm rot="16200000">
            <a:off x="6546189" y="1719440"/>
            <a:ext cx="4864454" cy="4157703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304254" y="6230519"/>
            <a:ext cx="517321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dirty="0" smtClean="0">
                <a:solidFill>
                  <a:srgbClr val="7030A0"/>
                </a:solidFill>
              </a:rPr>
              <a:t>Анкеты для родителей «Давайте познакомимся»</a:t>
            </a:r>
            <a:endParaRPr lang="ru-RU" sz="1600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5075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3254" y="4700302"/>
            <a:ext cx="5671127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endParaRPr lang="ru-RU" sz="2400" dirty="0">
              <a:solidFill>
                <a:srgbClr val="7030A0"/>
              </a:solidFill>
            </a:endParaRP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sz="2400" dirty="0">
                <a:solidFill>
                  <a:srgbClr val="7030A0"/>
                </a:solidFill>
              </a:rPr>
              <a:t>Наблюдения ребенка в различных видах деятельности, семьи в ситуациях совместной </a:t>
            </a:r>
            <a:r>
              <a:rPr lang="ru-RU" sz="2400" dirty="0" smtClean="0">
                <a:solidFill>
                  <a:srgbClr val="7030A0"/>
                </a:solidFill>
              </a:rPr>
              <a:t>деятельности</a:t>
            </a:r>
            <a:endParaRPr lang="ru-RU" sz="2400" dirty="0">
              <a:solidFill>
                <a:srgbClr val="7030A0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0293" y="698661"/>
            <a:ext cx="1887809" cy="3356104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99895" y="661715"/>
            <a:ext cx="2544787" cy="3393049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16821" y="661715"/>
            <a:ext cx="2517079" cy="335610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94381" y="4135190"/>
            <a:ext cx="3197514" cy="2398136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223254" y="4284801"/>
            <a:ext cx="509384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sz="2400" dirty="0">
                <a:solidFill>
                  <a:srgbClr val="7030A0"/>
                </a:solidFill>
              </a:rPr>
              <a:t>Дистанционно-анонимные: «Почтовый ящик»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04312" y="360106"/>
            <a:ext cx="325922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dirty="0" smtClean="0">
                <a:solidFill>
                  <a:srgbClr val="7030A0"/>
                </a:solidFill>
              </a:rPr>
              <a:t>Почтовый ящик для родителей</a:t>
            </a:r>
            <a:endParaRPr lang="ru-RU" sz="1600" dirty="0">
              <a:solidFill>
                <a:srgbClr val="7030A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160541" y="1345661"/>
            <a:ext cx="2212712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solidFill>
                  <a:srgbClr val="7030A0"/>
                </a:solidFill>
              </a:rPr>
              <a:t>Наблюдение за детьми и родителями в ситуации совместной деятельности</a:t>
            </a:r>
          </a:p>
          <a:p>
            <a:pPr algn="ctr"/>
            <a:r>
              <a:rPr lang="ru-RU" sz="1600" dirty="0" smtClean="0">
                <a:solidFill>
                  <a:srgbClr val="7030A0"/>
                </a:solidFill>
              </a:rPr>
              <a:t>(детско-родительский клуб)</a:t>
            </a:r>
            <a:endParaRPr lang="ru-RU" sz="1600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595960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78691" y="541240"/>
            <a:ext cx="11406909" cy="9407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675"/>
              </a:spcAft>
            </a:pPr>
            <a:r>
              <a:rPr lang="ru-RU" sz="2400" b="1" dirty="0">
                <a:solidFill>
                  <a:srgbClr val="FF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sz="2400" b="1" dirty="0" smtClean="0">
                <a:solidFill>
                  <a:srgbClr val="FF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. И</a:t>
            </a:r>
            <a:r>
              <a:rPr lang="ru-RU" sz="2400" b="1" dirty="0" smtClean="0">
                <a:solidFill>
                  <a:srgbClr val="FF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нформирование </a:t>
            </a:r>
            <a:r>
              <a:rPr lang="ru-RU" sz="2400" b="1" dirty="0">
                <a:solidFill>
                  <a:srgbClr val="FF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и </a:t>
            </a:r>
            <a:r>
              <a:rPr lang="ru-RU" sz="2400" b="1" dirty="0" smtClean="0">
                <a:solidFill>
                  <a:srgbClr val="FF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реклама</a:t>
            </a:r>
            <a:r>
              <a:rPr lang="ru-RU" sz="2400" dirty="0" smtClean="0">
                <a:solidFill>
                  <a:srgbClr val="FF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  <a:p>
            <a:pPr>
              <a:lnSpc>
                <a:spcPct val="107000"/>
              </a:lnSpc>
              <a:spcAft>
                <a:spcPts val="675"/>
              </a:spcAft>
            </a:pPr>
            <a:r>
              <a:rPr lang="ru-RU" sz="2400" b="1" dirty="0" smtClean="0">
                <a:solidFill>
                  <a:srgbClr val="FF0000"/>
                </a:solidFill>
              </a:rPr>
              <a:t>дошкольной </a:t>
            </a:r>
            <a:r>
              <a:rPr lang="ru-RU" sz="2400" b="1" dirty="0">
                <a:solidFill>
                  <a:srgbClr val="FF0000"/>
                </a:solidFill>
              </a:rPr>
              <a:t>образовательной организации</a:t>
            </a:r>
            <a:r>
              <a:rPr lang="ru-RU" sz="2400" b="1" dirty="0" smtClean="0">
                <a:solidFill>
                  <a:srgbClr val="FF0000"/>
                </a:solidFill>
              </a:rPr>
              <a:t>: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78691" y="2887230"/>
            <a:ext cx="3084945" cy="4875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>
              <a:lnSpc>
                <a:spcPct val="107000"/>
              </a:lnSpc>
              <a:spcAft>
                <a:spcPts val="800"/>
              </a:spcAft>
            </a:pPr>
            <a:r>
              <a:rPr lang="ru-RU" sz="2400" b="1" dirty="0" smtClean="0">
                <a:solidFill>
                  <a:srgbClr val="7030A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2.1. Сайт </a:t>
            </a:r>
            <a:r>
              <a:rPr lang="ru-RU" sz="2400" b="1" dirty="0">
                <a:solidFill>
                  <a:srgbClr val="7030A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ДОО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28692" y="2008612"/>
            <a:ext cx="6461877" cy="36348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455816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0982" y="390344"/>
            <a:ext cx="1118523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7030A0"/>
                </a:solidFill>
                <a:ea typeface="Calibri" panose="020F0502020204030204" pitchFamily="34" charset="0"/>
              </a:rPr>
              <a:t>2.2. Выставки результатов воспитательно-образовательной работы:</a:t>
            </a:r>
            <a:endParaRPr lang="ru-RU" sz="2400" b="1" dirty="0">
              <a:solidFill>
                <a:srgbClr val="7030A0"/>
              </a:solidFill>
            </a:endParaRPr>
          </a:p>
        </p:txBody>
      </p:sp>
      <p:pic>
        <p:nvPicPr>
          <p:cNvPr id="3" name="Рисунок 2" descr="https://nsportal.ru/sites/default/files/styles/media_gallery_large/public/gallery/2020/09/22/i_15_0.jpg?itok=NSqXPj--"/>
          <p:cNvPicPr/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2620" r="15135"/>
          <a:stretch/>
        </p:blipFill>
        <p:spPr bwMode="auto">
          <a:xfrm>
            <a:off x="628071" y="1671782"/>
            <a:ext cx="2299855" cy="4264890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1985" b="12728"/>
          <a:stretch/>
        </p:blipFill>
        <p:spPr>
          <a:xfrm>
            <a:off x="3458238" y="936758"/>
            <a:ext cx="3993110" cy="2254696"/>
          </a:xfrm>
          <a:prstGeom prst="rect">
            <a:avLst/>
          </a:prstGeom>
        </p:spPr>
      </p:pic>
      <p:pic>
        <p:nvPicPr>
          <p:cNvPr id="4098" name="Picture 2" descr="https://nsportal.ru/sites/default/files/styles/media_gallery_large/public/gallery/2021/10/05/img_20211001_092139.jpg?itok=s1uzZvl0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43587" y="1671782"/>
            <a:ext cx="3198668" cy="42648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Рисунок 5" descr="https://nsportal.ru/sites/default/files/styles/media_gallery_large/public/gallery/2021/08/02/img_20210722_082946.jpg?itok=9fBg80Xd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75777" y="3351701"/>
            <a:ext cx="3993110" cy="2990658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TextBox 7"/>
          <p:cNvSpPr txBox="1"/>
          <p:nvPr/>
        </p:nvSpPr>
        <p:spPr>
          <a:xfrm>
            <a:off x="509061" y="6075217"/>
            <a:ext cx="25378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dirty="0" smtClean="0">
                <a:solidFill>
                  <a:srgbClr val="7030A0"/>
                </a:solidFill>
              </a:rPr>
              <a:t>Стенгазета «1 апреля!»</a:t>
            </a:r>
            <a:endParaRPr lang="ru-RU" sz="1600" dirty="0">
              <a:solidFill>
                <a:srgbClr val="7030A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030347" y="6075217"/>
            <a:ext cx="371608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dirty="0" smtClean="0">
                <a:solidFill>
                  <a:srgbClr val="7030A0"/>
                </a:solidFill>
              </a:rPr>
              <a:t>Фотоотчёт ООД «Осенний листок»</a:t>
            </a:r>
            <a:endParaRPr lang="ru-RU" sz="1600" dirty="0">
              <a:solidFill>
                <a:srgbClr val="7030A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697741" y="6333329"/>
            <a:ext cx="351410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dirty="0" smtClean="0">
                <a:solidFill>
                  <a:srgbClr val="7030A0"/>
                </a:solidFill>
              </a:rPr>
              <a:t>Творческая работа «Наше лето»</a:t>
            </a:r>
            <a:endParaRPr lang="ru-RU" sz="1600" dirty="0">
              <a:solidFill>
                <a:srgbClr val="7030A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342895" y="3106926"/>
            <a:ext cx="43556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dirty="0" smtClean="0">
                <a:solidFill>
                  <a:srgbClr val="7030A0"/>
                </a:solidFill>
              </a:rPr>
              <a:t>Фотоотчет ООД «Листья по небу кружат»</a:t>
            </a:r>
            <a:endParaRPr lang="ru-RU" sz="1600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930084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авон">
  <a:themeElements>
    <a:clrScheme name="Савон">
      <a:dk1>
        <a:sysClr val="windowText" lastClr="000000"/>
      </a:dk1>
      <a:lt1>
        <a:sysClr val="window" lastClr="FFFFFF"/>
      </a:lt1>
      <a:dk2>
        <a:srgbClr val="1485A4"/>
      </a:dk2>
      <a:lt2>
        <a:srgbClr val="E3DED1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F49100"/>
      </a:hlink>
      <a:folHlink>
        <a:srgbClr val="739D9B"/>
      </a:folHlink>
    </a:clrScheme>
    <a:fontScheme name="Савон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Савон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2000"/>
                <a:satMod val="160000"/>
              </a:schemeClr>
            </a:gs>
            <a:gs pos="77000">
              <a:schemeClr val="phClr">
                <a:tint val="100000"/>
                <a:shade val="73000"/>
                <a:satMod val="155000"/>
              </a:schemeClr>
            </a:gs>
            <a:gs pos="100000">
              <a:schemeClr val="phClr">
                <a:tint val="100000"/>
                <a:shade val="67000"/>
                <a:satMod val="145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avon" id="{1306E473-ED32-493B-A2D0-240A757EDD34}" vid="{C20BADFE-D095-436F-9677-9264042809F0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TM03457510[[fn=Савон]]</Template>
  <TotalTime>285</TotalTime>
  <Words>666</Words>
  <Application>Microsoft Office PowerPoint</Application>
  <PresentationFormat>Широкоэкранный</PresentationFormat>
  <Paragraphs>88</Paragraphs>
  <Slides>18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4" baseType="lpstr">
      <vt:lpstr>Arial</vt:lpstr>
      <vt:lpstr>Calibri</vt:lpstr>
      <vt:lpstr>Century Gothic</vt:lpstr>
      <vt:lpstr>Garamond</vt:lpstr>
      <vt:lpstr>Times New Roman</vt:lpstr>
      <vt:lpstr>Савон</vt:lpstr>
      <vt:lpstr>«Современные подходы  к организации взаимодействия  с семьями воспитанников»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«Современные подходы  к организации взаимодействия  с семьями воспитанников»</dc:title>
  <dc:creator>Ольга Цапаева</dc:creator>
  <cp:lastModifiedBy>Ольга Цапаева</cp:lastModifiedBy>
  <cp:revision>88</cp:revision>
  <dcterms:created xsi:type="dcterms:W3CDTF">2021-10-10T09:44:34Z</dcterms:created>
  <dcterms:modified xsi:type="dcterms:W3CDTF">2021-10-18T05:57:40Z</dcterms:modified>
</cp:coreProperties>
</file>