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7" r:id="rId4"/>
    <p:sldId id="258" r:id="rId5"/>
    <p:sldId id="262" r:id="rId6"/>
    <p:sldId id="263" r:id="rId7"/>
    <p:sldId id="269" r:id="rId8"/>
    <p:sldId id="274" r:id="rId9"/>
    <p:sldId id="275" r:id="rId10"/>
    <p:sldId id="267" r:id="rId11"/>
    <p:sldId id="284" r:id="rId12"/>
    <p:sldId id="28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A4CA5260-1B7E-4C08-B7AB-0FC632A5DE0E}" type="datetimeFigureOut">
              <a:rPr lang="ru-RU" smtClean="0"/>
              <a:pPr/>
              <a:t>28.02.2021</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6CDA62A7-E521-4781-939A-6A335DB1301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med">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4CA5260-1B7E-4C08-B7AB-0FC632A5DE0E}" type="datetimeFigureOut">
              <a:rPr lang="ru-RU" smtClean="0"/>
              <a:pPr/>
              <a:t>28.02.2021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DA62A7-E521-4781-939A-6A335DB1301E}" type="slidenum">
              <a:rPr lang="ru-RU" smtClean="0"/>
              <a:pPr/>
              <a:t>‹#›</a:t>
            </a:fld>
            <a:endParaRPr lang="ru-RU"/>
          </a:p>
        </p:txBody>
      </p:sp>
    </p:spTree>
  </p:cSld>
  <p:clrMapOvr>
    <a:masterClrMapping/>
  </p:clrMapOvr>
  <p:transition spd="med">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4CA5260-1B7E-4C08-B7AB-0FC632A5DE0E}" type="datetimeFigureOut">
              <a:rPr lang="ru-RU" smtClean="0"/>
              <a:pPr/>
              <a:t>28.02.2021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DA62A7-E521-4781-939A-6A335DB1301E}" type="slidenum">
              <a:rPr lang="ru-RU" smtClean="0"/>
              <a:pPr/>
              <a:t>‹#›</a:t>
            </a:fld>
            <a:endParaRPr lang="ru-RU"/>
          </a:p>
        </p:txBody>
      </p:sp>
    </p:spTree>
  </p:cSld>
  <p:clrMapOvr>
    <a:masterClrMapping/>
  </p:clrMapOvr>
  <p:transition spd="med">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4CA5260-1B7E-4C08-B7AB-0FC632A5DE0E}" type="datetimeFigureOut">
              <a:rPr lang="ru-RU" smtClean="0"/>
              <a:pPr/>
              <a:t>28.02.2021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DA62A7-E521-4781-939A-6A335DB1301E}" type="slidenum">
              <a:rPr lang="ru-RU" smtClean="0"/>
              <a:pPr/>
              <a:t>‹#›</a:t>
            </a:fld>
            <a:endParaRPr lang="ru-RU"/>
          </a:p>
        </p:txBody>
      </p:sp>
    </p:spTree>
  </p:cSld>
  <p:clrMapOvr>
    <a:masterClrMapping/>
  </p:clrMapOvr>
  <p:transition spd="med">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A4CA5260-1B7E-4C08-B7AB-0FC632A5DE0E}" type="datetimeFigureOut">
              <a:rPr lang="ru-RU" smtClean="0"/>
              <a:pPr/>
              <a:t>28.02.2021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DA62A7-E521-4781-939A-6A335DB1301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med">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4CA5260-1B7E-4C08-B7AB-0FC632A5DE0E}" type="datetimeFigureOut">
              <a:rPr lang="ru-RU" smtClean="0"/>
              <a:pPr/>
              <a:t>28.02.2021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DA62A7-E521-4781-939A-6A335DB1301E}" type="slidenum">
              <a:rPr lang="ru-RU" smtClean="0"/>
              <a:pPr/>
              <a:t>‹#›</a:t>
            </a:fld>
            <a:endParaRPr lang="ru-RU"/>
          </a:p>
        </p:txBody>
      </p:sp>
    </p:spTree>
  </p:cSld>
  <p:clrMapOvr>
    <a:masterClrMapping/>
  </p:clrMapOvr>
  <p:transition spd="med">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A4CA5260-1B7E-4C08-B7AB-0FC632A5DE0E}" type="datetimeFigureOut">
              <a:rPr lang="ru-RU" smtClean="0"/>
              <a:pPr/>
              <a:t>28.02.2021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CDA62A7-E521-4781-939A-6A335DB1301E}" type="slidenum">
              <a:rPr lang="ru-RU" smtClean="0"/>
              <a:pPr/>
              <a:t>‹#›</a:t>
            </a:fld>
            <a:endParaRPr lang="ru-RU"/>
          </a:p>
        </p:txBody>
      </p:sp>
    </p:spTree>
  </p:cSld>
  <p:clrMapOvr>
    <a:masterClrMapping/>
  </p:clrMapOvr>
  <p:transition spd="med">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4CA5260-1B7E-4C08-B7AB-0FC632A5DE0E}" type="datetimeFigureOut">
              <a:rPr lang="ru-RU" smtClean="0"/>
              <a:pPr/>
              <a:t>28.02.2021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CDA62A7-E521-4781-939A-6A335DB1301E}" type="slidenum">
              <a:rPr lang="ru-RU" smtClean="0"/>
              <a:pPr/>
              <a:t>‹#›</a:t>
            </a:fld>
            <a:endParaRPr lang="ru-RU"/>
          </a:p>
        </p:txBody>
      </p:sp>
    </p:spTree>
  </p:cSld>
  <p:clrMapOvr>
    <a:masterClrMapping/>
  </p:clrMapOvr>
  <p:transition spd="med">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4CA5260-1B7E-4C08-B7AB-0FC632A5DE0E}" type="datetimeFigureOut">
              <a:rPr lang="ru-RU" smtClean="0"/>
              <a:pPr/>
              <a:t>28.02.2021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CDA62A7-E521-4781-939A-6A335DB1301E}" type="slidenum">
              <a:rPr lang="ru-RU" smtClean="0"/>
              <a:pPr/>
              <a:t>‹#›</a:t>
            </a:fld>
            <a:endParaRPr lang="ru-RU"/>
          </a:p>
        </p:txBody>
      </p:sp>
    </p:spTree>
  </p:cSld>
  <p:clrMapOvr>
    <a:masterClrMapping/>
  </p:clrMapOvr>
  <p:transition spd="med">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4CA5260-1B7E-4C08-B7AB-0FC632A5DE0E}" type="datetimeFigureOut">
              <a:rPr lang="ru-RU" smtClean="0"/>
              <a:pPr/>
              <a:t>28.02.2021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DA62A7-E521-4781-939A-6A335DB1301E}" type="slidenum">
              <a:rPr lang="ru-RU" smtClean="0"/>
              <a:pPr/>
              <a:t>‹#›</a:t>
            </a:fld>
            <a:endParaRPr lang="ru-RU"/>
          </a:p>
        </p:txBody>
      </p:sp>
    </p:spTree>
  </p:cSld>
  <p:clrMapOvr>
    <a:masterClrMapping/>
  </p:clrMapOvr>
  <p:transition spd="med">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A4CA5260-1B7E-4C08-B7AB-0FC632A5DE0E}" type="datetimeFigureOut">
              <a:rPr lang="ru-RU" smtClean="0"/>
              <a:pPr/>
              <a:t>28.02.2021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6CDA62A7-E521-4781-939A-6A335DB1301E}"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med">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4CA5260-1B7E-4C08-B7AB-0FC632A5DE0E}" type="datetimeFigureOut">
              <a:rPr lang="ru-RU" smtClean="0"/>
              <a:pPr/>
              <a:t>28.02.2021</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CDA62A7-E521-4781-939A-6A335DB1301E}"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strips dir="rd"/>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Олег\Desktop\география Злата\Васко да Гама\ekspediciya-vasko-da-gami.jpg"/>
          <p:cNvPicPr>
            <a:picLocks noChangeAspect="1" noChangeArrowheads="1"/>
          </p:cNvPicPr>
          <p:nvPr/>
        </p:nvPicPr>
        <p:blipFill>
          <a:blip r:embed="rId2">
            <a:lum bright="40000" contrast="-30000"/>
          </a:blip>
          <a:srcRect/>
          <a:stretch>
            <a:fillRect/>
          </a:stretch>
        </p:blipFill>
        <p:spPr bwMode="auto">
          <a:xfrm>
            <a:off x="0" y="0"/>
            <a:ext cx="9209784" cy="6858000"/>
          </a:xfrm>
          <a:prstGeom prst="rect">
            <a:avLst/>
          </a:prstGeom>
          <a:noFill/>
        </p:spPr>
      </p:pic>
      <p:sp>
        <p:nvSpPr>
          <p:cNvPr id="2" name="Заголовок 1"/>
          <p:cNvSpPr>
            <a:spLocks noGrp="1"/>
          </p:cNvSpPr>
          <p:nvPr>
            <p:ph type="ctrTitle"/>
          </p:nvPr>
        </p:nvSpPr>
        <p:spPr>
          <a:xfrm>
            <a:off x="642910" y="2000240"/>
            <a:ext cx="7772400" cy="1470025"/>
          </a:xfrm>
        </p:spPr>
        <p:txBody>
          <a:bodyPr>
            <a:noAutofit/>
          </a:bodyPr>
          <a:lstStyle/>
          <a:p>
            <a:r>
              <a:rPr lang="en-US" sz="4800" dirty="0">
                <a:solidFill>
                  <a:schemeClr val="accent2">
                    <a:lumMod val="75000"/>
                  </a:schemeClr>
                </a:solidFill>
              </a:rPr>
              <a:t>Vasco da Gama</a:t>
            </a:r>
            <a:r>
              <a:rPr lang="ru-RU" sz="4800" b="1" dirty="0" smtClean="0">
                <a:solidFill>
                  <a:schemeClr val="accent2">
                    <a:lumMod val="75000"/>
                  </a:schemeClr>
                </a:solidFill>
              </a:rPr>
              <a:t>.</a:t>
            </a:r>
            <a:r>
              <a:rPr lang="ru-RU" sz="4800" b="1" dirty="0" smtClean="0">
                <a:solidFill>
                  <a:schemeClr val="accent2">
                    <a:lumMod val="75000"/>
                  </a:schemeClr>
                </a:solidFill>
              </a:rPr>
              <a:t/>
            </a:r>
            <a:br>
              <a:rPr lang="ru-RU" sz="4800" b="1" dirty="0" smtClean="0">
                <a:solidFill>
                  <a:schemeClr val="accent2">
                    <a:lumMod val="75000"/>
                  </a:schemeClr>
                </a:solidFill>
              </a:rPr>
            </a:br>
            <a:r>
              <a:rPr lang="en-US" sz="4800" dirty="0">
                <a:solidFill>
                  <a:schemeClr val="accent2">
                    <a:lumMod val="75000"/>
                  </a:schemeClr>
                </a:solidFill>
              </a:rPr>
              <a:t>The Age of Great Discoveries: The Way to India</a:t>
            </a:r>
            <a:endParaRPr lang="ru-RU" sz="4800" b="1" dirty="0">
              <a:solidFill>
                <a:schemeClr val="accent2">
                  <a:lumMod val="75000"/>
                </a:schemeClr>
              </a:solidFill>
            </a:endParaRPr>
          </a:p>
        </p:txBody>
      </p:sp>
      <p:sp>
        <p:nvSpPr>
          <p:cNvPr id="3" name="Подзаголовок 2"/>
          <p:cNvSpPr>
            <a:spLocks noGrp="1"/>
          </p:cNvSpPr>
          <p:nvPr>
            <p:ph type="subTitle" idx="1"/>
          </p:nvPr>
        </p:nvSpPr>
        <p:spPr>
          <a:xfrm>
            <a:off x="5072066" y="5000636"/>
            <a:ext cx="3686156" cy="1428760"/>
          </a:xfrm>
        </p:spPr>
        <p:txBody>
          <a:bodyPr>
            <a:normAutofit/>
          </a:bodyPr>
          <a:lstStyle/>
          <a:p>
            <a:pPr algn="r"/>
            <a:r>
              <a:rPr lang="ru-RU" sz="1800" b="1" dirty="0" smtClean="0">
                <a:solidFill>
                  <a:schemeClr val="accent1">
                    <a:lumMod val="50000"/>
                  </a:schemeClr>
                </a:solidFill>
                <a:effectLst>
                  <a:outerShdw blurRad="38100" dist="38100" dir="2700000" algn="tl">
                    <a:srgbClr val="000000">
                      <a:alpha val="43137"/>
                    </a:srgbClr>
                  </a:outerShdw>
                </a:effectLst>
              </a:rPr>
              <a:t>Подготовил Казарин Иван  </a:t>
            </a:r>
          </a:p>
          <a:p>
            <a:pPr algn="r"/>
            <a:r>
              <a:rPr lang="ru-RU" sz="1800" b="1" dirty="0" smtClean="0">
                <a:solidFill>
                  <a:schemeClr val="accent1">
                    <a:lumMod val="50000"/>
                  </a:schemeClr>
                </a:solidFill>
                <a:effectLst>
                  <a:outerShdw blurRad="38100" dist="38100" dir="2700000" algn="tl">
                    <a:srgbClr val="000000">
                      <a:alpha val="43137"/>
                    </a:srgbClr>
                  </a:outerShdw>
                </a:effectLst>
              </a:rPr>
              <a:t>Группа №355</a:t>
            </a:r>
            <a:endParaRPr lang="ru-RU" sz="1800" b="1" dirty="0" smtClean="0">
              <a:solidFill>
                <a:schemeClr val="accent1">
                  <a:lumMod val="50000"/>
                </a:schemeClr>
              </a:solidFill>
              <a:effectLst>
                <a:outerShdw blurRad="38100" dist="38100" dir="2700000" algn="tl">
                  <a:srgbClr val="000000">
                    <a:alpha val="43137"/>
                  </a:srgbClr>
                </a:outerShdw>
              </a:effectLst>
            </a:endParaRPr>
          </a:p>
        </p:txBody>
      </p:sp>
    </p:spTree>
  </p:cSld>
  <p:clrMapOvr>
    <a:masterClrMapping/>
  </p:clrMapOvr>
  <p:transition spd="med">
    <p:strips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5072074"/>
            <a:ext cx="8229600" cy="1636396"/>
          </a:xfrm>
        </p:spPr>
        <p:txBody>
          <a:bodyPr>
            <a:normAutofit fontScale="92500" lnSpcReduction="20000"/>
          </a:bodyPr>
          <a:lstStyle/>
          <a:p>
            <a:pPr marL="0" indent="360363" algn="just">
              <a:buNone/>
            </a:pPr>
            <a:r>
              <a:rPr lang="en-US" dirty="0"/>
              <a:t>On May 20, 1498, the expedition of Vasco da Gama approached the rich Indian city of Calicut, and after a short stay away from their homeland, they set out again to bring to Portugal all their cartographic sketches and palette of experience.</a:t>
            </a:r>
            <a:endParaRPr lang="ru-RU" dirty="0"/>
          </a:p>
        </p:txBody>
      </p:sp>
      <p:pic>
        <p:nvPicPr>
          <p:cNvPr id="4" name="Picture 1"/>
          <p:cNvPicPr>
            <a:picLocks noChangeAspect="1" noChangeArrowheads="1"/>
          </p:cNvPicPr>
          <p:nvPr/>
        </p:nvPicPr>
        <p:blipFill>
          <a:blip r:embed="rId2"/>
          <a:srcRect/>
          <a:stretch>
            <a:fillRect/>
          </a:stretch>
        </p:blipFill>
        <p:spPr bwMode="auto">
          <a:xfrm>
            <a:off x="1000100" y="214290"/>
            <a:ext cx="7182766" cy="471704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spd="med">
    <p:strips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357826"/>
            <a:ext cx="8229600" cy="1143008"/>
          </a:xfrm>
        </p:spPr>
        <p:txBody>
          <a:bodyPr>
            <a:normAutofit/>
          </a:bodyPr>
          <a:lstStyle/>
          <a:p>
            <a:pPr marL="0" indent="0" algn="ctr">
              <a:buNone/>
            </a:pPr>
            <a:r>
              <a:rPr lang="en-US" dirty="0"/>
              <a:t>Vasco da Gama brings gifts to the ruler of Calcutta.</a:t>
            </a:r>
            <a:endParaRPr lang="ru-RU" dirty="0" smtClean="0"/>
          </a:p>
        </p:txBody>
      </p:sp>
      <p:pic>
        <p:nvPicPr>
          <p:cNvPr id="4" name="Picture 2" descr="http://discover-history.com/pictures/vg_calc.jpg"/>
          <p:cNvPicPr>
            <a:picLocks noChangeAspect="1" noChangeArrowheads="1"/>
          </p:cNvPicPr>
          <p:nvPr/>
        </p:nvPicPr>
        <p:blipFill>
          <a:blip r:embed="rId2">
            <a:lum bright="20000"/>
          </a:blip>
          <a:srcRect/>
          <a:stretch>
            <a:fillRect/>
          </a:stretch>
        </p:blipFill>
        <p:spPr bwMode="auto">
          <a:xfrm>
            <a:off x="1428728" y="516676"/>
            <a:ext cx="6429420" cy="4785327"/>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spd="med">
    <p:strips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268760"/>
            <a:ext cx="8435280" cy="5055840"/>
          </a:xfrm>
        </p:spPr>
        <p:txBody>
          <a:bodyPr/>
          <a:lstStyle/>
          <a:p>
            <a:pPr marL="0" indent="361950" algn="just">
              <a:buNone/>
            </a:pPr>
            <a:r>
              <a:rPr lang="en-US" dirty="0"/>
              <a:t>On the return route, the Portuguese captured several merchant ships. In turn, the ruler of Goa wanted to lure and capture the squadron to use the ships in the fight against the neighbors. I had to fight off the pirates.The three-month route to the coast of Africa was accompanied by heat and illness of the crews. And only on January 2, 1499, the sailors saw the rich city of Mogadishu.</a:t>
            </a:r>
            <a:endParaRPr lang="ru-RU" dirty="0"/>
          </a:p>
        </p:txBody>
      </p:sp>
    </p:spTree>
  </p:cSld>
  <p:clrMapOvr>
    <a:masterClrMapping/>
  </p:clrMapOvr>
  <p:transition spd="med">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714356"/>
            <a:ext cx="5715040" cy="4857784"/>
          </a:xfrm>
        </p:spPr>
        <p:txBody>
          <a:bodyPr>
            <a:noAutofit/>
          </a:bodyPr>
          <a:lstStyle/>
          <a:p>
            <a:pPr marL="0" indent="361950">
              <a:buNone/>
            </a:pPr>
            <a:r>
              <a:rPr lang="ru-RU" sz="1800" dirty="0" smtClean="0"/>
              <a:t> </a:t>
            </a:r>
            <a:r>
              <a:rPr lang="en-US" sz="1800" dirty="0"/>
              <a:t>Vasco da Gama </a:t>
            </a:r>
            <a:r>
              <a:rPr lang="en-US" sz="1800" dirty="0" smtClean="0"/>
              <a:t>- </a:t>
            </a:r>
            <a:r>
              <a:rPr lang="en-US" sz="1800" dirty="0"/>
              <a:t>a famous Portuguese navigator of the era of Great Geographical Discoveries. He was the first to open a sea route to India around Africa. He served as Governor and Viceroy of Portuguese India</a:t>
            </a:r>
            <a:r>
              <a:rPr lang="en-US" sz="1800" dirty="0" smtClean="0"/>
              <a:t>.</a:t>
            </a:r>
            <a:endParaRPr lang="ru-RU" sz="1800" dirty="0" smtClean="0"/>
          </a:p>
          <a:p>
            <a:pPr marL="0" indent="361950">
              <a:buNone/>
            </a:pPr>
            <a:r>
              <a:rPr lang="en-US" sz="2400" dirty="0"/>
              <a:t>Vasco da Gama is one of the three great navigators who made it clear to everyone that the Earth is a ball. The names of these pioneers: Christopher Columbus, Vasco da Gama, and Fernand Magellan.</a:t>
            </a:r>
            <a:endParaRPr lang="ru-RU" sz="2400" dirty="0" smtClean="0"/>
          </a:p>
        </p:txBody>
      </p:sp>
      <p:pic>
        <p:nvPicPr>
          <p:cNvPr id="13313" name="Picture 1" descr="C:\Users\Олег\Desktop\география Злата\Васко да Гама\u_8971ba0cd2112588a738077b5ff4aa30_800.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493384" y="714356"/>
            <a:ext cx="3650616" cy="5277999"/>
          </a:xfrm>
          <a:prstGeom prst="rect">
            <a:avLst/>
          </a:prstGeom>
          <a:noFill/>
        </p:spPr>
      </p:pic>
    </p:spTree>
  </p:cSld>
  <p:clrMapOvr>
    <a:masterClrMapping/>
  </p:clrMapOvr>
  <p:transition spd="med">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tut1.ru/uploads/posts/2014-07/1404933736_vasko-da-gama_1.jpg"/>
          <p:cNvPicPr>
            <a:picLocks noChangeAspect="1" noChangeArrowheads="1"/>
          </p:cNvPicPr>
          <p:nvPr/>
        </p:nvPicPr>
        <p:blipFill>
          <a:blip r:embed="rId2"/>
          <a:srcRect/>
          <a:stretch>
            <a:fillRect/>
          </a:stretch>
        </p:blipFill>
        <p:spPr bwMode="auto">
          <a:xfrm>
            <a:off x="2643174" y="3643314"/>
            <a:ext cx="4119548" cy="3010439"/>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5" name="TextBox 4"/>
          <p:cNvSpPr txBox="1"/>
          <p:nvPr/>
        </p:nvSpPr>
        <p:spPr>
          <a:xfrm>
            <a:off x="20433" y="548680"/>
            <a:ext cx="8749636" cy="2862322"/>
          </a:xfrm>
          <a:prstGeom prst="rect">
            <a:avLst/>
          </a:prstGeom>
          <a:noFill/>
        </p:spPr>
        <p:txBody>
          <a:bodyPr wrap="square" rtlCol="0">
            <a:spAutoFit/>
          </a:bodyPr>
          <a:lstStyle/>
          <a:p>
            <a:pPr indent="361950" algn="just"/>
            <a:r>
              <a:rPr lang="ru-RU" sz="2000" dirty="0"/>
              <a:t> </a:t>
            </a:r>
            <a:r>
              <a:rPr lang="en-US" sz="2000" dirty="0"/>
              <a:t>Vasco da Gama was born around 1460, but the exact year of his birth is unknown. Vasco spent his childhood in the small seaside village of Senege, 160 km south of Lisbon.Vasco was the third son in a large family.His family was noble and noble.The father of the future navigator-Estevan da Gama, was the chief judge of the city, and thanks to the military merits of one of his ancestors, he was knighted.And my mother, Isabelle Sodre, came from a family with English roots. According to family lore, they descended from the knight Frederick Sudley, who came to Portugal, accompanying Duke Edmund Langley on a trip.</a:t>
            </a:r>
            <a:endParaRPr lang="ru-RU" sz="2000" dirty="0"/>
          </a:p>
        </p:txBody>
      </p:sp>
    </p:spTree>
  </p:cSld>
  <p:clrMapOvr>
    <a:masterClrMapping/>
  </p:clrMapOvr>
  <p:transition spd="med">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620688"/>
            <a:ext cx="8229600" cy="4389120"/>
          </a:xfrm>
        </p:spPr>
        <p:txBody>
          <a:bodyPr>
            <a:normAutofit/>
          </a:bodyPr>
          <a:lstStyle/>
          <a:p>
            <a:pPr marL="0" indent="361950" algn="just">
              <a:buNone/>
            </a:pPr>
            <a:r>
              <a:rPr lang="en-US" sz="2000" dirty="0"/>
              <a:t>Columbus discovered America, and the Europeans still had no idea how to get to India by sea.In 1497, the Portuguese equipped an expedition to explore the sea route to India. The King of Portugal entrusted the leadership of the expedition to the noble nobleman Vasco da Gama.The Portuguese mariner was a cruel, avaricious, and despotic man, who did not possess, or even aspire to possess, diplomatic skills. Although it is fair to emphasize that in those days, these qualities were not considered such a terrible vice, but rather, on the contrary, gave out a successful, enterprising, promising person.</a:t>
            </a:r>
            <a:endParaRPr lang="ru-RU" sz="2000" dirty="0"/>
          </a:p>
        </p:txBody>
      </p:sp>
      <p:pic>
        <p:nvPicPr>
          <p:cNvPr id="14338" name="Picture 2" descr="На горизонте Индия!. &lt;a href=&quot;http://yachtrus.com/discover/vasko-da-gama.html&quot; target=&quot;_blank&quot;&gt;Васко да Гама - биография мореплавателя, проложившего путь в Индию&lt;/a&gt;"/>
          <p:cNvPicPr>
            <a:picLocks noChangeAspect="1" noChangeArrowheads="1"/>
          </p:cNvPicPr>
          <p:nvPr/>
        </p:nvPicPr>
        <p:blipFill>
          <a:blip r:embed="rId2"/>
          <a:srcRect/>
          <a:stretch>
            <a:fillRect/>
          </a:stretch>
        </p:blipFill>
        <p:spPr bwMode="auto">
          <a:xfrm>
            <a:off x="2285983" y="3786190"/>
            <a:ext cx="4749293" cy="293106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spd="med">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1" descr="C:\Users\Олег\Desktop\география Злата\Васко да Гама\1842a4e28ddcfd6e5ac59f9f3ba7872061cdc045.jpg"/>
          <p:cNvPicPr>
            <a:picLocks noChangeAspect="1" noChangeArrowheads="1"/>
          </p:cNvPicPr>
          <p:nvPr/>
        </p:nvPicPr>
        <p:blipFill>
          <a:blip r:embed="rId2">
            <a:lum bright="30000" contrast="-20000"/>
          </a:blip>
          <a:srcRect/>
          <a:stretch>
            <a:fillRect/>
          </a:stretch>
        </p:blipFill>
        <p:spPr bwMode="auto">
          <a:xfrm>
            <a:off x="3571868" y="928670"/>
            <a:ext cx="5189495" cy="557216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3" name="Содержимое 2"/>
          <p:cNvSpPr>
            <a:spLocks noGrp="1"/>
          </p:cNvSpPr>
          <p:nvPr>
            <p:ph idx="1"/>
          </p:nvPr>
        </p:nvSpPr>
        <p:spPr>
          <a:xfrm>
            <a:off x="357158" y="357166"/>
            <a:ext cx="8401080" cy="5072098"/>
          </a:xfrm>
        </p:spPr>
        <p:txBody>
          <a:bodyPr>
            <a:normAutofit lnSpcReduction="10000"/>
          </a:bodyPr>
          <a:lstStyle/>
          <a:p>
            <a:r>
              <a:rPr lang="en-US"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Preparations for the expedition began in 1495.Vasco da Gama developed the theoretical part, studying maps and navigation, and under the leadership of Bartolomeu Dias, ships were built at this time, taking into account all the achievements of those times</a:t>
            </a:r>
            <a:r>
              <a:rPr lang="en-US"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ru-RU"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r>
              <a:rPr lang="en-US"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Two </a:t>
            </a:r>
            <a:r>
              <a:rPr lang="en-US"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large ships, the San Gabriel and the San Rafael, the Berriu caravel, and a supply transport ship were built especially for her</a:t>
            </a:r>
            <a:r>
              <a:rPr lang="en-US"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ru-RU"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r>
              <a:rPr lang="en-US"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The </a:t>
            </a:r>
            <a:r>
              <a:rPr lang="en-US"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crews were made up of experienced sailors, including interpreters who spoke Arabic and several African languages.The backbone of the 168-person team was made up of those who swam with Bartolomeu Dias .</a:t>
            </a:r>
            <a:endParaRPr lang="ru-RU"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cSld>
  <p:clrMapOvr>
    <a:masterClrMapping/>
  </p:clrMapOvr>
  <p:transition spd="med">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Олег\Desktop\география Злата\Васко да Гама\HI179.jpg"/>
          <p:cNvPicPr>
            <a:picLocks noChangeAspect="1" noChangeArrowheads="1"/>
          </p:cNvPicPr>
          <p:nvPr/>
        </p:nvPicPr>
        <p:blipFill>
          <a:blip r:embed="rId2"/>
          <a:srcRect/>
          <a:stretch>
            <a:fillRect/>
          </a:stretch>
        </p:blipFill>
        <p:spPr bwMode="auto">
          <a:xfrm>
            <a:off x="3242689" y="2331500"/>
            <a:ext cx="5901311" cy="4526500"/>
          </a:xfrm>
          <a:prstGeom prst="rect">
            <a:avLst/>
          </a:prstGeom>
          <a:noFill/>
        </p:spPr>
      </p:pic>
      <p:sp>
        <p:nvSpPr>
          <p:cNvPr id="3" name="Содержимое 2"/>
          <p:cNvSpPr>
            <a:spLocks noGrp="1"/>
          </p:cNvSpPr>
          <p:nvPr>
            <p:ph idx="4294967295"/>
          </p:nvPr>
        </p:nvSpPr>
        <p:spPr>
          <a:xfrm>
            <a:off x="428596" y="285728"/>
            <a:ext cx="8215370" cy="2500330"/>
          </a:xfrm>
        </p:spPr>
        <p:txBody>
          <a:bodyPr>
            <a:normAutofit/>
          </a:bodyPr>
          <a:lstStyle/>
          <a:p>
            <a:pPr marL="85725" indent="361950">
              <a:spcBef>
                <a:spcPts val="0"/>
              </a:spcBef>
              <a:buNone/>
            </a:pPr>
            <a:r>
              <a:rPr lang="en-US" dirty="0"/>
              <a:t>On July 8, 1497, the armada solemnly sailed from Lisbon.Soon the Portuguese ships reached the Canary Islands, but Vasco da Gama ordered to avoid them, not wanting to give the Spaniards the purpose of the expedition.</a:t>
            </a:r>
            <a:endParaRPr lang="ru-RU" dirty="0" smtClean="0"/>
          </a:p>
        </p:txBody>
      </p:sp>
      <p:sp>
        <p:nvSpPr>
          <p:cNvPr id="5" name="Содержимое 2"/>
          <p:cNvSpPr txBox="1">
            <a:spLocks/>
          </p:cNvSpPr>
          <p:nvPr/>
        </p:nvSpPr>
        <p:spPr>
          <a:xfrm>
            <a:off x="285720" y="2786058"/>
            <a:ext cx="3071834" cy="3357586"/>
          </a:xfrm>
          <a:prstGeom prst="rect">
            <a:avLst/>
          </a:prstGeom>
        </p:spPr>
        <p:txBody>
          <a:bodyPr vert="horz">
            <a:normAutofit lnSpcReduction="10000"/>
          </a:bodyPr>
          <a:lstStyle/>
          <a:p>
            <a:pPr marL="85725" indent="361950">
              <a:spcBef>
                <a:spcPts val="0"/>
              </a:spcBef>
              <a:buNone/>
            </a:pPr>
            <a:r>
              <a:rPr lang="en-US" sz="2800" dirty="0"/>
              <a:t>A short stop was made on the Portuguese-owned Cape Verde Islands, where the flotilla was able to resupply.</a:t>
            </a:r>
            <a:endParaRPr lang="ru-RU" sz="2800" dirty="0" smtClean="0"/>
          </a:p>
        </p:txBody>
      </p:sp>
    </p:spTree>
  </p:cSld>
  <p:clrMapOvr>
    <a:masterClrMapping/>
  </p:clrMapOvr>
  <p:transition spd="med">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Олег\Desktop\география Злата\Васко да Гама\Put_04.gif"/>
          <p:cNvPicPr>
            <a:picLocks noChangeAspect="1" noChangeArrowheads="1"/>
          </p:cNvPicPr>
          <p:nvPr/>
        </p:nvPicPr>
        <p:blipFill>
          <a:blip r:embed="rId2">
            <a:lum/>
          </a:blip>
          <a:srcRect/>
          <a:stretch>
            <a:fillRect/>
          </a:stretch>
        </p:blipFill>
        <p:spPr bwMode="auto">
          <a:xfrm>
            <a:off x="785785" y="642918"/>
            <a:ext cx="7573815" cy="6000792"/>
          </a:xfrm>
          <a:prstGeom prst="rect">
            <a:avLst/>
          </a:prstGeom>
          <a:ln>
            <a:noFill/>
          </a:ln>
          <a:effectLst>
            <a:softEdge rad="112500"/>
          </a:effectLst>
        </p:spPr>
      </p:pic>
    </p:spTree>
  </p:cSld>
  <p:clrMapOvr>
    <a:masterClrMapping/>
  </p:clrMapOvr>
  <p:transition spd="med">
    <p:strips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C:\Users\Олег\Desktop\география Злата\Васко да Гама\i_008.png"/>
          <p:cNvPicPr>
            <a:picLocks noChangeAspect="1" noChangeArrowheads="1"/>
          </p:cNvPicPr>
          <p:nvPr/>
        </p:nvPicPr>
        <p:blipFill>
          <a:blip r:embed="rId2">
            <a:lum bright="20000"/>
          </a:blip>
          <a:srcRect/>
          <a:stretch>
            <a:fillRect/>
          </a:stretch>
        </p:blipFill>
        <p:spPr bwMode="auto">
          <a:xfrm>
            <a:off x="3571869" y="3200892"/>
            <a:ext cx="4888564" cy="3552356"/>
          </a:xfrm>
          <a:prstGeom prst="rect">
            <a:avLst/>
          </a:prstGeom>
          <a:noFill/>
        </p:spPr>
      </p:pic>
      <p:sp>
        <p:nvSpPr>
          <p:cNvPr id="3" name="Содержимое 2"/>
          <p:cNvSpPr>
            <a:spLocks noGrp="1"/>
          </p:cNvSpPr>
          <p:nvPr>
            <p:ph idx="1"/>
          </p:nvPr>
        </p:nvSpPr>
        <p:spPr>
          <a:xfrm>
            <a:off x="467544" y="764704"/>
            <a:ext cx="8229600" cy="4389120"/>
          </a:xfrm>
        </p:spPr>
        <p:txBody>
          <a:bodyPr/>
          <a:lstStyle/>
          <a:p>
            <a:r>
              <a:rPr lang="en-US" dirty="0"/>
              <a:t>Somewhere off the coast of Sierra Leone, Gama, on the advice of Bartolomeu Dias (whose ship first sailed with the squadron, and then headed for the fortress of San Jorge da Mina on the coast of Guinea, where Dias was appointed governor), to avoid headwinds, moved to the southwest and deepened into the Atlantic Ocean, only after the equator turning back to the southeast.It was more than three months before the Portuguese saw land again.</a:t>
            </a:r>
            <a:endParaRPr lang="ru-RU" dirty="0"/>
          </a:p>
        </p:txBody>
      </p:sp>
    </p:spTree>
  </p:cSld>
  <p:clrMapOvr>
    <a:masterClrMapping/>
  </p:clrMapOvr>
  <p:transition spd="med">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wlf.ru/photostock/static2/preview2/stock-photo-ostrov-sv-eleny-pri-napoleone-1817-g--10940.jpg"/>
          <p:cNvPicPr>
            <a:picLocks noChangeAspect="1" noChangeArrowheads="1"/>
          </p:cNvPicPr>
          <p:nvPr/>
        </p:nvPicPr>
        <p:blipFill>
          <a:blip r:embed="rId2"/>
          <a:srcRect/>
          <a:stretch>
            <a:fillRect/>
          </a:stretch>
        </p:blipFill>
        <p:spPr bwMode="auto">
          <a:xfrm>
            <a:off x="4786314" y="3214686"/>
            <a:ext cx="4167190" cy="3177482"/>
          </a:xfrm>
          <a:prstGeom prst="rect">
            <a:avLst/>
          </a:prstGeom>
          <a:noFill/>
        </p:spPr>
      </p:pic>
      <p:sp>
        <p:nvSpPr>
          <p:cNvPr id="3" name="Содержимое 2"/>
          <p:cNvSpPr>
            <a:spLocks noGrp="1"/>
          </p:cNvSpPr>
          <p:nvPr>
            <p:ph idx="1"/>
          </p:nvPr>
        </p:nvSpPr>
        <p:spPr>
          <a:xfrm>
            <a:off x="467544" y="620688"/>
            <a:ext cx="8335238" cy="864096"/>
          </a:xfrm>
        </p:spPr>
        <p:txBody>
          <a:bodyPr>
            <a:noAutofit/>
          </a:bodyPr>
          <a:lstStyle/>
          <a:p>
            <a:pPr marL="0" indent="361950" algn="just">
              <a:buNone/>
            </a:pPr>
            <a:r>
              <a:rPr lang="en-US" sz="2400" dirty="0"/>
              <a:t>On November 4, the ships anchored in the bay, which was given the name of St. Helena. Here Vasco da Gama ordered a stop for repairs. However, the Portuguese soon came into conflict with the locals and there was an armed clash.The well-armed sailors did not suffer any serious losses, but Vasco da Gama himself was wounded by an arrow in the leg.</a:t>
            </a:r>
            <a:endParaRPr lang="ru-RU" sz="2400" dirty="0"/>
          </a:p>
        </p:txBody>
      </p:sp>
      <p:sp>
        <p:nvSpPr>
          <p:cNvPr id="5" name="Содержимое 2"/>
          <p:cNvSpPr txBox="1">
            <a:spLocks/>
          </p:cNvSpPr>
          <p:nvPr/>
        </p:nvSpPr>
        <p:spPr>
          <a:xfrm>
            <a:off x="755576" y="3068960"/>
            <a:ext cx="4030738" cy="3024336"/>
          </a:xfrm>
          <a:prstGeom prst="rect">
            <a:avLst/>
          </a:prstGeom>
        </p:spPr>
        <p:txBody>
          <a:bodyPr vert="horz">
            <a:normAutofit fontScale="85000" lnSpcReduction="20000"/>
          </a:bodyPr>
          <a:lstStyle/>
          <a:p>
            <a:pPr indent="361950" algn="just"/>
            <a:r>
              <a:rPr lang="en-US" sz="2800" dirty="0"/>
              <a:t>Rounding the southern tip of Africa, the ships anchored in the "Harbor of Shepherds". The sailors behaved calmly, opened a "silent bargain" and received a bull and ivory bracelets from the shepherds for red caps with bells.</a:t>
            </a:r>
            <a:endParaRPr lang="ru-RU" sz="2800" dirty="0" smtClean="0"/>
          </a:p>
        </p:txBody>
      </p:sp>
    </p:spTree>
  </p:cSld>
  <p:clrMapOvr>
    <a:masterClrMapping/>
  </p:clrMapOvr>
  <p:transition spd="med">
    <p:strips dir="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341</TotalTime>
  <Words>625</Words>
  <Application>Microsoft Office PowerPoint</Application>
  <PresentationFormat>Экран (4:3)</PresentationFormat>
  <Paragraphs>18</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Calibri</vt:lpstr>
      <vt:lpstr>Constantia</vt:lpstr>
      <vt:lpstr>Wingdings 2</vt:lpstr>
      <vt:lpstr>Поток</vt:lpstr>
      <vt:lpstr>Vasco da Gama. The Age of Great Discoveries: The Way to India</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Васко да Гама. Эпоха великих открытий:  путь в Индию</dc:title>
  <dc:creator>tigr</dc:creator>
  <cp:lastModifiedBy>vkazarin37@gmail.com</cp:lastModifiedBy>
  <cp:revision>39</cp:revision>
  <dcterms:created xsi:type="dcterms:W3CDTF">2016-10-28T16:17:48Z</dcterms:created>
  <dcterms:modified xsi:type="dcterms:W3CDTF">2021-02-28T14:07:35Z</dcterms:modified>
</cp:coreProperties>
</file>