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sldIdLst>
    <p:sldId id="256" r:id="rId2"/>
    <p:sldId id="258" r:id="rId3"/>
    <p:sldId id="259" r:id="rId4"/>
    <p:sldId id="270" r:id="rId5"/>
    <p:sldId id="260" r:id="rId6"/>
    <p:sldId id="265" r:id="rId7"/>
    <p:sldId id="264" r:id="rId8"/>
    <p:sldId id="261" r:id="rId9"/>
    <p:sldId id="272" r:id="rId10"/>
    <p:sldId id="262" r:id="rId11"/>
    <p:sldId id="266" r:id="rId12"/>
    <p:sldId id="267" r:id="rId13"/>
    <p:sldId id="275" r:id="rId14"/>
    <p:sldId id="269" r:id="rId15"/>
    <p:sldId id="276" r:id="rId16"/>
    <p:sldId id="277" r:id="rId17"/>
    <p:sldId id="278"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3" autoAdjust="0"/>
    <p:restoredTop sz="94660"/>
  </p:normalViewPr>
  <p:slideViewPr>
    <p:cSldViewPr snapToGrid="0">
      <p:cViewPr varScale="1">
        <p:scale>
          <a:sx n="114" d="100"/>
          <a:sy n="114" d="100"/>
        </p:scale>
        <p:origin x="186"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ru-RU"/>
              <a:t>Образец заголовка</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DDA51639-B2D6-4652-B8C3-1B4C224A7BAF}" type="datetimeFigureOut">
              <a:rPr lang="en-US" dirty="0"/>
              <a:t>10/19/2021</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11A6AA8-A04B-4104-9AE2-BD48D340E27F}" type="datetimeFigureOut">
              <a:rPr lang="en-US" dirty="0"/>
              <a:t>10/19/2021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E0BF79-FAC6-4A96-8DE1-F7B82E2E1652}" type="datetimeFigureOut">
              <a:rPr lang="en-US" dirty="0"/>
              <a:t>10/19/2021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82FF5DD9-2C52-442D-92E2-8072C0C3D7CD}" type="datetimeFigureOut">
              <a:rPr lang="en-US" dirty="0"/>
              <a:t>10/19/2021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ru-RU"/>
              <a:t>Образец заголовка</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C44961B7-6B89-48AB-966F-622E2788EECC}" type="datetimeFigureOut">
              <a:rPr lang="en-US" dirty="0"/>
              <a:t>10/19/2021</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FAB73BC-B049-4115-A692-8D63A059BFB8}" type="slidenum">
              <a:rPr lang="en-US" dirty="0"/>
              <a:t>‹#›</a:t>
            </a:fld>
            <a:endParaRPr lang="en-US"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DBD3D6FB-79CC-4683-A046-BBE785BA1BED}" type="datetimeFigureOut">
              <a:rPr lang="en-US" dirty="0"/>
              <a:t>10/19/2021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9512B3E8-48F1-4B23-8498-D8A04A81EC9C}" type="datetimeFigureOut">
              <a:rPr lang="en-US" dirty="0"/>
              <a:t>10/19/2021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dirty="0"/>
              <a:t>10/19/2021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dirty="0"/>
              <a:t>10/19/2021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ru-RU"/>
              <a:t>Образец заголовка</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8" name="Date Placeholder 7"/>
          <p:cNvSpPr>
            <a:spLocks noGrp="1"/>
          </p:cNvSpPr>
          <p:nvPr>
            <p:ph type="dt" sz="half" idx="10"/>
          </p:nvPr>
        </p:nvSpPr>
        <p:spPr/>
        <p:txBody>
          <a:bodyPr/>
          <a:lstStyle/>
          <a:p>
            <a:fld id="{1CF131DD-A141-4471-BCF9-C6073EDD7E20}" type="datetimeFigureOut">
              <a:rPr lang="en-US" dirty="0"/>
              <a:t>10/19/2021</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FAB73BC-B049-4115-A692-8D63A059BFB8}" type="slidenum">
              <a:rPr lang="en-US" dirty="0"/>
              <a:pPr/>
              <a:t>‹#›</a:t>
            </a:fld>
            <a:endParaRPr lang="en-US" dirty="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ru-RU"/>
              <a:t>Образец заголовка</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AB334A90-EB03-42F3-8859-2C2B2724C058}" type="datetimeFigureOut">
              <a:rPr lang="en-US" dirty="0"/>
              <a:t>10/19/2021</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FAB73BC-B049-4115-A692-8D63A059BFB8}" type="slidenum">
              <a:rPr lang="en-US" dirty="0"/>
              <a:pPr/>
              <a:t>‹#›</a:t>
            </a:fld>
            <a:endParaRPr lang="en-US" dirty="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CBC48EC7-AF6A-48D3-8284-14BACBEBDD84}" type="datetimeFigureOut">
              <a:rPr lang="en-US" dirty="0"/>
              <a:t>10/19/2021</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9.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png"/><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13.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image" Target="../media/image38.jpeg"/><Relationship Id="rId7" Type="http://schemas.openxmlformats.org/officeDocument/2006/relationships/image" Target="../media/image9.png"/><Relationship Id="rId2" Type="http://schemas.openxmlformats.org/officeDocument/2006/relationships/image" Target="../media/image37.jpeg"/><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1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5" Type="http://schemas.openxmlformats.org/officeDocument/2006/relationships/image" Target="../media/image48.jpeg"/><Relationship Id="rId4" Type="http://schemas.openxmlformats.org/officeDocument/2006/relationships/image" Target="../media/image47.jpeg"/></Relationships>
</file>

<file path=ppt/slides/_rels/slide16.xml.rels><?xml version="1.0" encoding="UTF-8" standalone="yes"?>
<Relationships xmlns="http://schemas.openxmlformats.org/package/2006/relationships"><Relationship Id="rId8" Type="http://schemas.openxmlformats.org/officeDocument/2006/relationships/hyperlink" Target="http://tour.primorsky.ru/" TargetMode="External"/><Relationship Id="rId3" Type="http://schemas.openxmlformats.org/officeDocument/2006/relationships/hyperlink" Target="http://arseniev.org/" TargetMode="External"/><Relationship Id="rId7" Type="http://schemas.openxmlformats.org/officeDocument/2006/relationships/hyperlink" Target="https://tourism.restexpert.com/" TargetMode="External"/><Relationship Id="rId2" Type="http://schemas.openxmlformats.org/officeDocument/2006/relationships/hyperlink" Target="https://prim.mariinsky.ru/" TargetMode="External"/><Relationship Id="rId1" Type="http://schemas.openxmlformats.org/officeDocument/2006/relationships/slideLayout" Target="../slideLayouts/slideLayout2.xml"/><Relationship Id="rId6" Type="http://schemas.openxmlformats.org/officeDocument/2006/relationships/hyperlink" Target="https://theculturetrip.com/europe/russia/articles/the-top-10-things-to-do-and-see-in-vladivostok" TargetMode="External"/><Relationship Id="rId5" Type="http://schemas.openxmlformats.org/officeDocument/2006/relationships/hyperlink" Target="https://primocean.ru/" TargetMode="External"/><Relationship Id="rId10" Type="http://schemas.openxmlformats.org/officeDocument/2006/relationships/image" Target="../media/image9.png"/><Relationship Id="rId4" Type="http://schemas.openxmlformats.org/officeDocument/2006/relationships/hyperlink" Target="https://en.wikipedia.org/" TargetMode="External"/><Relationship Id="rId9" Type="http://schemas.openxmlformats.org/officeDocument/2006/relationships/hyperlink" Target="https://www.vladivostok.travel/"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hyperlink" Target="https://www.youtube.com/watch?v=QgJtDbymPss" TargetMode="Externa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5.jpeg"/><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9.png"/><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7149" y="2411137"/>
            <a:ext cx="6493342" cy="4203928"/>
          </a:xfrm>
          <a:prstGeom prst="rect">
            <a:avLst/>
          </a:prstGeom>
        </p:spPr>
      </p:pic>
      <p:sp>
        <p:nvSpPr>
          <p:cNvPr id="6" name="TextBox 5"/>
          <p:cNvSpPr txBox="1"/>
          <p:nvPr/>
        </p:nvSpPr>
        <p:spPr>
          <a:xfrm>
            <a:off x="7382081" y="3283040"/>
            <a:ext cx="5685182" cy="523220"/>
          </a:xfrm>
          <a:prstGeom prst="rect">
            <a:avLst/>
          </a:prstGeom>
          <a:noFill/>
        </p:spPr>
        <p:txBody>
          <a:bodyPr wrap="square" rtlCol="0">
            <a:spAutoFit/>
          </a:bodyPr>
          <a:lstStyle/>
          <a:p>
            <a:r>
              <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Welcome to Vladivostok</a:t>
            </a:r>
            <a:r>
              <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 name="Прямоугольник 1"/>
          <p:cNvSpPr/>
          <p:nvPr/>
        </p:nvSpPr>
        <p:spPr>
          <a:xfrm>
            <a:off x="1051133" y="214600"/>
            <a:ext cx="9896030" cy="2523768"/>
          </a:xfrm>
          <a:prstGeom prst="rect">
            <a:avLst/>
          </a:prstGeom>
        </p:spPr>
        <p:txBody>
          <a:bodyPr wrap="square">
            <a:spAutoFit/>
          </a:bodyPr>
          <a:lstStyle/>
          <a:p>
            <a:pPr algn="ctr"/>
            <a:r>
              <a:rPr lang="ru-RU" sz="1600" b="1" dirty="0">
                <a:latin typeface="Times New Roman" pitchFamily="18" charset="0"/>
                <a:cs typeface="Times New Roman" pitchFamily="18" charset="0"/>
              </a:rPr>
              <a:t>МИНИСТЕРСТВО ПРОФЕССИОНАЛЬНОГО ОБРАЗОВАНИЯ</a:t>
            </a:r>
          </a:p>
          <a:p>
            <a:pPr algn="ctr"/>
            <a:r>
              <a:rPr lang="ru-RU" sz="1600" b="1" dirty="0">
                <a:latin typeface="Times New Roman" pitchFamily="18" charset="0"/>
                <a:cs typeface="Times New Roman" pitchFamily="18" charset="0"/>
              </a:rPr>
              <a:t>И ЗАНЯТОСТИ НАСЕЛЕНИЯ ПРИМОРСКОГО КРАЯ</a:t>
            </a:r>
          </a:p>
          <a:p>
            <a:pPr algn="ctr"/>
            <a:endParaRPr lang="ru-RU" b="1" dirty="0">
              <a:latin typeface="Times New Roman" pitchFamily="18" charset="0"/>
              <a:cs typeface="Times New Roman" pitchFamily="18" charset="0"/>
            </a:endParaRPr>
          </a:p>
          <a:p>
            <a:pPr algn="ctr"/>
            <a:r>
              <a:rPr lang="ru-RU" sz="1200" b="1" dirty="0">
                <a:latin typeface="Times New Roman" pitchFamily="18" charset="0"/>
                <a:cs typeface="Times New Roman" pitchFamily="18" charset="0"/>
              </a:rPr>
              <a:t>КРАЕВОЕ ГОСУДАРСТВЕННОЕ АВТОНОМНОЕ</a:t>
            </a:r>
          </a:p>
          <a:p>
            <a:pPr algn="ctr"/>
            <a:r>
              <a:rPr lang="ru-RU" sz="1200" b="1" dirty="0">
                <a:latin typeface="Times New Roman" pitchFamily="18" charset="0"/>
                <a:cs typeface="Times New Roman" pitchFamily="18" charset="0"/>
              </a:rPr>
              <a:t>ПРОФЕССИОНАЛЬНОЕ ОБРАЗОВАТЕЛЬНОЕ УЧРЕЖДЕНИЕ</a:t>
            </a:r>
          </a:p>
          <a:p>
            <a:pPr algn="ctr"/>
            <a:r>
              <a:rPr lang="ru-RU" sz="1600" b="1" dirty="0">
                <a:latin typeface="Times New Roman" pitchFamily="18" charset="0"/>
                <a:cs typeface="Times New Roman" pitchFamily="18" charset="0"/>
              </a:rPr>
              <a:t>«Дальневосточный государственный </a:t>
            </a:r>
          </a:p>
          <a:p>
            <a:pPr algn="ctr"/>
            <a:r>
              <a:rPr lang="ru-RU" sz="1600" b="1" dirty="0">
                <a:latin typeface="Times New Roman" pitchFamily="18" charset="0"/>
                <a:cs typeface="Times New Roman" pitchFamily="18" charset="0"/>
              </a:rPr>
              <a:t>гуманитарно-технический колледж»</a:t>
            </a:r>
          </a:p>
          <a:p>
            <a:pPr algn="ctr"/>
            <a:r>
              <a:rPr lang="ru-RU" sz="1600" b="1" dirty="0">
                <a:latin typeface="Times New Roman" pitchFamily="18" charset="0"/>
                <a:cs typeface="Times New Roman" pitchFamily="18" charset="0"/>
              </a:rPr>
              <a:t>(КГА ПОУ «ДВГГТК»)</a:t>
            </a:r>
          </a:p>
          <a:p>
            <a:pPr algn="ctr"/>
            <a:r>
              <a:rPr lang="ru-RU" b="1" dirty="0">
                <a:latin typeface="Times New Roman" pitchFamily="18" charset="0"/>
                <a:cs typeface="Times New Roman" pitchFamily="18" charset="0"/>
              </a:rPr>
              <a:t>___________________________________________________</a:t>
            </a:r>
          </a:p>
          <a:p>
            <a:endParaRPr lang="ru-RU" dirty="0">
              <a:latin typeface="Times New Roman" pitchFamily="18" charset="0"/>
              <a:cs typeface="Times New Roman" pitchFamily="18" charset="0"/>
            </a:endParaRPr>
          </a:p>
        </p:txBody>
      </p:sp>
      <p:sp>
        <p:nvSpPr>
          <p:cNvPr id="5" name="TextBox 4"/>
          <p:cNvSpPr txBox="1"/>
          <p:nvPr/>
        </p:nvSpPr>
        <p:spPr>
          <a:xfrm>
            <a:off x="7236803" y="5285503"/>
            <a:ext cx="5133546" cy="1231106"/>
          </a:xfrm>
          <a:prstGeom prst="rect">
            <a:avLst/>
          </a:prstGeom>
          <a:noFill/>
        </p:spPr>
        <p:txBody>
          <a:bodyPr wrap="square" rtlCol="0">
            <a:spAutoFit/>
          </a:bodyPr>
          <a:lstStyle/>
          <a:p>
            <a:r>
              <a:rPr lang="ru-RU" sz="1400" dirty="0"/>
              <a:t>Студент: Власенко Елизавета</a:t>
            </a:r>
          </a:p>
          <a:p>
            <a:r>
              <a:rPr lang="ru-RU" sz="1400" dirty="0"/>
              <a:t>Группа: ЗИО-32/9</a:t>
            </a:r>
          </a:p>
          <a:p>
            <a:r>
              <a:rPr lang="ru-RU" sz="1400" dirty="0"/>
              <a:t>Преподаватель: </a:t>
            </a:r>
            <a:r>
              <a:rPr lang="ru-RU" sz="1400" dirty="0" err="1"/>
              <a:t>Водолазская</a:t>
            </a:r>
            <a:r>
              <a:rPr lang="ru-RU" sz="1400" dirty="0"/>
              <a:t> Ирина Евгеньевна</a:t>
            </a:r>
          </a:p>
          <a:p>
            <a:r>
              <a:rPr lang="ru-RU" sz="1400" dirty="0"/>
              <a:t>Владивосток, 2021</a:t>
            </a:r>
          </a:p>
          <a:p>
            <a:endParaRPr lang="ru-RU" dirty="0"/>
          </a:p>
        </p:txBody>
      </p:sp>
    </p:spTree>
    <p:extLst>
      <p:ext uri="{BB962C8B-B14F-4D97-AF65-F5344CB8AC3E}">
        <p14:creationId xmlns:p14="http://schemas.microsoft.com/office/powerpoint/2010/main" val="248981336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1969" y="213394"/>
            <a:ext cx="11370365" cy="1159702"/>
          </a:xfrm>
        </p:spPr>
        <p:txBody>
          <a:bodyPr>
            <a:noAutofit/>
          </a:bodyPr>
          <a:lstStyle/>
          <a:p>
            <a:pPr marL="450000" algn="ctr">
              <a:lnSpc>
                <a:spcPct val="150000"/>
              </a:lnSpc>
            </a:pPr>
            <a:r>
              <a:rPr lang="en-US"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Egersheld</a:t>
            </a:r>
            <a:r>
              <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Lighthouse: on the very edge of the continent</a:t>
            </a:r>
            <a:br>
              <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5" name="Управляющая кнопка: назад 4">
            <a:hlinkClick r:id="" action="ppaction://hlinkshowjump?jump=previousslide" highlightClick="1"/>
          </p:cNvPr>
          <p:cNvSpPr/>
          <p:nvPr/>
        </p:nvSpPr>
        <p:spPr>
          <a:xfrm>
            <a:off x="1138185" y="6095999"/>
            <a:ext cx="410818" cy="42407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домой 5">
            <a:hlinkClick r:id="rId2" action="ppaction://hlinksldjump" highlightClick="1"/>
          </p:cNvPr>
          <p:cNvSpPr/>
          <p:nvPr/>
        </p:nvSpPr>
        <p:spPr>
          <a:xfrm>
            <a:off x="1912761" y="6094906"/>
            <a:ext cx="477078" cy="42407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алее 6">
            <a:hlinkClick r:id="" action="ppaction://hlinkshowjump?jump=nextslide" highlightClick="1"/>
          </p:cNvPr>
          <p:cNvSpPr/>
          <p:nvPr/>
        </p:nvSpPr>
        <p:spPr>
          <a:xfrm>
            <a:off x="2721136" y="6094906"/>
            <a:ext cx="516835" cy="42407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262443" y="855252"/>
            <a:ext cx="5349266" cy="5016758"/>
          </a:xfrm>
          <a:prstGeom prst="rect">
            <a:avLst/>
          </a:prstGeom>
        </p:spPr>
        <p:txBody>
          <a:bodyPr wrap="square">
            <a:spAutoFit/>
          </a:bodyPr>
          <a:lstStyle/>
          <a:p>
            <a:r>
              <a:rPr lang="en-US" sz="2000" dirty="0"/>
              <a:t>Founded in 1876, the </a:t>
            </a:r>
            <a:r>
              <a:rPr lang="en-US" sz="2000" dirty="0" err="1"/>
              <a:t>Egersheld</a:t>
            </a:r>
            <a:r>
              <a:rPr lang="en-US" sz="2000" dirty="0"/>
              <a:t> Lighthouse serves not only as </a:t>
            </a:r>
            <a:r>
              <a:rPr lang="en-US" sz="2000" b="1" dirty="0">
                <a:solidFill>
                  <a:schemeClr val="accent6">
                    <a:lumMod val="75000"/>
                  </a:schemeClr>
                </a:solidFill>
              </a:rPr>
              <a:t>the main landmark for seamen </a:t>
            </a:r>
            <a:r>
              <a:rPr lang="en-US" sz="2000" dirty="0"/>
              <a:t>who enter the Port of Vladivostok, but also as one of its key attractions, which is always included in </a:t>
            </a:r>
            <a:r>
              <a:rPr lang="en-US" sz="2000" b="1" dirty="0">
                <a:solidFill>
                  <a:schemeClr val="accent6">
                    <a:lumMod val="75000"/>
                  </a:schemeClr>
                </a:solidFill>
              </a:rPr>
              <a:t>the tourists' must-visit lists</a:t>
            </a:r>
            <a:r>
              <a:rPr lang="en-US" sz="2000" dirty="0"/>
              <a:t>. It was named in honor of Peter the Great Bay's legendary explorer, captain second rank Gustav </a:t>
            </a:r>
            <a:r>
              <a:rPr lang="en-US" sz="2000" dirty="0" err="1"/>
              <a:t>Egersheld</a:t>
            </a:r>
            <a:r>
              <a:rPr lang="en-US" sz="2000" dirty="0"/>
              <a:t>. The lighthouse stands at the extremity of the narrow stony spit. Visitors come here to admire </a:t>
            </a:r>
            <a:r>
              <a:rPr lang="en-US" sz="2000" b="1" dirty="0">
                <a:solidFill>
                  <a:schemeClr val="accent6">
                    <a:lumMod val="75000"/>
                  </a:schemeClr>
                </a:solidFill>
              </a:rPr>
              <a:t>breathtaking views </a:t>
            </a:r>
            <a:r>
              <a:rPr lang="en-US" sz="2000" dirty="0"/>
              <a:t>that open from the lighthouse: there are </a:t>
            </a:r>
            <a:r>
              <a:rPr lang="en-US" sz="2000" dirty="0" err="1"/>
              <a:t>Russky</a:t>
            </a:r>
            <a:r>
              <a:rPr lang="en-US" sz="2000" dirty="0"/>
              <a:t> Island and the Port of Vladivostok on the left, and the incredibly beautiful sea to the right.</a:t>
            </a:r>
          </a:p>
          <a:p>
            <a:r>
              <a:rPr lang="en-US" sz="2000" dirty="0">
                <a:cs typeface="Times New Roman" pitchFamily="18" charset="0"/>
              </a:rPr>
              <a:t>This place is certainly worth visiting!</a:t>
            </a:r>
            <a:endParaRPr lang="ru-RU" sz="2000" dirty="0">
              <a:cs typeface="Times New Roman" pitchFamily="18" charset="0"/>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047197" y="1373096"/>
            <a:ext cx="2835137" cy="2513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528346" y="1367150"/>
            <a:ext cx="3368043" cy="2519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Рисунок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249944" y="5913017"/>
            <a:ext cx="1707891" cy="790035"/>
          </a:xfrm>
          <a:prstGeom prst="rect">
            <a:avLst/>
          </a:prstGeom>
        </p:spPr>
      </p:pic>
      <p:pic>
        <p:nvPicPr>
          <p:cNvPr id="2054" name="Picture 6" descr="Photo 2">
            <a:extLst>
              <a:ext uri="{FF2B5EF4-FFF2-40B4-BE49-F238E27FC236}">
                <a16:creationId xmlns:a16="http://schemas.microsoft.com/office/drawing/2014/main" id="{6E3E1321-76A8-4914-AD86-36AA8759387D}"/>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528346" y="4110820"/>
            <a:ext cx="4647500" cy="24617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563102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500"/>
                                  </p:stCondLst>
                                  <p:childTnLst>
                                    <p:set>
                                      <p:cBhvr>
                                        <p:cTn id="6" dur="1" fill="hold">
                                          <p:stCondLst>
                                            <p:cond delay="0"/>
                                          </p:stCondLst>
                                        </p:cTn>
                                        <p:tgtEl>
                                          <p:spTgt spid="3075"/>
                                        </p:tgtEl>
                                        <p:attrNameLst>
                                          <p:attrName>style.visibility</p:attrName>
                                        </p:attrNameLst>
                                      </p:cBhvr>
                                      <p:to>
                                        <p:strVal val="visible"/>
                                      </p:to>
                                    </p:set>
                                    <p:anim calcmode="lin" valueType="num">
                                      <p:cBhvr>
                                        <p:cTn id="7" dur="1000" fill="hold"/>
                                        <p:tgtEl>
                                          <p:spTgt spid="3075"/>
                                        </p:tgtEl>
                                        <p:attrNameLst>
                                          <p:attrName>ppt_w</p:attrName>
                                        </p:attrNameLst>
                                      </p:cBhvr>
                                      <p:tavLst>
                                        <p:tav tm="0">
                                          <p:val>
                                            <p:fltVal val="0"/>
                                          </p:val>
                                        </p:tav>
                                        <p:tav tm="100000">
                                          <p:val>
                                            <p:strVal val="#ppt_w"/>
                                          </p:val>
                                        </p:tav>
                                      </p:tavLst>
                                    </p:anim>
                                    <p:anim calcmode="lin" valueType="num">
                                      <p:cBhvr>
                                        <p:cTn id="8" dur="1000" fill="hold"/>
                                        <p:tgtEl>
                                          <p:spTgt spid="3075"/>
                                        </p:tgtEl>
                                        <p:attrNameLst>
                                          <p:attrName>ppt_h</p:attrName>
                                        </p:attrNameLst>
                                      </p:cBhvr>
                                      <p:tavLst>
                                        <p:tav tm="0">
                                          <p:val>
                                            <p:fltVal val="0"/>
                                          </p:val>
                                        </p:tav>
                                        <p:tav tm="100000">
                                          <p:val>
                                            <p:strVal val="#ppt_h"/>
                                          </p:val>
                                        </p:tav>
                                      </p:tavLst>
                                    </p:anim>
                                    <p:anim calcmode="lin" valueType="num">
                                      <p:cBhvr>
                                        <p:cTn id="9" dur="1000" fill="hold"/>
                                        <p:tgtEl>
                                          <p:spTgt spid="3075"/>
                                        </p:tgtEl>
                                        <p:attrNameLst>
                                          <p:attrName>style.rotation</p:attrName>
                                        </p:attrNameLst>
                                      </p:cBhvr>
                                      <p:tavLst>
                                        <p:tav tm="0">
                                          <p:val>
                                            <p:fltVal val="90"/>
                                          </p:val>
                                        </p:tav>
                                        <p:tav tm="100000">
                                          <p:val>
                                            <p:fltVal val="0"/>
                                          </p:val>
                                        </p:tav>
                                      </p:tavLst>
                                    </p:anim>
                                    <p:animEffect transition="in" filter="fade">
                                      <p:cBhvr>
                                        <p:cTn id="10" dur="1000"/>
                                        <p:tgtEl>
                                          <p:spTgt spid="3075"/>
                                        </p:tgtEl>
                                      </p:cBhvr>
                                    </p:animEffect>
                                  </p:childTnLst>
                                </p:cTn>
                              </p:par>
                            </p:childTnLst>
                          </p:cTn>
                        </p:par>
                        <p:par>
                          <p:cTn id="11" fill="hold">
                            <p:stCondLst>
                              <p:cond delay="1500"/>
                            </p:stCondLst>
                            <p:childTnLst>
                              <p:par>
                                <p:cTn id="12" presetID="31" presetClass="entr" presetSubtype="0" fill="hold" nodeType="afterEffect">
                                  <p:stCondLst>
                                    <p:cond delay="500"/>
                                  </p:stCondLst>
                                  <p:childTnLst>
                                    <p:set>
                                      <p:cBhvr>
                                        <p:cTn id="13" dur="1" fill="hold">
                                          <p:stCondLst>
                                            <p:cond delay="0"/>
                                          </p:stCondLst>
                                        </p:cTn>
                                        <p:tgtEl>
                                          <p:spTgt spid="3076"/>
                                        </p:tgtEl>
                                        <p:attrNameLst>
                                          <p:attrName>style.visibility</p:attrName>
                                        </p:attrNameLst>
                                      </p:cBhvr>
                                      <p:to>
                                        <p:strVal val="visible"/>
                                      </p:to>
                                    </p:set>
                                    <p:anim calcmode="lin" valueType="num">
                                      <p:cBhvr>
                                        <p:cTn id="14" dur="1000" fill="hold"/>
                                        <p:tgtEl>
                                          <p:spTgt spid="3076"/>
                                        </p:tgtEl>
                                        <p:attrNameLst>
                                          <p:attrName>ppt_w</p:attrName>
                                        </p:attrNameLst>
                                      </p:cBhvr>
                                      <p:tavLst>
                                        <p:tav tm="0">
                                          <p:val>
                                            <p:fltVal val="0"/>
                                          </p:val>
                                        </p:tav>
                                        <p:tav tm="100000">
                                          <p:val>
                                            <p:strVal val="#ppt_w"/>
                                          </p:val>
                                        </p:tav>
                                      </p:tavLst>
                                    </p:anim>
                                    <p:anim calcmode="lin" valueType="num">
                                      <p:cBhvr>
                                        <p:cTn id="15" dur="1000" fill="hold"/>
                                        <p:tgtEl>
                                          <p:spTgt spid="3076"/>
                                        </p:tgtEl>
                                        <p:attrNameLst>
                                          <p:attrName>ppt_h</p:attrName>
                                        </p:attrNameLst>
                                      </p:cBhvr>
                                      <p:tavLst>
                                        <p:tav tm="0">
                                          <p:val>
                                            <p:fltVal val="0"/>
                                          </p:val>
                                        </p:tav>
                                        <p:tav tm="100000">
                                          <p:val>
                                            <p:strVal val="#ppt_h"/>
                                          </p:val>
                                        </p:tav>
                                      </p:tavLst>
                                    </p:anim>
                                    <p:anim calcmode="lin" valueType="num">
                                      <p:cBhvr>
                                        <p:cTn id="16" dur="1000" fill="hold"/>
                                        <p:tgtEl>
                                          <p:spTgt spid="3076"/>
                                        </p:tgtEl>
                                        <p:attrNameLst>
                                          <p:attrName>style.rotation</p:attrName>
                                        </p:attrNameLst>
                                      </p:cBhvr>
                                      <p:tavLst>
                                        <p:tav tm="0">
                                          <p:val>
                                            <p:fltVal val="90"/>
                                          </p:val>
                                        </p:tav>
                                        <p:tav tm="100000">
                                          <p:val>
                                            <p:fltVal val="0"/>
                                          </p:val>
                                        </p:tav>
                                      </p:tavLst>
                                    </p:anim>
                                    <p:animEffect transition="in" filter="fade">
                                      <p:cBhvr>
                                        <p:cTn id="17" dur="10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43392" y="-8389"/>
            <a:ext cx="4697896" cy="1159702"/>
          </a:xfrm>
        </p:spPr>
        <p:txBody>
          <a:bodyPr>
            <a:normAutofit/>
          </a:bodyPr>
          <a:lstStyle/>
          <a:p>
            <a:pPr marL="450000" algn="just">
              <a:lnSpc>
                <a:spcPct val="150000"/>
              </a:lnSpc>
            </a:pPr>
            <a:r>
              <a:rPr lang="en-US"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Russky</a:t>
            </a: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Bridge</a:t>
            </a:r>
            <a:endPar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5" name="Управляющая кнопка: назад 4">
            <a:hlinkClick r:id="" action="ppaction://hlinkshowjump?jump=previousslide" highlightClick="1"/>
          </p:cNvPr>
          <p:cNvSpPr/>
          <p:nvPr/>
        </p:nvSpPr>
        <p:spPr>
          <a:xfrm>
            <a:off x="1126434" y="5724939"/>
            <a:ext cx="410818" cy="42407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домой 5">
            <a:hlinkClick r:id="rId2" action="ppaction://hlinksldjump" highlightClick="1"/>
          </p:cNvPr>
          <p:cNvSpPr/>
          <p:nvPr/>
        </p:nvSpPr>
        <p:spPr>
          <a:xfrm>
            <a:off x="1881809" y="5724939"/>
            <a:ext cx="477078" cy="42407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алее 6">
            <a:hlinkClick r:id="" action="ppaction://hlinkshowjump?jump=nextslide" highlightClick="1"/>
          </p:cNvPr>
          <p:cNvSpPr/>
          <p:nvPr/>
        </p:nvSpPr>
        <p:spPr>
          <a:xfrm>
            <a:off x="2743200" y="5724939"/>
            <a:ext cx="516835" cy="42407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234164" y="1075193"/>
            <a:ext cx="4947435" cy="4401205"/>
          </a:xfrm>
          <a:prstGeom prst="rect">
            <a:avLst/>
          </a:prstGeom>
        </p:spPr>
        <p:txBody>
          <a:bodyPr wrap="square">
            <a:spAutoFit/>
          </a:bodyPr>
          <a:lstStyle/>
          <a:p>
            <a:r>
              <a:rPr lang="en-US" sz="2000" dirty="0" err="1">
                <a:cs typeface="Times New Roman" pitchFamily="18" charset="0"/>
              </a:rPr>
              <a:t>Russky</a:t>
            </a:r>
            <a:r>
              <a:rPr lang="en-US" sz="2000" dirty="0">
                <a:cs typeface="Times New Roman" pitchFamily="18" charset="0"/>
              </a:rPr>
              <a:t> Bridge is currently </a:t>
            </a:r>
            <a:r>
              <a:rPr lang="en-US" sz="2000" b="1" dirty="0">
                <a:solidFill>
                  <a:schemeClr val="accent6">
                    <a:lumMod val="75000"/>
                  </a:schemeClr>
                </a:solidFill>
                <a:cs typeface="Times New Roman" pitchFamily="18" charset="0"/>
              </a:rPr>
              <a:t>the longest cable-stayed bridge in the world</a:t>
            </a:r>
            <a:r>
              <a:rPr lang="en-US" sz="2000" dirty="0">
                <a:cs typeface="Times New Roman" pitchFamily="18" charset="0"/>
              </a:rPr>
              <a:t>. It connects the mainland Vladivostok with the </a:t>
            </a:r>
            <a:r>
              <a:rPr lang="en-US" sz="2000" dirty="0" err="1">
                <a:cs typeface="Times New Roman" pitchFamily="18" charset="0"/>
              </a:rPr>
              <a:t>Russky</a:t>
            </a:r>
            <a:r>
              <a:rPr lang="en-US" sz="2000" dirty="0">
                <a:cs typeface="Times New Roman" pitchFamily="18" charset="0"/>
              </a:rPr>
              <a:t> Island. </a:t>
            </a:r>
            <a:r>
              <a:rPr lang="en-US" sz="2000" dirty="0"/>
              <a:t>This bridge has </a:t>
            </a:r>
            <a:r>
              <a:rPr lang="en-US" sz="2000" b="1" dirty="0">
                <a:solidFill>
                  <a:schemeClr val="accent6">
                    <a:lumMod val="75000"/>
                  </a:schemeClr>
                </a:solidFill>
              </a:rPr>
              <a:t>the world’s largest span </a:t>
            </a:r>
            <a:r>
              <a:rPr lang="en-US" sz="2000" dirty="0"/>
              <a:t>of cable-stayed bridges, 1104 meters length. </a:t>
            </a:r>
            <a:endParaRPr lang="ru-RU" sz="2000" dirty="0">
              <a:cs typeface="Times New Roman" pitchFamily="18" charset="0"/>
            </a:endParaRPr>
          </a:p>
          <a:p>
            <a:r>
              <a:rPr lang="en-US" sz="2000" dirty="0"/>
              <a:t>The construction of the bridge began in September 3, 2008. It was the part of the city’s preparations for the APEC summit in 2012.</a:t>
            </a:r>
            <a:r>
              <a:rPr lang="en-US" sz="2000" dirty="0">
                <a:cs typeface="Times New Roman" pitchFamily="18" charset="0"/>
              </a:rPr>
              <a:t> The suspension cables are white, red and blue, </a:t>
            </a:r>
            <a:r>
              <a:rPr lang="en-US" sz="2000" b="1" dirty="0">
                <a:solidFill>
                  <a:schemeClr val="accent6">
                    <a:lumMod val="75000"/>
                  </a:schemeClr>
                </a:solidFill>
                <a:cs typeface="Times New Roman" pitchFamily="18" charset="0"/>
              </a:rPr>
              <a:t>representing the flag of the Russian Federation</a:t>
            </a:r>
            <a:r>
              <a:rPr lang="en-US" sz="2000" dirty="0">
                <a:cs typeface="Times New Roman" pitchFamily="18" charset="0"/>
              </a:rPr>
              <a:t>. You can see this beautiful bridge from most parts of Vladivostok. </a:t>
            </a:r>
          </a:p>
        </p:txBody>
      </p:sp>
      <p:pic>
        <p:nvPicPr>
          <p:cNvPr id="9" name="Рисунок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49944" y="5913017"/>
            <a:ext cx="1707891" cy="790035"/>
          </a:xfrm>
          <a:prstGeom prst="rect">
            <a:avLst/>
          </a:prstGeom>
        </p:spPr>
      </p:pic>
      <p:pic>
        <p:nvPicPr>
          <p:cNvPr id="2050"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824308" y="1263497"/>
            <a:ext cx="3133527" cy="1996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181600" y="1263498"/>
            <a:ext cx="3543317" cy="1996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192340" y="3429000"/>
            <a:ext cx="4400533" cy="2446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984279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500"/>
                                  </p:stCondLst>
                                  <p:childTnLst>
                                    <p:set>
                                      <p:cBhvr>
                                        <p:cTn id="6" dur="1" fill="hold">
                                          <p:stCondLst>
                                            <p:cond delay="0"/>
                                          </p:stCondLst>
                                        </p:cTn>
                                        <p:tgtEl>
                                          <p:spTgt spid="2053"/>
                                        </p:tgtEl>
                                        <p:attrNameLst>
                                          <p:attrName>style.visibility</p:attrName>
                                        </p:attrNameLst>
                                      </p:cBhvr>
                                      <p:to>
                                        <p:strVal val="visible"/>
                                      </p:to>
                                    </p:set>
                                    <p:anim calcmode="lin" valueType="num">
                                      <p:cBhvr additive="base">
                                        <p:cTn id="7" dur="500" fill="hold"/>
                                        <p:tgtEl>
                                          <p:spTgt spid="2053"/>
                                        </p:tgtEl>
                                        <p:attrNameLst>
                                          <p:attrName>ppt_x</p:attrName>
                                        </p:attrNameLst>
                                      </p:cBhvr>
                                      <p:tavLst>
                                        <p:tav tm="0">
                                          <p:val>
                                            <p:strVal val="#ppt_x"/>
                                          </p:val>
                                        </p:tav>
                                        <p:tav tm="100000">
                                          <p:val>
                                            <p:strVal val="#ppt_x"/>
                                          </p:val>
                                        </p:tav>
                                      </p:tavLst>
                                    </p:anim>
                                    <p:anim calcmode="lin" valueType="num">
                                      <p:cBhvr additive="base">
                                        <p:cTn id="8" dur="500" fill="hold"/>
                                        <p:tgtEl>
                                          <p:spTgt spid="2053"/>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500"/>
                                  </p:stCondLst>
                                  <p:childTnLst>
                                    <p:set>
                                      <p:cBhvr>
                                        <p:cTn id="11" dur="1" fill="hold">
                                          <p:stCondLst>
                                            <p:cond delay="0"/>
                                          </p:stCondLst>
                                        </p:cTn>
                                        <p:tgtEl>
                                          <p:spTgt spid="2050"/>
                                        </p:tgtEl>
                                        <p:attrNameLst>
                                          <p:attrName>style.visibility</p:attrName>
                                        </p:attrNameLst>
                                      </p:cBhvr>
                                      <p:to>
                                        <p:strVal val="visible"/>
                                      </p:to>
                                    </p:set>
                                    <p:anim calcmode="lin" valueType="num">
                                      <p:cBhvr additive="base">
                                        <p:cTn id="12" dur="500" fill="hold"/>
                                        <p:tgtEl>
                                          <p:spTgt spid="2050"/>
                                        </p:tgtEl>
                                        <p:attrNameLst>
                                          <p:attrName>ppt_x</p:attrName>
                                        </p:attrNameLst>
                                      </p:cBhvr>
                                      <p:tavLst>
                                        <p:tav tm="0">
                                          <p:val>
                                            <p:strVal val="#ppt_x"/>
                                          </p:val>
                                        </p:tav>
                                        <p:tav tm="100000">
                                          <p:val>
                                            <p:strVal val="#ppt_x"/>
                                          </p:val>
                                        </p:tav>
                                      </p:tavLst>
                                    </p:anim>
                                    <p:anim calcmode="lin" valueType="num">
                                      <p:cBhvr additive="base">
                                        <p:cTn id="13" dur="500" fill="hold"/>
                                        <p:tgtEl>
                                          <p:spTgt spid="2050"/>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nodeType="afterEffect">
                                  <p:stCondLst>
                                    <p:cond delay="500"/>
                                  </p:stCondLst>
                                  <p:childTnLst>
                                    <p:set>
                                      <p:cBhvr>
                                        <p:cTn id="16" dur="1" fill="hold">
                                          <p:stCondLst>
                                            <p:cond delay="0"/>
                                          </p:stCondLst>
                                        </p:cTn>
                                        <p:tgtEl>
                                          <p:spTgt spid="2055"/>
                                        </p:tgtEl>
                                        <p:attrNameLst>
                                          <p:attrName>style.visibility</p:attrName>
                                        </p:attrNameLst>
                                      </p:cBhvr>
                                      <p:to>
                                        <p:strVal val="visible"/>
                                      </p:to>
                                    </p:set>
                                    <p:anim calcmode="lin" valueType="num">
                                      <p:cBhvr additive="base">
                                        <p:cTn id="17" dur="500" fill="hold"/>
                                        <p:tgtEl>
                                          <p:spTgt spid="2055"/>
                                        </p:tgtEl>
                                        <p:attrNameLst>
                                          <p:attrName>ppt_x</p:attrName>
                                        </p:attrNameLst>
                                      </p:cBhvr>
                                      <p:tavLst>
                                        <p:tav tm="0">
                                          <p:val>
                                            <p:strVal val="#ppt_x"/>
                                          </p:val>
                                        </p:tav>
                                        <p:tav tm="100000">
                                          <p:val>
                                            <p:strVal val="#ppt_x"/>
                                          </p:val>
                                        </p:tav>
                                      </p:tavLst>
                                    </p:anim>
                                    <p:anim calcmode="lin" valueType="num">
                                      <p:cBhvr additive="base">
                                        <p:cTn id="18" dur="500" fill="hold"/>
                                        <p:tgtEl>
                                          <p:spTgt spid="20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42770" y="-183246"/>
            <a:ext cx="6208644" cy="1159702"/>
          </a:xfrm>
        </p:spPr>
        <p:txBody>
          <a:bodyPr>
            <a:normAutofit/>
          </a:bodyPr>
          <a:lstStyle/>
          <a:p>
            <a:pPr marL="450000" algn="just">
              <a:lnSpc>
                <a:spcPct val="150000"/>
              </a:lnSpc>
            </a:pPr>
            <a:r>
              <a:rPr lang="en-US"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Primorsky</a:t>
            </a: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Aquarium</a:t>
            </a:r>
            <a:endPar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5" name="Управляющая кнопка: назад 4">
            <a:hlinkClick r:id="" action="ppaction://hlinkshowjump?jump=previousslide" highlightClick="1"/>
          </p:cNvPr>
          <p:cNvSpPr/>
          <p:nvPr/>
        </p:nvSpPr>
        <p:spPr>
          <a:xfrm>
            <a:off x="1126434" y="5724939"/>
            <a:ext cx="410818" cy="42407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домой 5">
            <a:hlinkClick r:id="rId2" action="ppaction://hlinksldjump" highlightClick="1"/>
          </p:cNvPr>
          <p:cNvSpPr/>
          <p:nvPr/>
        </p:nvSpPr>
        <p:spPr>
          <a:xfrm>
            <a:off x="1881809" y="5724939"/>
            <a:ext cx="477078" cy="42407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алее 6">
            <a:hlinkClick r:id="" action="ppaction://hlinkshowjump?jump=nextslide" highlightClick="1"/>
          </p:cNvPr>
          <p:cNvSpPr/>
          <p:nvPr/>
        </p:nvSpPr>
        <p:spPr>
          <a:xfrm>
            <a:off x="2743200" y="5724939"/>
            <a:ext cx="516835" cy="42407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393006" y="1200462"/>
            <a:ext cx="5557221" cy="4247317"/>
          </a:xfrm>
          <a:prstGeom prst="rect">
            <a:avLst/>
          </a:prstGeom>
        </p:spPr>
        <p:txBody>
          <a:bodyPr wrap="square">
            <a:spAutoFit/>
          </a:bodyPr>
          <a:lstStyle/>
          <a:p>
            <a:r>
              <a:rPr lang="en-US" dirty="0" err="1">
                <a:cs typeface="Times New Roman" pitchFamily="18" charset="0"/>
              </a:rPr>
              <a:t>Primorsky</a:t>
            </a:r>
            <a:r>
              <a:rPr lang="en-US" dirty="0">
                <a:cs typeface="Times New Roman" pitchFamily="18" charset="0"/>
              </a:rPr>
              <a:t> Aquarium does not need advertising. </a:t>
            </a:r>
          </a:p>
          <a:p>
            <a:r>
              <a:rPr lang="en-US" dirty="0"/>
              <a:t>In the </a:t>
            </a:r>
            <a:r>
              <a:rPr lang="en-US" dirty="0" err="1"/>
              <a:t>Primorsky</a:t>
            </a:r>
            <a:r>
              <a:rPr lang="en-US" dirty="0"/>
              <a:t> </a:t>
            </a:r>
            <a:r>
              <a:rPr lang="en-US" dirty="0" err="1"/>
              <a:t>Aquarim</a:t>
            </a:r>
            <a:r>
              <a:rPr lang="en-US" dirty="0"/>
              <a:t> visitors will be able to see large scale exhibits, which will show theories about </a:t>
            </a:r>
            <a:r>
              <a:rPr lang="en-US" b="1" dirty="0">
                <a:solidFill>
                  <a:schemeClr val="accent6">
                    <a:lumMod val="75000"/>
                  </a:schemeClr>
                </a:solidFill>
              </a:rPr>
              <a:t>the origin of our Universe</a:t>
            </a:r>
            <a:r>
              <a:rPr lang="en-US" dirty="0"/>
              <a:t>, </a:t>
            </a:r>
            <a:r>
              <a:rPr lang="en-US" b="1" dirty="0">
                <a:solidFill>
                  <a:schemeClr val="accent6">
                    <a:lumMod val="75000"/>
                  </a:schemeClr>
                </a:solidFill>
              </a:rPr>
              <a:t>evolution in the ocean</a:t>
            </a:r>
            <a:r>
              <a:rPr lang="en-US" dirty="0"/>
              <a:t>, and also will present current biodiversity in the fresh and salt waters of our planet. </a:t>
            </a:r>
          </a:p>
          <a:p>
            <a:r>
              <a:rPr lang="en-US" dirty="0"/>
              <a:t>Most of the exhibits will be live ones. They will let you meet inhabitants of the Russian water zones, such as the Sea of Japan / East Sea, the Sea of Okhotsk and the Bering Sea, the Amur River, Lake Baikal and Lake Khanka, as well as inhabitants of cool polar seas, warm tropical rivers and seas, and the open ocean.</a:t>
            </a:r>
          </a:p>
          <a:p>
            <a:endParaRPr lang="en-US" dirty="0">
              <a:cs typeface="Times New Roman" pitchFamily="18" charset="0"/>
            </a:endParaRPr>
          </a:p>
        </p:txBody>
      </p:sp>
      <p:pic>
        <p:nvPicPr>
          <p:cNvPr id="9" name="Рисунок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49944" y="5913017"/>
            <a:ext cx="1707891" cy="790035"/>
          </a:xfrm>
          <a:prstGeom prst="rect">
            <a:avLst/>
          </a:prstGeom>
        </p:spPr>
      </p:pic>
      <p:pic>
        <p:nvPicPr>
          <p:cNvPr id="1026"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180976" y="1054790"/>
            <a:ext cx="4489439" cy="2886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96000" y="4051882"/>
            <a:ext cx="3900510" cy="2365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467678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50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2000"/>
                                        <p:tgtEl>
                                          <p:spTgt spid="1028"/>
                                        </p:tgtEl>
                                      </p:cBhvr>
                                    </p:animEffect>
                                    <p:anim calcmode="lin" valueType="num">
                                      <p:cBhvr>
                                        <p:cTn id="8" dur="2000" fill="hold"/>
                                        <p:tgtEl>
                                          <p:spTgt spid="1028"/>
                                        </p:tgtEl>
                                        <p:attrNameLst>
                                          <p:attrName>ppt_w</p:attrName>
                                        </p:attrNameLst>
                                      </p:cBhvr>
                                      <p:tavLst>
                                        <p:tav tm="0" fmla="#ppt_w*sin(2.5*pi*$)">
                                          <p:val>
                                            <p:fltVal val="0"/>
                                          </p:val>
                                        </p:tav>
                                        <p:tav tm="100000">
                                          <p:val>
                                            <p:fltVal val="1"/>
                                          </p:val>
                                        </p:tav>
                                      </p:tavLst>
                                    </p:anim>
                                    <p:anim calcmode="lin" valueType="num">
                                      <p:cBhvr>
                                        <p:cTn id="9" dur="2000" fill="hold"/>
                                        <p:tgtEl>
                                          <p:spTgt spid="102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16018" y="0"/>
            <a:ext cx="10058400" cy="1371600"/>
          </a:xfrm>
        </p:spPr>
        <p:txBody>
          <a:bodyPr/>
          <a:lstStyle/>
          <a:p>
            <a:r>
              <a:rPr lang="en-US" sz="3200" b="1" dirty="0" err="1">
                <a:ln w="1905"/>
                <a:gradFill>
                  <a:gsLst>
                    <a:gs pos="0">
                      <a:srgbClr val="62A39F">
                        <a:shade val="20000"/>
                        <a:satMod val="200000"/>
                      </a:srgbClr>
                    </a:gs>
                    <a:gs pos="78000">
                      <a:srgbClr val="62A39F">
                        <a:tint val="90000"/>
                        <a:shade val="89000"/>
                        <a:satMod val="220000"/>
                      </a:srgbClr>
                    </a:gs>
                    <a:gs pos="100000">
                      <a:srgbClr val="62A39F">
                        <a:tint val="12000"/>
                        <a:satMod val="255000"/>
                      </a:srgb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Primorsky</a:t>
            </a:r>
            <a:r>
              <a:rPr lang="en-US" sz="3200" b="1" dirty="0">
                <a:ln w="1905"/>
                <a:gradFill>
                  <a:gsLst>
                    <a:gs pos="0">
                      <a:srgbClr val="62A39F">
                        <a:shade val="20000"/>
                        <a:satMod val="200000"/>
                      </a:srgbClr>
                    </a:gs>
                    <a:gs pos="78000">
                      <a:srgbClr val="62A39F">
                        <a:tint val="90000"/>
                        <a:shade val="89000"/>
                        <a:satMod val="220000"/>
                      </a:srgbClr>
                    </a:gs>
                    <a:gs pos="100000">
                      <a:srgbClr val="62A39F">
                        <a:tint val="12000"/>
                        <a:satMod val="255000"/>
                      </a:srgb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Aquarium</a:t>
            </a:r>
            <a:endParaRPr lang="ru-RU" dirty="0"/>
          </a:p>
        </p:txBody>
      </p:sp>
      <p:sp>
        <p:nvSpPr>
          <p:cNvPr id="3" name="Объект 2"/>
          <p:cNvSpPr>
            <a:spLocks noGrp="1"/>
          </p:cNvSpPr>
          <p:nvPr>
            <p:ph idx="1"/>
          </p:nvPr>
        </p:nvSpPr>
        <p:spPr>
          <a:xfrm>
            <a:off x="2811054" y="1011879"/>
            <a:ext cx="6691870" cy="1126434"/>
          </a:xfrm>
        </p:spPr>
        <p:txBody>
          <a:bodyPr>
            <a:normAutofit/>
          </a:bodyPr>
          <a:lstStyle/>
          <a:p>
            <a:pPr marL="0" indent="0" algn="ctr">
              <a:buNone/>
            </a:pPr>
            <a:r>
              <a:rPr lang="en-US" sz="2000" dirty="0">
                <a:cs typeface="Times New Roman" pitchFamily="18" charset="0"/>
              </a:rPr>
              <a:t>It is impossible to describe the whole beauty of this place. You should see it with your own eyes.</a:t>
            </a:r>
            <a:endParaRPr lang="ru-RU" sz="2000" dirty="0">
              <a:cs typeface="Times New Roman" pitchFamily="18" charset="0"/>
            </a:endParaRPr>
          </a:p>
        </p:txBody>
      </p:sp>
      <p:pic>
        <p:nvPicPr>
          <p:cNvPr id="4098"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1733" y="1864283"/>
            <a:ext cx="3992746" cy="2464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48904" y="2249685"/>
            <a:ext cx="3586691" cy="2248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272320" y="1881010"/>
            <a:ext cx="3586691" cy="2464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546822" y="4651497"/>
            <a:ext cx="2933569" cy="1954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617443" y="4651497"/>
            <a:ext cx="2687030" cy="1954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Рисунок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49944" y="5913017"/>
            <a:ext cx="1707891" cy="790035"/>
          </a:xfrm>
          <a:prstGeom prst="rect">
            <a:avLst/>
          </a:prstGeom>
        </p:spPr>
      </p:pic>
      <p:sp>
        <p:nvSpPr>
          <p:cNvPr id="12" name="Управляющая кнопка: далее 11">
            <a:hlinkClick r:id="" action="ppaction://hlinkshowjump?jump=nextslide" highlightClick="1"/>
          </p:cNvPr>
          <p:cNvSpPr/>
          <p:nvPr/>
        </p:nvSpPr>
        <p:spPr>
          <a:xfrm>
            <a:off x="2743200" y="5724939"/>
            <a:ext cx="516835" cy="42407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Управляющая кнопка: домой 12">
            <a:hlinkClick r:id="rId8" action="ppaction://hlinksldjump" highlightClick="1"/>
          </p:cNvPr>
          <p:cNvSpPr/>
          <p:nvPr/>
        </p:nvSpPr>
        <p:spPr>
          <a:xfrm>
            <a:off x="1881809" y="5724939"/>
            <a:ext cx="477078" cy="42407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Управляющая кнопка: назад 13">
            <a:hlinkClick r:id="" action="ppaction://hlinkshowjump?jump=previousslide" highlightClick="1"/>
          </p:cNvPr>
          <p:cNvSpPr/>
          <p:nvPr/>
        </p:nvSpPr>
        <p:spPr>
          <a:xfrm>
            <a:off x="1126434" y="5724939"/>
            <a:ext cx="410818" cy="42407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96567240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500"/>
                                  </p:stCondLst>
                                  <p:childTnLst>
                                    <p:set>
                                      <p:cBhvr>
                                        <p:cTn id="6" dur="1" fill="hold">
                                          <p:stCondLst>
                                            <p:cond delay="0"/>
                                          </p:stCondLst>
                                        </p:cTn>
                                        <p:tgtEl>
                                          <p:spTgt spid="4098"/>
                                        </p:tgtEl>
                                        <p:attrNameLst>
                                          <p:attrName>style.visibility</p:attrName>
                                        </p:attrNameLst>
                                      </p:cBhvr>
                                      <p:to>
                                        <p:strVal val="visible"/>
                                      </p:to>
                                    </p:set>
                                    <p:animEffect transition="in" filter="randombar(horizontal)">
                                      <p:cBhvr>
                                        <p:cTn id="7" dur="500"/>
                                        <p:tgtEl>
                                          <p:spTgt spid="4098"/>
                                        </p:tgtEl>
                                      </p:cBhvr>
                                    </p:animEffect>
                                  </p:childTnLst>
                                </p:cTn>
                              </p:par>
                            </p:childTnLst>
                          </p:cTn>
                        </p:par>
                        <p:par>
                          <p:cTn id="8" fill="hold">
                            <p:stCondLst>
                              <p:cond delay="1000"/>
                            </p:stCondLst>
                            <p:childTnLst>
                              <p:par>
                                <p:cTn id="9" presetID="14" presetClass="entr" presetSubtype="10" fill="hold" nodeType="afterEffect">
                                  <p:stCondLst>
                                    <p:cond delay="500"/>
                                  </p:stCondLst>
                                  <p:childTnLst>
                                    <p:set>
                                      <p:cBhvr>
                                        <p:cTn id="10" dur="1" fill="hold">
                                          <p:stCondLst>
                                            <p:cond delay="0"/>
                                          </p:stCondLst>
                                        </p:cTn>
                                        <p:tgtEl>
                                          <p:spTgt spid="4101"/>
                                        </p:tgtEl>
                                        <p:attrNameLst>
                                          <p:attrName>style.visibility</p:attrName>
                                        </p:attrNameLst>
                                      </p:cBhvr>
                                      <p:to>
                                        <p:strVal val="visible"/>
                                      </p:to>
                                    </p:set>
                                    <p:animEffect transition="in" filter="randombar(horizontal)">
                                      <p:cBhvr>
                                        <p:cTn id="11" dur="500"/>
                                        <p:tgtEl>
                                          <p:spTgt spid="4101"/>
                                        </p:tgtEl>
                                      </p:cBhvr>
                                    </p:animEffect>
                                  </p:childTnLst>
                                </p:cTn>
                              </p:par>
                            </p:childTnLst>
                          </p:cTn>
                        </p:par>
                        <p:par>
                          <p:cTn id="12" fill="hold">
                            <p:stCondLst>
                              <p:cond delay="2000"/>
                            </p:stCondLst>
                            <p:childTnLst>
                              <p:par>
                                <p:cTn id="13" presetID="14" presetClass="entr" presetSubtype="10" fill="hold" nodeType="afterEffect">
                                  <p:stCondLst>
                                    <p:cond delay="500"/>
                                  </p:stCondLst>
                                  <p:childTnLst>
                                    <p:set>
                                      <p:cBhvr>
                                        <p:cTn id="14" dur="1" fill="hold">
                                          <p:stCondLst>
                                            <p:cond delay="0"/>
                                          </p:stCondLst>
                                        </p:cTn>
                                        <p:tgtEl>
                                          <p:spTgt spid="4102"/>
                                        </p:tgtEl>
                                        <p:attrNameLst>
                                          <p:attrName>style.visibility</p:attrName>
                                        </p:attrNameLst>
                                      </p:cBhvr>
                                      <p:to>
                                        <p:strVal val="visible"/>
                                      </p:to>
                                    </p:set>
                                    <p:animEffect transition="in" filter="randombar(horizontal)">
                                      <p:cBhvr>
                                        <p:cTn id="15" dur="500"/>
                                        <p:tgtEl>
                                          <p:spTgt spid="4102"/>
                                        </p:tgtEl>
                                      </p:cBhvr>
                                    </p:animEffect>
                                  </p:childTnLst>
                                </p:cTn>
                              </p:par>
                            </p:childTnLst>
                          </p:cTn>
                        </p:par>
                        <p:par>
                          <p:cTn id="16" fill="hold">
                            <p:stCondLst>
                              <p:cond delay="3000"/>
                            </p:stCondLst>
                            <p:childTnLst>
                              <p:par>
                                <p:cTn id="17" presetID="14" presetClass="entr" presetSubtype="10" fill="hold" nodeType="afterEffect">
                                  <p:stCondLst>
                                    <p:cond delay="500"/>
                                  </p:stCondLst>
                                  <p:childTnLst>
                                    <p:set>
                                      <p:cBhvr>
                                        <p:cTn id="18" dur="1" fill="hold">
                                          <p:stCondLst>
                                            <p:cond delay="0"/>
                                          </p:stCondLst>
                                        </p:cTn>
                                        <p:tgtEl>
                                          <p:spTgt spid="4099"/>
                                        </p:tgtEl>
                                        <p:attrNameLst>
                                          <p:attrName>style.visibility</p:attrName>
                                        </p:attrNameLst>
                                      </p:cBhvr>
                                      <p:to>
                                        <p:strVal val="visible"/>
                                      </p:to>
                                    </p:set>
                                    <p:animEffect transition="in" filter="randombar(horizontal)">
                                      <p:cBhvr>
                                        <p:cTn id="19" dur="500"/>
                                        <p:tgtEl>
                                          <p:spTgt spid="4099"/>
                                        </p:tgtEl>
                                      </p:cBhvr>
                                    </p:animEffect>
                                  </p:childTnLst>
                                </p:cTn>
                              </p:par>
                            </p:childTnLst>
                          </p:cTn>
                        </p:par>
                        <p:par>
                          <p:cTn id="20" fill="hold">
                            <p:stCondLst>
                              <p:cond delay="4000"/>
                            </p:stCondLst>
                            <p:childTnLst>
                              <p:par>
                                <p:cTn id="21" presetID="14" presetClass="entr" presetSubtype="10" fill="hold" nodeType="afterEffect">
                                  <p:stCondLst>
                                    <p:cond delay="500"/>
                                  </p:stCondLst>
                                  <p:childTnLst>
                                    <p:set>
                                      <p:cBhvr>
                                        <p:cTn id="22" dur="1" fill="hold">
                                          <p:stCondLst>
                                            <p:cond delay="0"/>
                                          </p:stCondLst>
                                        </p:cTn>
                                        <p:tgtEl>
                                          <p:spTgt spid="4100"/>
                                        </p:tgtEl>
                                        <p:attrNameLst>
                                          <p:attrName>style.visibility</p:attrName>
                                        </p:attrNameLst>
                                      </p:cBhvr>
                                      <p:to>
                                        <p:strVal val="visible"/>
                                      </p:to>
                                    </p:set>
                                    <p:animEffect transition="in" filter="randombar(horizontal)">
                                      <p:cBhvr>
                                        <p:cTn id="23"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25616" y="0"/>
            <a:ext cx="4697896" cy="1159702"/>
          </a:xfrm>
        </p:spPr>
        <p:txBody>
          <a:bodyPr>
            <a:normAutofit/>
          </a:bodyPr>
          <a:lstStyle/>
          <a:p>
            <a:pPr marL="450000" algn="just">
              <a:lnSpc>
                <a:spcPct val="150000"/>
              </a:lnSpc>
            </a:pPr>
            <a:r>
              <a:rPr 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Funicular</a:t>
            </a:r>
            <a:endParaRPr lang="ru-RU"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5" name="Управляющая кнопка: назад 4">
            <a:hlinkClick r:id="" action="ppaction://hlinkshowjump?jump=previousslide" highlightClick="1"/>
          </p:cNvPr>
          <p:cNvSpPr/>
          <p:nvPr/>
        </p:nvSpPr>
        <p:spPr>
          <a:xfrm>
            <a:off x="1129239" y="6149009"/>
            <a:ext cx="410818" cy="42407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домой 5">
            <a:hlinkClick r:id="rId2" action="ppaction://hlinksldjump" highlightClick="1"/>
          </p:cNvPr>
          <p:cNvSpPr/>
          <p:nvPr/>
        </p:nvSpPr>
        <p:spPr>
          <a:xfrm>
            <a:off x="1916088" y="6149009"/>
            <a:ext cx="477078" cy="42407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алее 6">
            <a:hlinkClick r:id="" action="ppaction://hlinkshowjump?jump=nextslide" highlightClick="1"/>
          </p:cNvPr>
          <p:cNvSpPr/>
          <p:nvPr/>
        </p:nvSpPr>
        <p:spPr>
          <a:xfrm>
            <a:off x="2709399" y="6149009"/>
            <a:ext cx="516835" cy="42407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275769" y="1043731"/>
            <a:ext cx="4867259" cy="4770537"/>
          </a:xfrm>
          <a:prstGeom prst="rect">
            <a:avLst/>
          </a:prstGeom>
        </p:spPr>
        <p:txBody>
          <a:bodyPr wrap="square">
            <a:spAutoFit/>
          </a:bodyPr>
          <a:lstStyle/>
          <a:p>
            <a:r>
              <a:rPr lang="en-US" sz="1900" dirty="0">
                <a:cs typeface="Times New Roman" pitchFamily="18" charset="0"/>
              </a:rPr>
              <a:t>50 years old Vladivostok’s funicular is still </a:t>
            </a:r>
            <a:r>
              <a:rPr lang="en-US" sz="1900" b="1" dirty="0">
                <a:solidFill>
                  <a:schemeClr val="accent6">
                    <a:lumMod val="75000"/>
                  </a:schemeClr>
                </a:solidFill>
                <a:cs typeface="Times New Roman" pitchFamily="18" charset="0"/>
              </a:rPr>
              <a:t>very popular transport </a:t>
            </a:r>
            <a:r>
              <a:rPr lang="en-US" sz="1900" dirty="0">
                <a:cs typeface="Times New Roman" pitchFamily="18" charset="0"/>
              </a:rPr>
              <a:t>with city residents. </a:t>
            </a:r>
            <a:r>
              <a:rPr lang="en-US" sz="1900" dirty="0"/>
              <a:t>The </a:t>
            </a:r>
            <a:r>
              <a:rPr lang="en-US" sz="1900" dirty="0">
                <a:cs typeface="Times New Roman" pitchFamily="18" charset="0"/>
              </a:rPr>
              <a:t>funicular </a:t>
            </a:r>
            <a:r>
              <a:rPr lang="en-US" sz="1900" dirty="0"/>
              <a:t>consists of only two cable cars that run up and down the slope of Eagle’s Nest Hill, connecting </a:t>
            </a:r>
            <a:r>
              <a:rPr lang="en-US" sz="1900" dirty="0" err="1"/>
              <a:t>Pushkinskaya</a:t>
            </a:r>
            <a:r>
              <a:rPr lang="en-US" sz="1900" dirty="0"/>
              <a:t> street and </a:t>
            </a:r>
            <a:r>
              <a:rPr lang="en-US" sz="1900" dirty="0" err="1"/>
              <a:t>Sukhanov</a:t>
            </a:r>
            <a:r>
              <a:rPr lang="en-US" sz="1900" dirty="0"/>
              <a:t> street. Today there are </a:t>
            </a:r>
            <a:r>
              <a:rPr lang="en-US" sz="1900" b="1" dirty="0">
                <a:solidFill>
                  <a:schemeClr val="accent6">
                    <a:lumMod val="75000"/>
                  </a:schemeClr>
                </a:solidFill>
              </a:rPr>
              <a:t>only two funiculars in Russia</a:t>
            </a:r>
            <a:r>
              <a:rPr lang="en-US" sz="1900" dirty="0"/>
              <a:t>: one in Sochi and the other in Vladivostok.</a:t>
            </a:r>
            <a:endParaRPr lang="en-US" sz="1900" dirty="0">
              <a:cs typeface="Times New Roman" pitchFamily="18" charset="0"/>
            </a:endParaRPr>
          </a:p>
          <a:p>
            <a:r>
              <a:rPr lang="en-US" sz="1900" dirty="0"/>
              <a:t>Due to its </a:t>
            </a:r>
            <a:r>
              <a:rPr lang="en-US" sz="1900" b="1" dirty="0">
                <a:solidFill>
                  <a:schemeClr val="accent6">
                    <a:lumMod val="75000"/>
                  </a:schemeClr>
                </a:solidFill>
              </a:rPr>
              <a:t>uniqueness and </a:t>
            </a:r>
            <a:r>
              <a:rPr lang="en-US" sz="1900" b="1" dirty="0" err="1">
                <a:solidFill>
                  <a:schemeClr val="accent6">
                    <a:lumMod val="75000"/>
                  </a:schemeClr>
                </a:solidFill>
              </a:rPr>
              <a:t>fantactic</a:t>
            </a:r>
            <a:r>
              <a:rPr lang="en-US" sz="1900" b="1" dirty="0">
                <a:solidFill>
                  <a:schemeClr val="accent6">
                    <a:lumMod val="75000"/>
                  </a:schemeClr>
                </a:solidFill>
              </a:rPr>
              <a:t> view</a:t>
            </a:r>
            <a:r>
              <a:rPr lang="en-US" sz="1900" dirty="0"/>
              <a:t> over </a:t>
            </a:r>
            <a:r>
              <a:rPr lang="en-US" sz="1900" dirty="0" err="1"/>
              <a:t>Zolotoy</a:t>
            </a:r>
            <a:r>
              <a:rPr lang="en-US" sz="1900" dirty="0"/>
              <a:t> Rog (Golden Horn) Bay, the Vladivostok funicular has become </a:t>
            </a:r>
            <a:r>
              <a:rPr lang="en-US" sz="1900" b="1" dirty="0">
                <a:solidFill>
                  <a:schemeClr val="accent6">
                    <a:lumMod val="75000"/>
                  </a:schemeClr>
                </a:solidFill>
              </a:rPr>
              <a:t>a popular tourist attraction</a:t>
            </a:r>
            <a:r>
              <a:rPr lang="en-US" sz="1900" dirty="0"/>
              <a:t>, despite the short length of its route (183 meters, which is only a 1.5-minute ride — short, but unforgettable).</a:t>
            </a:r>
            <a:endParaRPr lang="ru-RU" sz="1900" dirty="0">
              <a:cs typeface="Times New Roman" pitchFamily="18" charset="0"/>
            </a:endParaRPr>
          </a:p>
        </p:txBody>
      </p:sp>
      <p:pic>
        <p:nvPicPr>
          <p:cNvPr id="9" name="Рисунок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49944" y="5913017"/>
            <a:ext cx="1707891" cy="790035"/>
          </a:xfrm>
          <a:prstGeom prst="rect">
            <a:avLst/>
          </a:prstGeom>
        </p:spPr>
      </p:pic>
      <p:pic>
        <p:nvPicPr>
          <p:cNvPr id="4098"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56144" y="3761410"/>
            <a:ext cx="3490670" cy="2387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56144" y="1159702"/>
            <a:ext cx="3490670" cy="2206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850388" y="2293185"/>
            <a:ext cx="3065843" cy="2387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308540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500"/>
                                  </p:stCondLst>
                                  <p:childTnLst>
                                    <p:set>
                                      <p:cBhvr>
                                        <p:cTn id="6" dur="1" fill="hold">
                                          <p:stCondLst>
                                            <p:cond delay="0"/>
                                          </p:stCondLst>
                                        </p:cTn>
                                        <p:tgtEl>
                                          <p:spTgt spid="4099"/>
                                        </p:tgtEl>
                                        <p:attrNameLst>
                                          <p:attrName>style.visibility</p:attrName>
                                        </p:attrNameLst>
                                      </p:cBhvr>
                                      <p:to>
                                        <p:strVal val="visible"/>
                                      </p:to>
                                    </p:set>
                                    <p:anim calcmode="lin" valueType="num">
                                      <p:cBhvr>
                                        <p:cTn id="7" dur="500" decel="50000" fill="hold">
                                          <p:stCondLst>
                                            <p:cond delay="0"/>
                                          </p:stCondLst>
                                        </p:cTn>
                                        <p:tgtEl>
                                          <p:spTgt spid="409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09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099"/>
                                        </p:tgtEl>
                                        <p:attrNameLst>
                                          <p:attrName>ppt_w</p:attrName>
                                        </p:attrNameLst>
                                      </p:cBhvr>
                                      <p:tavLst>
                                        <p:tav tm="0">
                                          <p:val>
                                            <p:strVal val="#ppt_w*.05"/>
                                          </p:val>
                                        </p:tav>
                                        <p:tav tm="100000">
                                          <p:val>
                                            <p:strVal val="#ppt_w"/>
                                          </p:val>
                                        </p:tav>
                                      </p:tavLst>
                                    </p:anim>
                                    <p:anim calcmode="lin" valueType="num">
                                      <p:cBhvr>
                                        <p:cTn id="10" dur="1000" fill="hold"/>
                                        <p:tgtEl>
                                          <p:spTgt spid="409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09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09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09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099"/>
                                        </p:tgtEl>
                                      </p:cBhvr>
                                    </p:animEffect>
                                  </p:childTnLst>
                                </p:cTn>
                              </p:par>
                            </p:childTnLst>
                          </p:cTn>
                        </p:par>
                        <p:par>
                          <p:cTn id="15" fill="hold">
                            <p:stCondLst>
                              <p:cond delay="1500"/>
                            </p:stCondLst>
                            <p:childTnLst>
                              <p:par>
                                <p:cTn id="16" presetID="25" presetClass="entr" presetSubtype="0" fill="hold" nodeType="afterEffect">
                                  <p:stCondLst>
                                    <p:cond delay="500"/>
                                  </p:stCondLst>
                                  <p:childTnLst>
                                    <p:set>
                                      <p:cBhvr>
                                        <p:cTn id="17" dur="1" fill="hold">
                                          <p:stCondLst>
                                            <p:cond delay="0"/>
                                          </p:stCondLst>
                                        </p:cTn>
                                        <p:tgtEl>
                                          <p:spTgt spid="4100"/>
                                        </p:tgtEl>
                                        <p:attrNameLst>
                                          <p:attrName>style.visibility</p:attrName>
                                        </p:attrNameLst>
                                      </p:cBhvr>
                                      <p:to>
                                        <p:strVal val="visible"/>
                                      </p:to>
                                    </p:set>
                                    <p:anim calcmode="lin" valueType="num">
                                      <p:cBhvr>
                                        <p:cTn id="18" dur="500" decel="50000" fill="hold">
                                          <p:stCondLst>
                                            <p:cond delay="0"/>
                                          </p:stCondLst>
                                        </p:cTn>
                                        <p:tgtEl>
                                          <p:spTgt spid="4100"/>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4100"/>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4100"/>
                                        </p:tgtEl>
                                        <p:attrNameLst>
                                          <p:attrName>ppt_w</p:attrName>
                                        </p:attrNameLst>
                                      </p:cBhvr>
                                      <p:tavLst>
                                        <p:tav tm="0">
                                          <p:val>
                                            <p:strVal val="#ppt_w*.05"/>
                                          </p:val>
                                        </p:tav>
                                        <p:tav tm="100000">
                                          <p:val>
                                            <p:strVal val="#ppt_w"/>
                                          </p:val>
                                        </p:tav>
                                      </p:tavLst>
                                    </p:anim>
                                    <p:anim calcmode="lin" valueType="num">
                                      <p:cBhvr>
                                        <p:cTn id="21" dur="1000" fill="hold"/>
                                        <p:tgtEl>
                                          <p:spTgt spid="4100"/>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4100"/>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4100"/>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4100"/>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4100"/>
                                        </p:tgtEl>
                                      </p:cBhvr>
                                    </p:animEffect>
                                  </p:childTnLst>
                                </p:cTn>
                              </p:par>
                            </p:childTnLst>
                          </p:cTn>
                        </p:par>
                        <p:par>
                          <p:cTn id="26" fill="hold">
                            <p:stCondLst>
                              <p:cond delay="3000"/>
                            </p:stCondLst>
                            <p:childTnLst>
                              <p:par>
                                <p:cTn id="27" presetID="25" presetClass="entr" presetSubtype="0" fill="hold" nodeType="afterEffect">
                                  <p:stCondLst>
                                    <p:cond delay="500"/>
                                  </p:stCondLst>
                                  <p:childTnLst>
                                    <p:set>
                                      <p:cBhvr>
                                        <p:cTn id="28" dur="1" fill="hold">
                                          <p:stCondLst>
                                            <p:cond delay="0"/>
                                          </p:stCondLst>
                                        </p:cTn>
                                        <p:tgtEl>
                                          <p:spTgt spid="4098"/>
                                        </p:tgtEl>
                                        <p:attrNameLst>
                                          <p:attrName>style.visibility</p:attrName>
                                        </p:attrNameLst>
                                      </p:cBhvr>
                                      <p:to>
                                        <p:strVal val="visible"/>
                                      </p:to>
                                    </p:set>
                                    <p:anim calcmode="lin" valueType="num">
                                      <p:cBhvr>
                                        <p:cTn id="29" dur="500" decel="50000" fill="hold">
                                          <p:stCondLst>
                                            <p:cond delay="0"/>
                                          </p:stCondLst>
                                        </p:cTn>
                                        <p:tgtEl>
                                          <p:spTgt spid="4098"/>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4098"/>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4098"/>
                                        </p:tgtEl>
                                        <p:attrNameLst>
                                          <p:attrName>ppt_w</p:attrName>
                                        </p:attrNameLst>
                                      </p:cBhvr>
                                      <p:tavLst>
                                        <p:tav tm="0">
                                          <p:val>
                                            <p:strVal val="#ppt_w*.05"/>
                                          </p:val>
                                        </p:tav>
                                        <p:tav tm="100000">
                                          <p:val>
                                            <p:strVal val="#ppt_w"/>
                                          </p:val>
                                        </p:tav>
                                      </p:tavLst>
                                    </p:anim>
                                    <p:anim calcmode="lin" valueType="num">
                                      <p:cBhvr>
                                        <p:cTn id="32" dur="1000" fill="hold"/>
                                        <p:tgtEl>
                                          <p:spTgt spid="4098"/>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4098"/>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4098"/>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4098"/>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2337" y="-103054"/>
            <a:ext cx="11613160" cy="1371600"/>
          </a:xfrm>
        </p:spPr>
        <p:txBody>
          <a:bodyPr>
            <a:normAutofit/>
          </a:bodyPr>
          <a:lstStyle/>
          <a:p>
            <a:pPr algn="ctr"/>
            <a:r>
              <a:rPr 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My source of inspiration…</a:t>
            </a:r>
            <a:endParaRPr lang="ru-RU"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Объект 2"/>
          <p:cNvSpPr>
            <a:spLocks noGrp="1"/>
          </p:cNvSpPr>
          <p:nvPr>
            <p:ph idx="1"/>
          </p:nvPr>
        </p:nvSpPr>
        <p:spPr>
          <a:xfrm>
            <a:off x="861390" y="921987"/>
            <a:ext cx="10058400" cy="3931920"/>
          </a:xfrm>
        </p:spPr>
        <p:txBody>
          <a:bodyPr>
            <a:normAutofit/>
          </a:bodyPr>
          <a:lstStyle/>
          <a:p>
            <a:r>
              <a:rPr lang="en-US" sz="2000" dirty="0"/>
              <a:t>There are so many places to see and admire in Vladivostok! Our city is worth a thousand words! It’s a real jewel on the Pacific coast. Vladivostok is so beautiful, magnificent and unique! That is why every visitor immediately falls in love with it. </a:t>
            </a:r>
          </a:p>
          <a:p>
            <a:r>
              <a:rPr lang="en-US" sz="2000" dirty="0"/>
              <a:t>If you ask me what I am most excited about (except the fantastic views of the city), I would answer: “The smell”. The smell of the sea and seafood, the smell of green tea and cranberry ice cream, the smell of lilac that grows near the house and much more. All this creates an amazing perfume composition called Vladivostok. </a:t>
            </a:r>
          </a:p>
          <a:p>
            <a:r>
              <a:rPr lang="en-US" sz="2000" dirty="0"/>
              <a:t>And what will remain in your memory after visiting Vladivostok? </a:t>
            </a:r>
            <a:endParaRPr lang="ru-RU" sz="2000" dirty="0"/>
          </a:p>
        </p:txBody>
      </p:sp>
      <p:pic>
        <p:nvPicPr>
          <p:cNvPr id="7171"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28272" y="4348481"/>
            <a:ext cx="2902225" cy="2133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22670" y="4348481"/>
            <a:ext cx="2028764" cy="2163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713909" y="4332227"/>
            <a:ext cx="3147596" cy="2163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4" name="Picture 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007332" y="4332227"/>
            <a:ext cx="2807183" cy="2163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253851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54486" y="0"/>
            <a:ext cx="10058400" cy="1371600"/>
          </a:xfrm>
        </p:spPr>
        <p:txBody>
          <a:bodyPr>
            <a:normAutofit/>
          </a:bodyPr>
          <a:lstStyle/>
          <a:p>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Sources</a:t>
            </a:r>
            <a:endPar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3" name="Объект 2"/>
          <p:cNvSpPr>
            <a:spLocks noGrp="1"/>
          </p:cNvSpPr>
          <p:nvPr>
            <p:ph idx="1"/>
          </p:nvPr>
        </p:nvSpPr>
        <p:spPr>
          <a:xfrm>
            <a:off x="1013790" y="1467015"/>
            <a:ext cx="10058400" cy="3931920"/>
          </a:xfrm>
        </p:spPr>
        <p:txBody>
          <a:bodyPr>
            <a:normAutofit/>
          </a:bodyPr>
          <a:lstStyle/>
          <a:p>
            <a:r>
              <a:rPr lang="en-US" dirty="0"/>
              <a:t>Look at Vladivostok. </a:t>
            </a:r>
            <a:r>
              <a:rPr lang="ru-RU" dirty="0"/>
              <a:t>Посмотри на Владивосток. Фотоальбом. Владивосток, 2017</a:t>
            </a:r>
            <a:endParaRPr lang="en-US" dirty="0">
              <a:hlinkClick r:id="rId2"/>
            </a:endParaRPr>
          </a:p>
          <a:p>
            <a:r>
              <a:rPr lang="en-US" dirty="0">
                <a:hlinkClick r:id="rId3"/>
              </a:rPr>
              <a:t>http://arseniev.org</a:t>
            </a:r>
            <a:endParaRPr lang="ru-RU" dirty="0"/>
          </a:p>
          <a:p>
            <a:r>
              <a:rPr lang="en-US" dirty="0">
                <a:hlinkClick r:id="rId4"/>
              </a:rPr>
              <a:t>https://en.wikipedia.org</a:t>
            </a:r>
            <a:endParaRPr lang="en-US" dirty="0"/>
          </a:p>
          <a:p>
            <a:r>
              <a:rPr lang="en-US" dirty="0">
                <a:hlinkClick r:id="rId2"/>
              </a:rPr>
              <a:t>https://prim.mariinsky.ru</a:t>
            </a:r>
            <a:endParaRPr lang="en-US" dirty="0"/>
          </a:p>
          <a:p>
            <a:r>
              <a:rPr lang="en-US" dirty="0">
                <a:hlinkClick r:id="rId5"/>
              </a:rPr>
              <a:t>https://primocean.ru</a:t>
            </a:r>
            <a:endParaRPr lang="ru-RU" dirty="0"/>
          </a:p>
          <a:p>
            <a:r>
              <a:rPr lang="en-US" dirty="0">
                <a:hlinkClick r:id="rId6"/>
              </a:rPr>
              <a:t>https://theculturetrip.com/europe/russia/articles/the-top-10-things-to-do-and-see-in-vladivostok</a:t>
            </a:r>
            <a:endParaRPr lang="ru-RU" dirty="0"/>
          </a:p>
          <a:p>
            <a:r>
              <a:rPr lang="en-US" dirty="0">
                <a:hlinkClick r:id="rId7"/>
              </a:rPr>
              <a:t>https://tourism.restexpert.com</a:t>
            </a:r>
            <a:endParaRPr lang="en-US" dirty="0"/>
          </a:p>
          <a:p>
            <a:r>
              <a:rPr lang="en-US" dirty="0">
                <a:hlinkClick r:id="rId8"/>
              </a:rPr>
              <a:t>http://tour.primorsky.ru</a:t>
            </a:r>
            <a:endParaRPr lang="en-US" dirty="0"/>
          </a:p>
          <a:p>
            <a:r>
              <a:rPr lang="en-US" dirty="0">
                <a:hlinkClick r:id="rId9"/>
              </a:rPr>
              <a:t>https://vladivostok.travel</a:t>
            </a:r>
            <a:endParaRPr lang="ru-RU" dirty="0"/>
          </a:p>
          <a:p>
            <a:pPr marL="0" indent="0">
              <a:buNone/>
            </a:pPr>
            <a:endParaRPr lang="ru-RU" dirty="0"/>
          </a:p>
          <a:p>
            <a:endParaRPr lang="ru-RU" dirty="0"/>
          </a:p>
        </p:txBody>
      </p:sp>
      <p:pic>
        <p:nvPicPr>
          <p:cNvPr id="4" name="Рисунок 3"/>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249944" y="5913017"/>
            <a:ext cx="1707891" cy="790035"/>
          </a:xfrm>
          <a:prstGeom prst="rect">
            <a:avLst/>
          </a:prstGeom>
        </p:spPr>
      </p:pic>
    </p:spTree>
    <p:extLst>
      <p:ext uri="{BB962C8B-B14F-4D97-AF65-F5344CB8AC3E}">
        <p14:creationId xmlns:p14="http://schemas.microsoft.com/office/powerpoint/2010/main" val="41384486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img.haikudeck.com/mg/L9hg86ZMAA_1397592759384.jpg">
            <a:extLst>
              <a:ext uri="{FF2B5EF4-FFF2-40B4-BE49-F238E27FC236}">
                <a16:creationId xmlns:a16="http://schemas.microsoft.com/office/drawing/2014/main" id="{BD64DE18-4171-4A16-83BE-7087B782894D}"/>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2192" y="222191"/>
            <a:ext cx="11741920" cy="63941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621714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548544" y="570451"/>
            <a:ext cx="8091164" cy="5897490"/>
          </a:xfrm>
          <a:prstGeom prst="rect">
            <a:avLst/>
          </a:prstGeom>
        </p:spPr>
      </p:pic>
      <p:sp>
        <p:nvSpPr>
          <p:cNvPr id="3" name="Объект 2"/>
          <p:cNvSpPr>
            <a:spLocks noGrp="1"/>
          </p:cNvSpPr>
          <p:nvPr>
            <p:ph idx="1"/>
          </p:nvPr>
        </p:nvSpPr>
        <p:spPr>
          <a:xfrm>
            <a:off x="231300" y="760300"/>
            <a:ext cx="3317243" cy="5826033"/>
          </a:xfrm>
        </p:spPr>
        <p:txBody>
          <a:bodyPr>
            <a:normAutofit/>
          </a:bodyPr>
          <a:lstStyle/>
          <a:p>
            <a:pPr marL="0" indent="0">
              <a:buNone/>
            </a:pPr>
            <a:r>
              <a:rPr lang="en-US" sz="2000" dirty="0">
                <a:latin typeface="Century Gothic" pitchFamily="34" charset="0"/>
                <a:cs typeface="Times New Roman" panose="02020603050405020304" pitchFamily="18" charset="0"/>
              </a:rPr>
              <a:t>Vladivostok is a mysterious entity saturated with sea salt and wind.</a:t>
            </a:r>
          </a:p>
          <a:p>
            <a:pPr marL="0" indent="0">
              <a:buNone/>
            </a:pPr>
            <a:r>
              <a:rPr lang="en-US" sz="2000" dirty="0">
                <a:latin typeface="Century Gothic" pitchFamily="34" charset="0"/>
                <a:cs typeface="Times New Roman" panose="02020603050405020304" pitchFamily="18" charset="0"/>
              </a:rPr>
              <a:t>It is a Russian city, but is it Asian or European? </a:t>
            </a:r>
          </a:p>
          <a:p>
            <a:pPr marL="0" indent="0">
              <a:buNone/>
            </a:pPr>
            <a:r>
              <a:rPr lang="en-US" sz="2000" dirty="0">
                <a:latin typeface="Century Gothic" pitchFamily="34" charset="0"/>
                <a:cs typeface="Times New Roman" panose="02020603050405020304" pitchFamily="18" charset="0"/>
              </a:rPr>
              <a:t>Is it the center of a new world</a:t>
            </a:r>
            <a:r>
              <a:rPr lang="ru-RU" sz="2000" dirty="0">
                <a:latin typeface="Century Gothic" pitchFamily="34" charset="0"/>
                <a:cs typeface="Times New Roman" panose="02020603050405020304" pitchFamily="18" charset="0"/>
              </a:rPr>
              <a:t> </a:t>
            </a:r>
            <a:r>
              <a:rPr lang="en-US" sz="2000" dirty="0">
                <a:latin typeface="Century Gothic" pitchFamily="34" charset="0"/>
                <a:cs typeface="Times New Roman" panose="02020603050405020304" pitchFamily="18" charset="0"/>
              </a:rPr>
              <a:t>or is it an ambitious end</a:t>
            </a:r>
            <a:r>
              <a:rPr lang="ru-RU" sz="2000" dirty="0">
                <a:latin typeface="Century Gothic" pitchFamily="34" charset="0"/>
                <a:cs typeface="Times New Roman" panose="02020603050405020304" pitchFamily="18" charset="0"/>
              </a:rPr>
              <a:t> </a:t>
            </a:r>
            <a:r>
              <a:rPr lang="en-US" sz="2000" dirty="0">
                <a:latin typeface="Century Gothic" pitchFamily="34" charset="0"/>
                <a:cs typeface="Times New Roman" panose="02020603050405020304" pitchFamily="18" charset="0"/>
              </a:rPr>
              <a:t>of the world? </a:t>
            </a:r>
          </a:p>
          <a:p>
            <a:pPr marL="0" indent="0">
              <a:buNone/>
            </a:pPr>
            <a:r>
              <a:rPr lang="en-US" sz="2000" dirty="0">
                <a:latin typeface="Century Gothic" pitchFamily="34" charset="0"/>
                <a:cs typeface="Times New Roman" panose="02020603050405020304" pitchFamily="18" charset="0"/>
              </a:rPr>
              <a:t>It is a city that lets you leave it, but never lets you forget</a:t>
            </a:r>
            <a:r>
              <a:rPr lang="ru-RU" sz="2000" dirty="0">
                <a:latin typeface="Century Gothic" pitchFamily="34" charset="0"/>
                <a:cs typeface="Times New Roman" panose="02020603050405020304" pitchFamily="18" charset="0"/>
              </a:rPr>
              <a:t> </a:t>
            </a:r>
            <a:r>
              <a:rPr lang="en-US" sz="2000" dirty="0">
                <a:latin typeface="Century Gothic" pitchFamily="34" charset="0"/>
                <a:cs typeface="Times New Roman" panose="02020603050405020304" pitchFamily="18" charset="0"/>
              </a:rPr>
              <a:t>it…  </a:t>
            </a:r>
          </a:p>
        </p:txBody>
      </p:sp>
      <p:sp>
        <p:nvSpPr>
          <p:cNvPr id="5" name="Управляющая кнопка: далее 4">
            <a:hlinkClick r:id="" action="ppaction://hlinkshowjump?jump=nextslide" highlightClick="1"/>
          </p:cNvPr>
          <p:cNvSpPr/>
          <p:nvPr/>
        </p:nvSpPr>
        <p:spPr>
          <a:xfrm>
            <a:off x="2743200" y="5724939"/>
            <a:ext cx="516835" cy="42407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1300" y="5804453"/>
            <a:ext cx="1690263" cy="781880"/>
          </a:xfrm>
          <a:prstGeom prst="rect">
            <a:avLst/>
          </a:prstGeom>
        </p:spPr>
      </p:pic>
    </p:spTree>
    <p:extLst>
      <p:ext uri="{BB962C8B-B14F-4D97-AF65-F5344CB8AC3E}">
        <p14:creationId xmlns:p14="http://schemas.microsoft.com/office/powerpoint/2010/main" val="368883442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26434" y="-53009"/>
            <a:ext cx="10058400" cy="1371600"/>
          </a:xfrm>
        </p:spPr>
        <p:txBody>
          <a:bodyPr>
            <a:normAutofit/>
          </a:bodyPr>
          <a:lstStyle/>
          <a:p>
            <a:pPr marL="450000" algn="ctr">
              <a:lnSpc>
                <a:spcPct val="150000"/>
              </a:lnSpc>
            </a:pP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Sightseeing tour of Vladivostok</a:t>
            </a:r>
            <a:endPar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105988" y="1933303"/>
            <a:ext cx="10058400" cy="3931920"/>
          </a:xfrm>
        </p:spPr>
        <p:txBody>
          <a:bodyPr>
            <a:normAutofit/>
          </a:bodyPr>
          <a:lstStyle/>
          <a:p>
            <a:pPr marL="0" indent="0">
              <a:buNone/>
            </a:pPr>
            <a:endParaRPr lang="ru-RU" sz="2400" dirty="0">
              <a:solidFill>
                <a:srgbClr val="000000"/>
              </a:solidFill>
              <a:latin typeface="Times New Roman" panose="02020603050405020304" pitchFamily="18" charset="0"/>
              <a:cs typeface="Times New Roman" panose="02020603050405020304" pitchFamily="18" charset="0"/>
            </a:endParaRPr>
          </a:p>
          <a:p>
            <a:endParaRPr lang="ru-RU" sz="2400" dirty="0">
              <a:solidFill>
                <a:srgbClr val="000000"/>
              </a:solidFill>
              <a:latin typeface="Times New Roman" panose="02020603050405020304" pitchFamily="18" charset="0"/>
              <a:cs typeface="Times New Roman" panose="02020603050405020304" pitchFamily="18" charset="0"/>
            </a:endParaRPr>
          </a:p>
        </p:txBody>
      </p:sp>
      <p:sp>
        <p:nvSpPr>
          <p:cNvPr id="4" name="Управляющая кнопка: назад 3">
            <a:hlinkClick r:id="" action="ppaction://hlinkshowjump?jump=previousslide" highlightClick="1"/>
          </p:cNvPr>
          <p:cNvSpPr/>
          <p:nvPr/>
        </p:nvSpPr>
        <p:spPr>
          <a:xfrm>
            <a:off x="1119808" y="5936974"/>
            <a:ext cx="410818" cy="42407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далее 4">
            <a:hlinkClick r:id="" action="ppaction://hlinkshowjump?jump=nextslide" highlightClick="1"/>
          </p:cNvPr>
          <p:cNvSpPr/>
          <p:nvPr/>
        </p:nvSpPr>
        <p:spPr>
          <a:xfrm>
            <a:off x="2054088" y="5957696"/>
            <a:ext cx="516835" cy="42407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249944" y="5837564"/>
            <a:ext cx="1690263" cy="781880"/>
          </a:xfrm>
          <a:prstGeom prst="rect">
            <a:avLst/>
          </a:prstGeom>
        </p:spPr>
      </p:pic>
      <p:sp>
        <p:nvSpPr>
          <p:cNvPr id="7" name="Прямоугольник 6"/>
          <p:cNvSpPr/>
          <p:nvPr/>
        </p:nvSpPr>
        <p:spPr>
          <a:xfrm>
            <a:off x="251793" y="920621"/>
            <a:ext cx="4121426" cy="5016758"/>
          </a:xfrm>
          <a:prstGeom prst="rect">
            <a:avLst/>
          </a:prstGeom>
        </p:spPr>
        <p:txBody>
          <a:bodyPr wrap="square">
            <a:spAutoFit/>
          </a:bodyPr>
          <a:lstStyle/>
          <a:p>
            <a:r>
              <a:rPr lang="en-US" sz="2000" dirty="0">
                <a:cs typeface="Times New Roman" pitchFamily="18" charset="0"/>
              </a:rPr>
              <a:t>Vladivostok makes different impression on every traveler. It can open and reveal itself quite unexpectedly.  Everyone will be able to find here something interesting and unusual. You should visit the city and get your own idea of it!</a:t>
            </a:r>
          </a:p>
          <a:p>
            <a:endParaRPr lang="en-US" sz="2000" dirty="0">
              <a:cs typeface="Times New Roman" pitchFamily="18" charset="0"/>
            </a:endParaRPr>
          </a:p>
          <a:p>
            <a:r>
              <a:rPr lang="en-US" sz="2000" dirty="0">
                <a:cs typeface="Times New Roman" pitchFamily="18" charset="0"/>
              </a:rPr>
              <a:t>What about taking a virtual trip around Vladivostok and visiting the places that have become </a:t>
            </a:r>
            <a:r>
              <a:rPr lang="en-US" sz="2000" b="1" dirty="0">
                <a:solidFill>
                  <a:schemeClr val="accent6">
                    <a:lumMod val="75000"/>
                  </a:schemeClr>
                </a:solidFill>
                <a:cs typeface="Times New Roman" pitchFamily="18" charset="0"/>
              </a:rPr>
              <a:t>the main attractions of the city</a:t>
            </a:r>
            <a:r>
              <a:rPr lang="en-US" sz="2000" dirty="0">
                <a:cs typeface="Times New Roman" pitchFamily="18" charset="0"/>
              </a:rPr>
              <a:t>?</a:t>
            </a:r>
          </a:p>
          <a:p>
            <a:endParaRPr lang="en-US" sz="2000" dirty="0">
              <a:cs typeface="Times New Roman" pitchFamily="18" charset="0"/>
            </a:endParaRPr>
          </a:p>
          <a:p>
            <a:r>
              <a:rPr lang="en-US" sz="2000" dirty="0">
                <a:cs typeface="Times New Roman" pitchFamily="18" charset="0"/>
              </a:rPr>
              <a:t>So, let’s go!</a:t>
            </a:r>
          </a:p>
          <a:p>
            <a:endParaRPr lang="en-US" sz="2000" dirty="0">
              <a:latin typeface="Times New Roman" pitchFamily="18" charset="0"/>
              <a:cs typeface="Times New Roman" pitchFamily="18" charset="0"/>
            </a:endParaRPr>
          </a:p>
        </p:txBody>
      </p:sp>
      <p:pic>
        <p:nvPicPr>
          <p:cNvPr id="5123"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376577" y="4630723"/>
            <a:ext cx="2835966" cy="1988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418996" y="4630722"/>
            <a:ext cx="2920180" cy="1988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https://pbs.twimg.com/media/DaGF0lRVwAAJjZp.jpg:large">
            <a:extLst>
              <a:ext uri="{FF2B5EF4-FFF2-40B4-BE49-F238E27FC236}">
                <a16:creationId xmlns:a16="http://schemas.microsoft.com/office/drawing/2014/main" id="{A387B4E4-C423-4EC0-B05C-49C2583248B1}"/>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691172" y="1059366"/>
            <a:ext cx="5473216" cy="349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897344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54830" y="0"/>
            <a:ext cx="4697896" cy="1159702"/>
          </a:xfrm>
        </p:spPr>
        <p:txBody>
          <a:bodyPr>
            <a:normAutofit/>
          </a:bodyPr>
          <a:lstStyle/>
          <a:p>
            <a:pPr marL="450000" algn="just">
              <a:lnSpc>
                <a:spcPct val="150000"/>
              </a:lnSpc>
            </a:pP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Eagle’s Nest Hill</a:t>
            </a:r>
            <a:endPar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5" name="Управляющая кнопка: назад 4">
            <a:hlinkClick r:id="" action="ppaction://hlinkshowjump?jump=previousslide" highlightClick="1"/>
          </p:cNvPr>
          <p:cNvSpPr/>
          <p:nvPr/>
        </p:nvSpPr>
        <p:spPr>
          <a:xfrm>
            <a:off x="1145551" y="5995576"/>
            <a:ext cx="410818" cy="42407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домой 5">
            <a:hlinkClick r:id="rId2" action="ppaction://hlinksldjump" highlightClick="1"/>
          </p:cNvPr>
          <p:cNvSpPr/>
          <p:nvPr/>
        </p:nvSpPr>
        <p:spPr>
          <a:xfrm>
            <a:off x="1928316" y="5995576"/>
            <a:ext cx="477078" cy="42407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алее 6">
            <a:hlinkClick r:id="" action="ppaction://hlinkshowjump?jump=nextslide" highlightClick="1"/>
          </p:cNvPr>
          <p:cNvSpPr/>
          <p:nvPr/>
        </p:nvSpPr>
        <p:spPr>
          <a:xfrm>
            <a:off x="2725811" y="5995576"/>
            <a:ext cx="516835" cy="42407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360719" y="896259"/>
            <a:ext cx="4697896" cy="5016758"/>
          </a:xfrm>
          <a:prstGeom prst="rect">
            <a:avLst/>
          </a:prstGeom>
        </p:spPr>
        <p:txBody>
          <a:bodyPr wrap="square">
            <a:spAutoFit/>
          </a:bodyPr>
          <a:lstStyle/>
          <a:p>
            <a:r>
              <a:rPr lang="en-US" sz="2000" dirty="0">
                <a:cs typeface="Times New Roman" pitchFamily="18" charset="0"/>
              </a:rPr>
              <a:t>As </a:t>
            </a:r>
            <a:r>
              <a:rPr lang="en-US" sz="2000" b="1" dirty="0">
                <a:solidFill>
                  <a:schemeClr val="accent6">
                    <a:lumMod val="75000"/>
                  </a:schemeClr>
                </a:solidFill>
                <a:cs typeface="Times New Roman" pitchFamily="18" charset="0"/>
              </a:rPr>
              <a:t>the highest point </a:t>
            </a:r>
            <a:r>
              <a:rPr lang="en-US" sz="2000" dirty="0">
                <a:cs typeface="Times New Roman" pitchFamily="18" charset="0"/>
              </a:rPr>
              <a:t>in downtown Vladivostok, Eagle’s Nest Hill offers </a:t>
            </a:r>
            <a:r>
              <a:rPr lang="en-US" sz="2000" b="1" dirty="0">
                <a:solidFill>
                  <a:schemeClr val="accent6">
                    <a:lumMod val="75000"/>
                  </a:schemeClr>
                </a:solidFill>
                <a:cs typeface="Times New Roman" pitchFamily="18" charset="0"/>
              </a:rPr>
              <a:t>the best panoramic view </a:t>
            </a:r>
            <a:r>
              <a:rPr lang="en-US" sz="2000" dirty="0">
                <a:cs typeface="Times New Roman" pitchFamily="18" charset="0"/>
              </a:rPr>
              <a:t>of the city. It is also </a:t>
            </a:r>
            <a:r>
              <a:rPr lang="en-US" sz="2000" b="1" dirty="0">
                <a:solidFill>
                  <a:schemeClr val="accent6">
                    <a:lumMod val="75000"/>
                  </a:schemeClr>
                </a:solidFill>
                <a:cs typeface="Times New Roman" pitchFamily="18" charset="0"/>
              </a:rPr>
              <a:t>a geographical center </a:t>
            </a:r>
            <a:r>
              <a:rPr lang="en-US" sz="2000" dirty="0">
                <a:cs typeface="Times New Roman" pitchFamily="18" charset="0"/>
              </a:rPr>
              <a:t>of the city, with its television tower and radio-transmitting center located here. You can take the funicular, or hike up the hill, but do not forget to take your camera as the views of Vladivostok are really breathtaking. Eagle’s Nest is an </a:t>
            </a:r>
            <a:r>
              <a:rPr lang="en-US" sz="2000" b="1" dirty="0">
                <a:solidFill>
                  <a:schemeClr val="accent6">
                    <a:lumMod val="75000"/>
                  </a:schemeClr>
                </a:solidFill>
                <a:cs typeface="Times New Roman" pitchFamily="18" charset="0"/>
              </a:rPr>
              <a:t>extinct volcano</a:t>
            </a:r>
            <a:r>
              <a:rPr lang="en-US" sz="2000" dirty="0">
                <a:cs typeface="Times New Roman" pitchFamily="18" charset="0"/>
              </a:rPr>
              <a:t>, being a part of the </a:t>
            </a:r>
            <a:r>
              <a:rPr lang="en-US" sz="2000" dirty="0" err="1">
                <a:cs typeface="Times New Roman" pitchFamily="18" charset="0"/>
              </a:rPr>
              <a:t>Sikhote</a:t>
            </a:r>
            <a:r>
              <a:rPr lang="en-US" sz="2000" dirty="0">
                <a:cs typeface="Times New Roman" pitchFamily="18" charset="0"/>
              </a:rPr>
              <a:t> Alin Mountain range.</a:t>
            </a:r>
          </a:p>
          <a:p>
            <a:r>
              <a:rPr lang="en-US" sz="2000" dirty="0">
                <a:cs typeface="Times New Roman" pitchFamily="18" charset="0"/>
              </a:rPr>
              <a:t>This popular observation point is an excellent place to start getting familiar with our city.</a:t>
            </a:r>
            <a:endParaRPr lang="ru-RU" sz="2000" dirty="0">
              <a:cs typeface="Times New Roman" pitchFamily="18" charset="0"/>
            </a:endParaRPr>
          </a:p>
        </p:txBody>
      </p:sp>
      <p:pic>
        <p:nvPicPr>
          <p:cNvPr id="9" name="Рисунок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49944" y="5913017"/>
            <a:ext cx="1707891" cy="790035"/>
          </a:xfrm>
          <a:prstGeom prst="rect">
            <a:avLst/>
          </a:prstGeom>
        </p:spPr>
      </p:pic>
      <p:pic>
        <p:nvPicPr>
          <p:cNvPr id="3079" name="Picture 7" descr="https://img.tourister.ru/files/2/3/4/0/8/4/3/1/clones/870_600_fixedwidth.jpg">
            <a:extLst>
              <a:ext uri="{FF2B5EF4-FFF2-40B4-BE49-F238E27FC236}">
                <a16:creationId xmlns:a16="http://schemas.microsoft.com/office/drawing/2014/main" id="{E0EE4A56-6A7B-4180-8D1A-A59B84843171}"/>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320431" y="1499759"/>
            <a:ext cx="3467378" cy="2299629"/>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descr="https://img.tourister.ru/files/2/3/4/0/8/4/2/7/original.jpg">
            <a:extLst>
              <a:ext uri="{FF2B5EF4-FFF2-40B4-BE49-F238E27FC236}">
                <a16:creationId xmlns:a16="http://schemas.microsoft.com/office/drawing/2014/main" id="{9F5175A5-FDAA-408A-8017-67C81FCC77A5}"/>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880682" y="3917164"/>
            <a:ext cx="4278385" cy="260053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5" descr="https://thumbs.dreamstime.com/b/russia-vladivostok-evening-summer-view-city-eagle-s-nest-hill-cloudy-weather-russia-vladivostok-evening-summer-149343993.jpg">
            <a:extLst>
              <a:ext uri="{FF2B5EF4-FFF2-40B4-BE49-F238E27FC236}">
                <a16:creationId xmlns:a16="http://schemas.microsoft.com/office/drawing/2014/main" id="{3E4D9ECD-1D1B-4631-AF18-4C48FE2F3C71}"/>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155096" y="1499759"/>
            <a:ext cx="3041693" cy="2299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761144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50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1000"/>
                            </p:stCondLst>
                            <p:childTnLst>
                              <p:par>
                                <p:cTn id="9" presetID="22" presetClass="entr" presetSubtype="4" fill="hold" nodeType="afterEffect">
                                  <p:stCondLst>
                                    <p:cond delay="500"/>
                                  </p:stCondLst>
                                  <p:childTnLst>
                                    <p:set>
                                      <p:cBhvr>
                                        <p:cTn id="10" dur="1" fill="hold">
                                          <p:stCondLst>
                                            <p:cond delay="0"/>
                                          </p:stCondLst>
                                        </p:cTn>
                                        <p:tgtEl>
                                          <p:spTgt spid="3079"/>
                                        </p:tgtEl>
                                        <p:attrNameLst>
                                          <p:attrName>style.visibility</p:attrName>
                                        </p:attrNameLst>
                                      </p:cBhvr>
                                      <p:to>
                                        <p:strVal val="visible"/>
                                      </p:to>
                                    </p:set>
                                    <p:animEffect transition="in" filter="wipe(down)">
                                      <p:cBhvr>
                                        <p:cTn id="11" dur="500"/>
                                        <p:tgtEl>
                                          <p:spTgt spid="3079"/>
                                        </p:tgtEl>
                                      </p:cBhvr>
                                    </p:animEffect>
                                  </p:childTnLst>
                                </p:cTn>
                              </p:par>
                            </p:childTnLst>
                          </p:cTn>
                        </p:par>
                        <p:par>
                          <p:cTn id="12" fill="hold">
                            <p:stCondLst>
                              <p:cond delay="2000"/>
                            </p:stCondLst>
                            <p:childTnLst>
                              <p:par>
                                <p:cTn id="13" presetID="22" presetClass="entr" presetSubtype="4" fill="hold" nodeType="afterEffect">
                                  <p:stCondLst>
                                    <p:cond delay="500"/>
                                  </p:stCondLst>
                                  <p:childTnLst>
                                    <p:set>
                                      <p:cBhvr>
                                        <p:cTn id="14" dur="1" fill="hold">
                                          <p:stCondLst>
                                            <p:cond delay="0"/>
                                          </p:stCondLst>
                                        </p:cTn>
                                        <p:tgtEl>
                                          <p:spTgt spid="3081"/>
                                        </p:tgtEl>
                                        <p:attrNameLst>
                                          <p:attrName>style.visibility</p:attrName>
                                        </p:attrNameLst>
                                      </p:cBhvr>
                                      <p:to>
                                        <p:strVal val="visible"/>
                                      </p:to>
                                    </p:set>
                                    <p:animEffect transition="in" filter="wipe(down)">
                                      <p:cBhvr>
                                        <p:cTn id="15" dur="500"/>
                                        <p:tgtEl>
                                          <p:spTgt spid="30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81809" y="266421"/>
            <a:ext cx="9236765" cy="1107829"/>
          </a:xfrm>
        </p:spPr>
        <p:txBody>
          <a:bodyPr>
            <a:normAutofit fontScale="90000"/>
          </a:bodyPr>
          <a:lstStyle/>
          <a:p>
            <a:pPr marL="182880" indent="-182880">
              <a:lnSpc>
                <a:spcPct val="100000"/>
              </a:lnSpc>
              <a:spcBef>
                <a:spcPts val="900"/>
              </a:spcBef>
            </a:pP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Sports Harbor: place for walking and recreation</a:t>
            </a:r>
            <a:b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endPar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09111" y="966814"/>
            <a:ext cx="4507172" cy="4117314"/>
          </a:xfrm>
        </p:spPr>
        <p:txBody>
          <a:bodyPr>
            <a:noAutofit/>
          </a:bodyPr>
          <a:lstStyle/>
          <a:p>
            <a:pPr marL="0" indent="0">
              <a:buNone/>
            </a:pPr>
            <a:r>
              <a:rPr lang="en-US" sz="2000" dirty="0">
                <a:cs typeface="Times New Roman" pitchFamily="18" charset="0"/>
              </a:rPr>
              <a:t>It is one of the oldest and most popular vacation spots. This place got the name Sports Harbor in1953, when a </a:t>
            </a:r>
            <a:r>
              <a:rPr lang="en-US" sz="2000" b="1" dirty="0">
                <a:solidFill>
                  <a:schemeClr val="accent6">
                    <a:lumMod val="75000"/>
                  </a:schemeClr>
                </a:solidFill>
                <a:cs typeface="Times New Roman" pitchFamily="18" charset="0"/>
              </a:rPr>
              <a:t>well-equipped beach </a:t>
            </a:r>
            <a:r>
              <a:rPr lang="en-US" sz="2000" dirty="0">
                <a:cs typeface="Times New Roman" pitchFamily="18" charset="0"/>
              </a:rPr>
              <a:t>was opened here,  comfortable grounds for various sports and a </a:t>
            </a:r>
            <a:r>
              <a:rPr lang="en-US" sz="2000" b="1" dirty="0">
                <a:solidFill>
                  <a:schemeClr val="accent6">
                    <a:lumMod val="75000"/>
                  </a:schemeClr>
                </a:solidFill>
                <a:cs typeface="Times New Roman" pitchFamily="18" charset="0"/>
              </a:rPr>
              <a:t>large health complex</a:t>
            </a:r>
            <a:r>
              <a:rPr lang="en-US" sz="2000" dirty="0">
                <a:cs typeface="Times New Roman" pitchFamily="18" charset="0"/>
              </a:rPr>
              <a:t> were built. </a:t>
            </a:r>
          </a:p>
          <a:p>
            <a:pPr marL="0" indent="0">
              <a:buNone/>
            </a:pPr>
            <a:r>
              <a:rPr lang="en-US" sz="2000" dirty="0">
                <a:cs typeface="Times New Roman" pitchFamily="18" charset="0"/>
              </a:rPr>
              <a:t>People come to the embankment to sunbathe on the beach, sit in the cozy cafes and just stroll along the cost, resting from the city rush. </a:t>
            </a:r>
          </a:p>
          <a:p>
            <a:pPr marL="0" indent="0">
              <a:buNone/>
            </a:pPr>
            <a:r>
              <a:rPr lang="en-US" sz="2000" dirty="0">
                <a:cs typeface="Times New Roman" pitchFamily="18" charset="0"/>
              </a:rPr>
              <a:t>The main attraction of the Sports Harbor is considered to be a magnificent </a:t>
            </a:r>
            <a:r>
              <a:rPr lang="en-US" sz="2000" b="1" dirty="0">
                <a:solidFill>
                  <a:schemeClr val="accent6">
                    <a:lumMod val="75000"/>
                  </a:schemeClr>
                </a:solidFill>
                <a:cs typeface="Times New Roman" pitchFamily="18" charset="0"/>
              </a:rPr>
              <a:t>light-music fountain </a:t>
            </a:r>
            <a:r>
              <a:rPr lang="en-US" sz="2000" dirty="0">
                <a:cs typeface="Times New Roman" pitchFamily="18" charset="0"/>
              </a:rPr>
              <a:t>– by far the largest in Vladivostok.</a:t>
            </a:r>
            <a:endParaRPr lang="ru-RU" sz="2000" dirty="0">
              <a:cs typeface="Times New Roman" panose="02020603050405020304" pitchFamily="18" charset="0"/>
            </a:endParaRPr>
          </a:p>
        </p:txBody>
      </p:sp>
      <p:sp>
        <p:nvSpPr>
          <p:cNvPr id="5" name="Управляющая кнопка: назад 4">
            <a:hlinkClick r:id="" action="ppaction://hlinkshowjump?jump=previousslide" highlightClick="1"/>
          </p:cNvPr>
          <p:cNvSpPr/>
          <p:nvPr/>
        </p:nvSpPr>
        <p:spPr>
          <a:xfrm>
            <a:off x="1071714" y="5935309"/>
            <a:ext cx="410818" cy="42407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далее 5">
            <a:hlinkClick r:id="" action="ppaction://hlinkshowjump?jump=nextslide" highlightClick="1"/>
          </p:cNvPr>
          <p:cNvSpPr/>
          <p:nvPr/>
        </p:nvSpPr>
        <p:spPr>
          <a:xfrm>
            <a:off x="2746623" y="5934220"/>
            <a:ext cx="516835" cy="42407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Управляющая кнопка: домой 7">
            <a:hlinkClick r:id="rId2" action="ppaction://hlinksldjump" highlightClick="1"/>
          </p:cNvPr>
          <p:cNvSpPr/>
          <p:nvPr/>
        </p:nvSpPr>
        <p:spPr>
          <a:xfrm>
            <a:off x="1876038" y="5939734"/>
            <a:ext cx="477078" cy="42407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9" name="Рисунок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49944" y="5913017"/>
            <a:ext cx="1707891" cy="790035"/>
          </a:xfrm>
          <a:prstGeom prst="rect">
            <a:avLst/>
          </a:prstGeom>
        </p:spPr>
      </p:pic>
      <p:pic>
        <p:nvPicPr>
          <p:cNvPr id="1028"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916257" y="950676"/>
            <a:ext cx="2943205" cy="2636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Рисунок 6">
            <a:extLst>
              <a:ext uri="{FF2B5EF4-FFF2-40B4-BE49-F238E27FC236}">
                <a16:creationId xmlns:a16="http://schemas.microsoft.com/office/drawing/2014/main" id="{A8B83FD7-E075-42EF-8FE8-0801236EDC3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51306" y="3694126"/>
            <a:ext cx="3912184" cy="2780004"/>
          </a:xfrm>
          <a:prstGeom prst="rect">
            <a:avLst/>
          </a:prstGeom>
        </p:spPr>
      </p:pic>
      <p:pic>
        <p:nvPicPr>
          <p:cNvPr id="11" name="Рисунок 10">
            <a:extLst>
              <a:ext uri="{FF2B5EF4-FFF2-40B4-BE49-F238E27FC236}">
                <a16:creationId xmlns:a16="http://schemas.microsoft.com/office/drawing/2014/main" id="{41F92261-57B3-43FA-92FD-18AADD5C2AE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959436" y="950676"/>
            <a:ext cx="3801968" cy="2668982"/>
          </a:xfrm>
          <a:prstGeom prst="rect">
            <a:avLst/>
          </a:prstGeom>
        </p:spPr>
      </p:pic>
    </p:spTree>
    <p:extLst>
      <p:ext uri="{BB962C8B-B14F-4D97-AF65-F5344CB8AC3E}">
        <p14:creationId xmlns:p14="http://schemas.microsoft.com/office/powerpoint/2010/main" val="415868082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wipe(down)">
                                      <p:cBhvr>
                                        <p:cTn id="7" dur="580">
                                          <p:stCondLst>
                                            <p:cond delay="0"/>
                                          </p:stCondLst>
                                        </p:cTn>
                                        <p:tgtEl>
                                          <p:spTgt spid="1028"/>
                                        </p:tgtEl>
                                      </p:cBhvr>
                                    </p:animEffect>
                                    <p:anim calcmode="lin" valueType="num">
                                      <p:cBhvr>
                                        <p:cTn id="8" dur="1822" tmFilter="0,0; 0.14,0.36; 0.43,0.73; 0.71,0.91; 1.0,1.0">
                                          <p:stCondLst>
                                            <p:cond delay="0"/>
                                          </p:stCondLst>
                                        </p:cTn>
                                        <p:tgtEl>
                                          <p:spTgt spid="102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8"/>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8"/>
                                        </p:tgtEl>
                                      </p:cBhvr>
                                      <p:to x="100000" y="60000"/>
                                    </p:animScale>
                                    <p:animScale>
                                      <p:cBhvr>
                                        <p:cTn id="14" dur="166" decel="50000">
                                          <p:stCondLst>
                                            <p:cond delay="676"/>
                                          </p:stCondLst>
                                        </p:cTn>
                                        <p:tgtEl>
                                          <p:spTgt spid="1028"/>
                                        </p:tgtEl>
                                      </p:cBhvr>
                                      <p:to x="100000" y="100000"/>
                                    </p:animScale>
                                    <p:animScale>
                                      <p:cBhvr>
                                        <p:cTn id="15" dur="26">
                                          <p:stCondLst>
                                            <p:cond delay="1312"/>
                                          </p:stCondLst>
                                        </p:cTn>
                                        <p:tgtEl>
                                          <p:spTgt spid="1028"/>
                                        </p:tgtEl>
                                      </p:cBhvr>
                                      <p:to x="100000" y="80000"/>
                                    </p:animScale>
                                    <p:animScale>
                                      <p:cBhvr>
                                        <p:cTn id="16" dur="166" decel="50000">
                                          <p:stCondLst>
                                            <p:cond delay="1338"/>
                                          </p:stCondLst>
                                        </p:cTn>
                                        <p:tgtEl>
                                          <p:spTgt spid="1028"/>
                                        </p:tgtEl>
                                      </p:cBhvr>
                                      <p:to x="100000" y="100000"/>
                                    </p:animScale>
                                    <p:animScale>
                                      <p:cBhvr>
                                        <p:cTn id="17" dur="26">
                                          <p:stCondLst>
                                            <p:cond delay="1642"/>
                                          </p:stCondLst>
                                        </p:cTn>
                                        <p:tgtEl>
                                          <p:spTgt spid="1028"/>
                                        </p:tgtEl>
                                      </p:cBhvr>
                                      <p:to x="100000" y="90000"/>
                                    </p:animScale>
                                    <p:animScale>
                                      <p:cBhvr>
                                        <p:cTn id="18" dur="166" decel="50000">
                                          <p:stCondLst>
                                            <p:cond delay="1668"/>
                                          </p:stCondLst>
                                        </p:cTn>
                                        <p:tgtEl>
                                          <p:spTgt spid="1028"/>
                                        </p:tgtEl>
                                      </p:cBhvr>
                                      <p:to x="100000" y="100000"/>
                                    </p:animScale>
                                    <p:animScale>
                                      <p:cBhvr>
                                        <p:cTn id="19" dur="26">
                                          <p:stCondLst>
                                            <p:cond delay="1808"/>
                                          </p:stCondLst>
                                        </p:cTn>
                                        <p:tgtEl>
                                          <p:spTgt spid="1028"/>
                                        </p:tgtEl>
                                      </p:cBhvr>
                                      <p:to x="100000" y="95000"/>
                                    </p:animScale>
                                    <p:animScale>
                                      <p:cBhvr>
                                        <p:cTn id="20" dur="166" decel="50000">
                                          <p:stCondLst>
                                            <p:cond delay="1834"/>
                                          </p:stCondLst>
                                        </p:cTn>
                                        <p:tgtEl>
                                          <p:spTgt spid="1028"/>
                                        </p:tgtEl>
                                      </p:cBhvr>
                                      <p:to x="100000" y="100000"/>
                                    </p:animScale>
                                  </p:childTnLst>
                                </p:cTn>
                              </p:par>
                            </p:childTnLst>
                          </p:cTn>
                        </p:par>
                        <p:par>
                          <p:cTn id="21" fill="hold">
                            <p:stCondLst>
                              <p:cond delay="2000"/>
                            </p:stCondLst>
                            <p:childTnLst>
                              <p:par>
                                <p:cTn id="22" presetID="26" presetClass="entr" presetSubtype="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80">
                                          <p:stCondLst>
                                            <p:cond delay="0"/>
                                          </p:stCondLst>
                                        </p:cTn>
                                        <p:tgtEl>
                                          <p:spTgt spid="11"/>
                                        </p:tgtEl>
                                      </p:cBhvr>
                                    </p:animEffect>
                                    <p:anim calcmode="lin" valueType="num">
                                      <p:cBhvr>
                                        <p:cTn id="25"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0" dur="26">
                                          <p:stCondLst>
                                            <p:cond delay="650"/>
                                          </p:stCondLst>
                                        </p:cTn>
                                        <p:tgtEl>
                                          <p:spTgt spid="11"/>
                                        </p:tgtEl>
                                      </p:cBhvr>
                                      <p:to x="100000" y="60000"/>
                                    </p:animScale>
                                    <p:animScale>
                                      <p:cBhvr>
                                        <p:cTn id="31" dur="166" decel="50000">
                                          <p:stCondLst>
                                            <p:cond delay="676"/>
                                          </p:stCondLst>
                                        </p:cTn>
                                        <p:tgtEl>
                                          <p:spTgt spid="11"/>
                                        </p:tgtEl>
                                      </p:cBhvr>
                                      <p:to x="100000" y="100000"/>
                                    </p:animScale>
                                    <p:animScale>
                                      <p:cBhvr>
                                        <p:cTn id="32" dur="26">
                                          <p:stCondLst>
                                            <p:cond delay="1312"/>
                                          </p:stCondLst>
                                        </p:cTn>
                                        <p:tgtEl>
                                          <p:spTgt spid="11"/>
                                        </p:tgtEl>
                                      </p:cBhvr>
                                      <p:to x="100000" y="80000"/>
                                    </p:animScale>
                                    <p:animScale>
                                      <p:cBhvr>
                                        <p:cTn id="33" dur="166" decel="50000">
                                          <p:stCondLst>
                                            <p:cond delay="1338"/>
                                          </p:stCondLst>
                                        </p:cTn>
                                        <p:tgtEl>
                                          <p:spTgt spid="11"/>
                                        </p:tgtEl>
                                      </p:cBhvr>
                                      <p:to x="100000" y="100000"/>
                                    </p:animScale>
                                    <p:animScale>
                                      <p:cBhvr>
                                        <p:cTn id="34" dur="26">
                                          <p:stCondLst>
                                            <p:cond delay="1642"/>
                                          </p:stCondLst>
                                        </p:cTn>
                                        <p:tgtEl>
                                          <p:spTgt spid="11"/>
                                        </p:tgtEl>
                                      </p:cBhvr>
                                      <p:to x="100000" y="90000"/>
                                    </p:animScale>
                                    <p:animScale>
                                      <p:cBhvr>
                                        <p:cTn id="35" dur="166" decel="50000">
                                          <p:stCondLst>
                                            <p:cond delay="1668"/>
                                          </p:stCondLst>
                                        </p:cTn>
                                        <p:tgtEl>
                                          <p:spTgt spid="11"/>
                                        </p:tgtEl>
                                      </p:cBhvr>
                                      <p:to x="100000" y="100000"/>
                                    </p:animScale>
                                    <p:animScale>
                                      <p:cBhvr>
                                        <p:cTn id="36" dur="26">
                                          <p:stCondLst>
                                            <p:cond delay="1808"/>
                                          </p:stCondLst>
                                        </p:cTn>
                                        <p:tgtEl>
                                          <p:spTgt spid="11"/>
                                        </p:tgtEl>
                                      </p:cBhvr>
                                      <p:to x="100000" y="95000"/>
                                    </p:animScale>
                                    <p:animScale>
                                      <p:cBhvr>
                                        <p:cTn id="37" dur="166" decel="50000">
                                          <p:stCondLst>
                                            <p:cond delay="1834"/>
                                          </p:stCondLst>
                                        </p:cTn>
                                        <p:tgtEl>
                                          <p:spTgt spid="11"/>
                                        </p:tgtEl>
                                      </p:cBhvr>
                                      <p:to x="100000" y="100000"/>
                                    </p:animScale>
                                  </p:childTnLst>
                                </p:cTn>
                              </p:par>
                            </p:childTnLst>
                          </p:cTn>
                        </p:par>
                        <p:par>
                          <p:cTn id="38" fill="hold">
                            <p:stCondLst>
                              <p:cond delay="4000"/>
                            </p:stCondLst>
                            <p:childTnLst>
                              <p:par>
                                <p:cTn id="39" presetID="26" presetClass="entr" presetSubtype="0"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down)">
                                      <p:cBhvr>
                                        <p:cTn id="41" dur="580">
                                          <p:stCondLst>
                                            <p:cond delay="0"/>
                                          </p:stCondLst>
                                        </p:cTn>
                                        <p:tgtEl>
                                          <p:spTgt spid="7"/>
                                        </p:tgtEl>
                                      </p:cBhvr>
                                    </p:animEffect>
                                    <p:anim calcmode="lin" valueType="num">
                                      <p:cBhvr>
                                        <p:cTn id="42"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7" dur="26">
                                          <p:stCondLst>
                                            <p:cond delay="650"/>
                                          </p:stCondLst>
                                        </p:cTn>
                                        <p:tgtEl>
                                          <p:spTgt spid="7"/>
                                        </p:tgtEl>
                                      </p:cBhvr>
                                      <p:to x="100000" y="60000"/>
                                    </p:animScale>
                                    <p:animScale>
                                      <p:cBhvr>
                                        <p:cTn id="48" dur="166" decel="50000">
                                          <p:stCondLst>
                                            <p:cond delay="676"/>
                                          </p:stCondLst>
                                        </p:cTn>
                                        <p:tgtEl>
                                          <p:spTgt spid="7"/>
                                        </p:tgtEl>
                                      </p:cBhvr>
                                      <p:to x="100000" y="100000"/>
                                    </p:animScale>
                                    <p:animScale>
                                      <p:cBhvr>
                                        <p:cTn id="49" dur="26">
                                          <p:stCondLst>
                                            <p:cond delay="1312"/>
                                          </p:stCondLst>
                                        </p:cTn>
                                        <p:tgtEl>
                                          <p:spTgt spid="7"/>
                                        </p:tgtEl>
                                      </p:cBhvr>
                                      <p:to x="100000" y="80000"/>
                                    </p:animScale>
                                    <p:animScale>
                                      <p:cBhvr>
                                        <p:cTn id="50" dur="166" decel="50000">
                                          <p:stCondLst>
                                            <p:cond delay="1338"/>
                                          </p:stCondLst>
                                        </p:cTn>
                                        <p:tgtEl>
                                          <p:spTgt spid="7"/>
                                        </p:tgtEl>
                                      </p:cBhvr>
                                      <p:to x="100000" y="100000"/>
                                    </p:animScale>
                                    <p:animScale>
                                      <p:cBhvr>
                                        <p:cTn id="51" dur="26">
                                          <p:stCondLst>
                                            <p:cond delay="1642"/>
                                          </p:stCondLst>
                                        </p:cTn>
                                        <p:tgtEl>
                                          <p:spTgt spid="7"/>
                                        </p:tgtEl>
                                      </p:cBhvr>
                                      <p:to x="100000" y="90000"/>
                                    </p:animScale>
                                    <p:animScale>
                                      <p:cBhvr>
                                        <p:cTn id="52" dur="166" decel="50000">
                                          <p:stCondLst>
                                            <p:cond delay="1668"/>
                                          </p:stCondLst>
                                        </p:cTn>
                                        <p:tgtEl>
                                          <p:spTgt spid="7"/>
                                        </p:tgtEl>
                                      </p:cBhvr>
                                      <p:to x="100000" y="100000"/>
                                    </p:animScale>
                                    <p:animScale>
                                      <p:cBhvr>
                                        <p:cTn id="53" dur="26">
                                          <p:stCondLst>
                                            <p:cond delay="1808"/>
                                          </p:stCondLst>
                                        </p:cTn>
                                        <p:tgtEl>
                                          <p:spTgt spid="7"/>
                                        </p:tgtEl>
                                      </p:cBhvr>
                                      <p:to x="100000" y="95000"/>
                                    </p:animScale>
                                    <p:animScale>
                                      <p:cBhvr>
                                        <p:cTn id="54"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81809" y="0"/>
            <a:ext cx="8269356" cy="1159702"/>
          </a:xfrm>
        </p:spPr>
        <p:txBody>
          <a:bodyPr>
            <a:normAutofit fontScale="90000"/>
          </a:bodyPr>
          <a:lstStyle/>
          <a:p>
            <a:pPr marL="450000" algn="just">
              <a:lnSpc>
                <a:spcPct val="150000"/>
              </a:lnSpc>
            </a:pPr>
            <a:r>
              <a:rPr lang="en-US"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Zolotoy</a:t>
            </a: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 Bridge or the Dream that has come true</a:t>
            </a:r>
            <a:endPar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5" name="Управляющая кнопка: назад 4">
            <a:hlinkClick r:id="" action="ppaction://hlinkshowjump?jump=previousslide" highlightClick="1"/>
          </p:cNvPr>
          <p:cNvSpPr/>
          <p:nvPr/>
        </p:nvSpPr>
        <p:spPr>
          <a:xfrm>
            <a:off x="1105823" y="6032498"/>
            <a:ext cx="410818" cy="42407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домой 5">
            <a:hlinkClick r:id="rId2" action="ppaction://hlinksldjump" highlightClick="1"/>
          </p:cNvPr>
          <p:cNvSpPr/>
          <p:nvPr/>
        </p:nvSpPr>
        <p:spPr>
          <a:xfrm>
            <a:off x="1967545" y="6032498"/>
            <a:ext cx="477078" cy="42407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алее 6">
            <a:hlinkClick r:id="" action="ppaction://hlinkshowjump?jump=nextslide" highlightClick="1"/>
          </p:cNvPr>
          <p:cNvSpPr/>
          <p:nvPr/>
        </p:nvSpPr>
        <p:spPr>
          <a:xfrm>
            <a:off x="2771656" y="6032498"/>
            <a:ext cx="516835" cy="42407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243459" y="1142480"/>
            <a:ext cx="4826506" cy="4770537"/>
          </a:xfrm>
          <a:prstGeom prst="rect">
            <a:avLst/>
          </a:prstGeom>
        </p:spPr>
        <p:txBody>
          <a:bodyPr wrap="square">
            <a:spAutoFit/>
          </a:bodyPr>
          <a:lstStyle/>
          <a:p>
            <a:r>
              <a:rPr lang="en-US" sz="1900" dirty="0">
                <a:cs typeface="Times New Roman" pitchFamily="18" charset="0"/>
              </a:rPr>
              <a:t>The construction of </a:t>
            </a:r>
            <a:r>
              <a:rPr lang="en-US" sz="1900" dirty="0" err="1">
                <a:cs typeface="Times New Roman" pitchFamily="18" charset="0"/>
              </a:rPr>
              <a:t>Zolotoy</a:t>
            </a:r>
            <a:r>
              <a:rPr lang="en-US" sz="1900" dirty="0">
                <a:cs typeface="Times New Roman" pitchFamily="18" charset="0"/>
              </a:rPr>
              <a:t> Bridge, which </a:t>
            </a:r>
            <a:r>
              <a:rPr lang="en-US" sz="1900" b="1" dirty="0">
                <a:solidFill>
                  <a:schemeClr val="accent6">
                    <a:lumMod val="75000"/>
                  </a:schemeClr>
                </a:solidFill>
                <a:cs typeface="Times New Roman" pitchFamily="18" charset="0"/>
              </a:rPr>
              <a:t>connects the two banks of the Golden Horn Bay</a:t>
            </a:r>
            <a:r>
              <a:rPr lang="en-US" sz="1900" dirty="0">
                <a:cs typeface="Times New Roman" pitchFamily="18" charset="0"/>
              </a:rPr>
              <a:t>, was strongly promoted by the APEC summit held in the city in early September 2012. </a:t>
            </a:r>
            <a:r>
              <a:rPr lang="en-US" sz="1900" dirty="0"/>
              <a:t>With the new cable-braced bridge - </a:t>
            </a:r>
            <a:r>
              <a:rPr lang="en-US" sz="1900" b="1" dirty="0">
                <a:solidFill>
                  <a:schemeClr val="accent6">
                    <a:lumMod val="75000"/>
                  </a:schemeClr>
                </a:solidFill>
              </a:rPr>
              <a:t>one of the five largest bridges in the world </a:t>
            </a:r>
            <a:r>
              <a:rPr lang="en-US" sz="1900" dirty="0"/>
              <a:t>-Vladivostok has solved the vital problem of communication between the downtown area and the city's remote parts. The bridge has colorful illumination that makes it even more majestic and spectacular in the evening and at night. </a:t>
            </a:r>
            <a:r>
              <a:rPr lang="en-US" sz="1900" dirty="0">
                <a:cs typeface="Times New Roman" pitchFamily="18" charset="0"/>
              </a:rPr>
              <a:t>You can take magnificent pictures of this </a:t>
            </a:r>
            <a:r>
              <a:rPr lang="en-US" sz="1900" b="1" dirty="0">
                <a:solidFill>
                  <a:schemeClr val="accent6">
                    <a:lumMod val="75000"/>
                  </a:schemeClr>
                </a:solidFill>
                <a:cs typeface="Times New Roman" pitchFamily="18" charset="0"/>
              </a:rPr>
              <a:t>symbol of the city</a:t>
            </a:r>
            <a:r>
              <a:rPr lang="en-US" sz="1900" dirty="0">
                <a:cs typeface="Times New Roman" pitchFamily="18" charset="0"/>
              </a:rPr>
              <a:t> ! </a:t>
            </a:r>
            <a:endParaRPr lang="ru-RU" sz="1900" dirty="0">
              <a:cs typeface="Times New Roman" pitchFamily="18" charset="0"/>
            </a:endParaRPr>
          </a:p>
        </p:txBody>
      </p:sp>
      <p:pic>
        <p:nvPicPr>
          <p:cNvPr id="9" name="Рисунок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49944" y="5913017"/>
            <a:ext cx="1707891" cy="790035"/>
          </a:xfrm>
          <a:prstGeom prst="rect">
            <a:avLst/>
          </a:prstGeom>
        </p:spPr>
      </p:pic>
      <p:pic>
        <p:nvPicPr>
          <p:cNvPr id="1026"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111694" y="1081975"/>
            <a:ext cx="3336579" cy="2314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311188" y="3461670"/>
            <a:ext cx="4575313" cy="2212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8531732" y="1065223"/>
            <a:ext cx="3336579" cy="2314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Прямоугольник 10">
            <a:extLst>
              <a:ext uri="{FF2B5EF4-FFF2-40B4-BE49-F238E27FC236}">
                <a16:creationId xmlns:a16="http://schemas.microsoft.com/office/drawing/2014/main" id="{06334BF0-7D64-4341-9DDA-57F25B99F076}"/>
              </a:ext>
            </a:extLst>
          </p:cNvPr>
          <p:cNvSpPr/>
          <p:nvPr/>
        </p:nvSpPr>
        <p:spPr>
          <a:xfrm>
            <a:off x="4634188" y="5913017"/>
            <a:ext cx="5315155" cy="830997"/>
          </a:xfrm>
          <a:prstGeom prst="rect">
            <a:avLst/>
          </a:prstGeom>
        </p:spPr>
        <p:txBody>
          <a:bodyPr wrap="square">
            <a:spAutoFit/>
          </a:bodyPr>
          <a:lstStyle/>
          <a:p>
            <a:r>
              <a:rPr lang="en-US" sz="1600" b="1" dirty="0">
                <a:solidFill>
                  <a:schemeClr val="accent6">
                    <a:lumMod val="75000"/>
                  </a:schemeClr>
                </a:solidFill>
                <a:cs typeface="Times New Roman" pitchFamily="18" charset="0"/>
              </a:rPr>
              <a:t>Click here to watch the video: </a:t>
            </a:r>
            <a:r>
              <a:rPr lang="en-US" sz="1600" dirty="0">
                <a:cs typeface="Times New Roman" pitchFamily="18" charset="0"/>
                <a:hlinkClick r:id="rId7"/>
              </a:rPr>
              <a:t>https://www.youtube.com/watch?v=QgJtDbymPss</a:t>
            </a:r>
            <a:endParaRPr lang="en-US" sz="1600" dirty="0">
              <a:cs typeface="Times New Roman" pitchFamily="18" charset="0"/>
            </a:endParaRPr>
          </a:p>
          <a:p>
            <a:endParaRPr lang="ru-RU" sz="1600" dirty="0">
              <a:cs typeface="Times New Roman" pitchFamily="18" charset="0"/>
            </a:endParaRPr>
          </a:p>
        </p:txBody>
      </p:sp>
    </p:spTree>
    <p:extLst>
      <p:ext uri="{BB962C8B-B14F-4D97-AF65-F5344CB8AC3E}">
        <p14:creationId xmlns:p14="http://schemas.microsoft.com/office/powerpoint/2010/main" val="137584796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500"/>
                                  </p:stCondLst>
                                  <p:childTnLst>
                                    <p:set>
                                      <p:cBhvr>
                                        <p:cTn id="6" dur="1" fill="hold">
                                          <p:stCondLst>
                                            <p:cond delay="0"/>
                                          </p:stCondLst>
                                        </p:cTn>
                                        <p:tgtEl>
                                          <p:spTgt spid="1026"/>
                                        </p:tgtEl>
                                        <p:attrNameLst>
                                          <p:attrName>style.visibility</p:attrName>
                                        </p:attrNameLst>
                                      </p:cBhvr>
                                      <p:to>
                                        <p:strVal val="visible"/>
                                      </p:to>
                                    </p:set>
                                    <p:animEffect transition="in" filter="strips(downLeft)">
                                      <p:cBhvr>
                                        <p:cTn id="7" dur="750"/>
                                        <p:tgtEl>
                                          <p:spTgt spid="1026"/>
                                        </p:tgtEl>
                                      </p:cBhvr>
                                    </p:animEffect>
                                  </p:childTnLst>
                                </p:cTn>
                              </p:par>
                            </p:childTnLst>
                          </p:cTn>
                        </p:par>
                        <p:par>
                          <p:cTn id="8" fill="hold">
                            <p:stCondLst>
                              <p:cond delay="1250"/>
                            </p:stCondLst>
                            <p:childTnLst>
                              <p:par>
                                <p:cTn id="9" presetID="18" presetClass="entr" presetSubtype="12" fill="hold" nodeType="afterEffect">
                                  <p:stCondLst>
                                    <p:cond delay="500"/>
                                  </p:stCondLst>
                                  <p:childTnLst>
                                    <p:set>
                                      <p:cBhvr>
                                        <p:cTn id="10" dur="1" fill="hold">
                                          <p:stCondLst>
                                            <p:cond delay="0"/>
                                          </p:stCondLst>
                                        </p:cTn>
                                        <p:tgtEl>
                                          <p:spTgt spid="1028"/>
                                        </p:tgtEl>
                                        <p:attrNameLst>
                                          <p:attrName>style.visibility</p:attrName>
                                        </p:attrNameLst>
                                      </p:cBhvr>
                                      <p:to>
                                        <p:strVal val="visible"/>
                                      </p:to>
                                    </p:set>
                                    <p:animEffect transition="in" filter="strips(downLeft)">
                                      <p:cBhvr>
                                        <p:cTn id="11" dur="750"/>
                                        <p:tgtEl>
                                          <p:spTgt spid="1028"/>
                                        </p:tgtEl>
                                      </p:cBhvr>
                                    </p:animEffect>
                                  </p:childTnLst>
                                </p:cTn>
                              </p:par>
                            </p:childTnLst>
                          </p:cTn>
                        </p:par>
                        <p:par>
                          <p:cTn id="12" fill="hold">
                            <p:stCondLst>
                              <p:cond delay="2500"/>
                            </p:stCondLst>
                            <p:childTnLst>
                              <p:par>
                                <p:cTn id="13" presetID="18" presetClass="entr" presetSubtype="12" fill="hold" nodeType="afterEffect">
                                  <p:stCondLst>
                                    <p:cond delay="500"/>
                                  </p:stCondLst>
                                  <p:childTnLst>
                                    <p:set>
                                      <p:cBhvr>
                                        <p:cTn id="14" dur="1" fill="hold">
                                          <p:stCondLst>
                                            <p:cond delay="0"/>
                                          </p:stCondLst>
                                        </p:cTn>
                                        <p:tgtEl>
                                          <p:spTgt spid="1027"/>
                                        </p:tgtEl>
                                        <p:attrNameLst>
                                          <p:attrName>style.visibility</p:attrName>
                                        </p:attrNameLst>
                                      </p:cBhvr>
                                      <p:to>
                                        <p:strVal val="visible"/>
                                      </p:to>
                                    </p:set>
                                    <p:animEffect transition="in" filter="strips(downLeft)">
                                      <p:cBhvr>
                                        <p:cTn id="15" dur="75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65443" y="365740"/>
            <a:ext cx="4697896" cy="1159702"/>
          </a:xfrm>
        </p:spPr>
        <p:txBody>
          <a:bodyPr>
            <a:normAutofit/>
          </a:bodyPr>
          <a:lstStyle/>
          <a:p>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S-56 Submarine Museum</a:t>
            </a:r>
            <a:b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ProximaNova-Bold"/>
              </a:rPr>
            </a:br>
            <a:endPar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p:txBody>
      </p:sp>
      <p:sp>
        <p:nvSpPr>
          <p:cNvPr id="5" name="Управляющая кнопка: назад 4">
            <a:hlinkClick r:id="" action="ppaction://hlinkshowjump?jump=previousslide" highlightClick="1"/>
          </p:cNvPr>
          <p:cNvSpPr/>
          <p:nvPr/>
        </p:nvSpPr>
        <p:spPr>
          <a:xfrm>
            <a:off x="1126616" y="5962349"/>
            <a:ext cx="410818" cy="42407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домой 5">
            <a:hlinkClick r:id="rId2" action="ppaction://hlinksldjump" highlightClick="1"/>
          </p:cNvPr>
          <p:cNvSpPr/>
          <p:nvPr/>
        </p:nvSpPr>
        <p:spPr>
          <a:xfrm>
            <a:off x="1901778" y="5962349"/>
            <a:ext cx="477078" cy="42407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далее 6">
            <a:hlinkClick r:id="" action="ppaction://hlinkshowjump?jump=nextslide" highlightClick="1"/>
          </p:cNvPr>
          <p:cNvSpPr/>
          <p:nvPr/>
        </p:nvSpPr>
        <p:spPr>
          <a:xfrm>
            <a:off x="2765324" y="5962349"/>
            <a:ext cx="516835" cy="42407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218113" y="945591"/>
            <a:ext cx="5142451" cy="5016758"/>
          </a:xfrm>
          <a:prstGeom prst="rect">
            <a:avLst/>
          </a:prstGeom>
        </p:spPr>
        <p:txBody>
          <a:bodyPr wrap="square">
            <a:spAutoFit/>
          </a:bodyPr>
          <a:lstStyle/>
          <a:p>
            <a:r>
              <a:rPr lang="en-US" sz="2000" dirty="0"/>
              <a:t>The city has several monuments devoted to Russian seamen's heroism</a:t>
            </a:r>
            <a:r>
              <a:rPr lang="ru-RU" sz="2000" dirty="0"/>
              <a:t>.</a:t>
            </a:r>
            <a:r>
              <a:rPr lang="en-US" sz="2000" dirty="0"/>
              <a:t> </a:t>
            </a:r>
            <a:r>
              <a:rPr lang="en-US" sz="2000" b="1" dirty="0">
                <a:solidFill>
                  <a:schemeClr val="accent6">
                    <a:lumMod val="75000"/>
                  </a:schemeClr>
                </a:solidFill>
              </a:rPr>
              <a:t>The Memorial Submarine S-56 </a:t>
            </a:r>
            <a:r>
              <a:rPr lang="en-US" sz="2000" dirty="0"/>
              <a:t>is one of them. Upon its origin in 1936, the submarine S-56 was the first rank vessel equipped with powerful engines.</a:t>
            </a:r>
          </a:p>
          <a:p>
            <a:r>
              <a:rPr lang="en-US" sz="2000" dirty="0"/>
              <a:t>In 1975, to honor the 30th anniversary of the victory in the Great Patriotic War, the submarine was installed on the pedestal of eternal glory and </a:t>
            </a:r>
            <a:r>
              <a:rPr lang="en-US" sz="2000" b="1" dirty="0">
                <a:solidFill>
                  <a:schemeClr val="accent6">
                    <a:lumMod val="75000"/>
                  </a:schemeClr>
                </a:solidFill>
              </a:rPr>
              <a:t>the unique museum </a:t>
            </a:r>
            <a:r>
              <a:rPr lang="en-US" sz="2000" dirty="0"/>
              <a:t>was equipped inside it.  </a:t>
            </a:r>
          </a:p>
          <a:p>
            <a:r>
              <a:rPr lang="en-US" sz="2000" dirty="0">
                <a:cs typeface="Times New Roman" pitchFamily="18" charset="0"/>
              </a:rPr>
              <a:t>You should visit this museum </a:t>
            </a:r>
            <a:r>
              <a:rPr lang="en-US" sz="2000" dirty="0"/>
              <a:t>devoted to the vessel's history and the development of the Pacific Fleet's submarine forces by all means and feel the unusual atmosphere</a:t>
            </a:r>
            <a:r>
              <a:rPr lang="en-US" sz="2000" dirty="0">
                <a:cs typeface="Times New Roman" pitchFamily="18" charset="0"/>
              </a:rPr>
              <a:t>. </a:t>
            </a:r>
            <a:endParaRPr lang="ru-RU" sz="2000" dirty="0">
              <a:cs typeface="Times New Roman" pitchFamily="18" charset="0"/>
            </a:endParaRPr>
          </a:p>
        </p:txBody>
      </p:sp>
      <p:pic>
        <p:nvPicPr>
          <p:cNvPr id="9" name="Рисунок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49944" y="5913017"/>
            <a:ext cx="1707891" cy="790035"/>
          </a:xfrm>
          <a:prstGeom prst="rect">
            <a:avLst/>
          </a:prstGeom>
        </p:spPr>
      </p:pic>
      <p:pic>
        <p:nvPicPr>
          <p:cNvPr id="3074"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51508" y="1274423"/>
            <a:ext cx="3551588" cy="2621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867039" y="1696658"/>
            <a:ext cx="3090796" cy="3514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261304" y="3979598"/>
            <a:ext cx="3551589" cy="2406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135581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circle(in)">
                                      <p:cBhvr>
                                        <p:cTn id="7" dur="2000"/>
                                        <p:tgtEl>
                                          <p:spTgt spid="3074"/>
                                        </p:tgtEl>
                                      </p:cBhvr>
                                    </p:animEffect>
                                  </p:childTnLst>
                                </p:cTn>
                              </p:par>
                            </p:childTnLst>
                          </p:cTn>
                        </p:par>
                        <p:par>
                          <p:cTn id="8" fill="hold">
                            <p:stCondLst>
                              <p:cond delay="2000"/>
                            </p:stCondLst>
                            <p:childTnLst>
                              <p:par>
                                <p:cTn id="9" presetID="6" presetClass="entr" presetSubtype="16" fill="hold" nodeType="afterEffect">
                                  <p:stCondLst>
                                    <p:cond delay="500"/>
                                  </p:stCondLst>
                                  <p:childTnLst>
                                    <p:set>
                                      <p:cBhvr>
                                        <p:cTn id="10" dur="1" fill="hold">
                                          <p:stCondLst>
                                            <p:cond delay="0"/>
                                          </p:stCondLst>
                                        </p:cTn>
                                        <p:tgtEl>
                                          <p:spTgt spid="3075"/>
                                        </p:tgtEl>
                                        <p:attrNameLst>
                                          <p:attrName>style.visibility</p:attrName>
                                        </p:attrNameLst>
                                      </p:cBhvr>
                                      <p:to>
                                        <p:strVal val="visible"/>
                                      </p:to>
                                    </p:set>
                                    <p:animEffect transition="in" filter="circle(in)">
                                      <p:cBhvr>
                                        <p:cTn id="11" dur="2000"/>
                                        <p:tgtEl>
                                          <p:spTgt spid="3075"/>
                                        </p:tgtEl>
                                      </p:cBhvr>
                                    </p:animEffect>
                                  </p:childTnLst>
                                </p:cTn>
                              </p:par>
                            </p:childTnLst>
                          </p:cTn>
                        </p:par>
                        <p:par>
                          <p:cTn id="12" fill="hold">
                            <p:stCondLst>
                              <p:cond delay="4500"/>
                            </p:stCondLst>
                            <p:childTnLst>
                              <p:par>
                                <p:cTn id="13" presetID="6" presetClass="entr" presetSubtype="16" fill="hold" nodeType="afterEffect">
                                  <p:stCondLst>
                                    <p:cond delay="500"/>
                                  </p:stCondLst>
                                  <p:childTnLst>
                                    <p:set>
                                      <p:cBhvr>
                                        <p:cTn id="14" dur="1" fill="hold">
                                          <p:stCondLst>
                                            <p:cond delay="0"/>
                                          </p:stCondLst>
                                        </p:cTn>
                                        <p:tgtEl>
                                          <p:spTgt spid="3076"/>
                                        </p:tgtEl>
                                        <p:attrNameLst>
                                          <p:attrName>style.visibility</p:attrName>
                                        </p:attrNameLst>
                                      </p:cBhvr>
                                      <p:to>
                                        <p:strVal val="visible"/>
                                      </p:to>
                                    </p:set>
                                    <p:animEffect transition="in" filter="circle(in)">
                                      <p:cBhvr>
                                        <p:cTn id="15" dur="20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0506" y="0"/>
            <a:ext cx="11436626" cy="1908315"/>
          </a:xfrm>
        </p:spPr>
        <p:txBody>
          <a:bodyPr>
            <a:normAutofit/>
          </a:bodyPr>
          <a:lstStyle/>
          <a:p>
            <a:pPr marL="450000" algn="ctr">
              <a:lnSpc>
                <a:spcPct val="100000"/>
              </a:lnSpc>
            </a:pP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Arseniev Museum of Primorsky Region: </a:t>
            </a:r>
            <a:b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br>
            <a:r>
              <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"living" history of the Far East</a:t>
            </a:r>
            <a:br>
              <a:rPr lang="en-US" sz="3200" dirty="0"/>
            </a:b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05926" y="1184383"/>
            <a:ext cx="5223961" cy="6082746"/>
          </a:xfrm>
        </p:spPr>
        <p:txBody>
          <a:bodyPr>
            <a:normAutofit/>
          </a:bodyPr>
          <a:lstStyle/>
          <a:p>
            <a:pPr marL="0" indent="0">
              <a:buNone/>
            </a:pPr>
            <a:r>
              <a:rPr lang="en-US" sz="2000" dirty="0">
                <a:cs typeface="Times New Roman" pitchFamily="18" charset="0"/>
              </a:rPr>
              <a:t>The exposition of the </a:t>
            </a:r>
            <a:r>
              <a:rPr lang="en-US" sz="2000" dirty="0" err="1">
                <a:cs typeface="Times New Roman" pitchFamily="18" charset="0"/>
              </a:rPr>
              <a:t>Primorsky</a:t>
            </a:r>
            <a:r>
              <a:rPr lang="en-US" sz="2000" dirty="0">
                <a:cs typeface="Times New Roman" pitchFamily="18" charset="0"/>
              </a:rPr>
              <a:t> Museum is based on unique </a:t>
            </a:r>
            <a:r>
              <a:rPr lang="en-US" sz="2000" b="1" dirty="0">
                <a:solidFill>
                  <a:schemeClr val="accent6">
                    <a:lumMod val="75000"/>
                  </a:schemeClr>
                </a:solidFill>
                <a:cs typeface="Times New Roman" pitchFamily="18" charset="0"/>
              </a:rPr>
              <a:t>ethnographic and archaeological collections </a:t>
            </a:r>
            <a:r>
              <a:rPr lang="en-US" sz="2000" dirty="0">
                <a:cs typeface="Times New Roman" pitchFamily="18" charset="0"/>
              </a:rPr>
              <a:t>of scientists and researchers of the XIX century. </a:t>
            </a:r>
          </a:p>
          <a:p>
            <a:pPr marL="0" indent="0">
              <a:buNone/>
            </a:pPr>
            <a:r>
              <a:rPr lang="en-US" sz="2000" dirty="0">
                <a:cs typeface="Times New Roman" pitchFamily="18" charset="0"/>
              </a:rPr>
              <a:t>Each room reveals pages from the life of the Far East: crafts and agriculture, animal and underwater world and historical milestones of development. </a:t>
            </a:r>
          </a:p>
          <a:p>
            <a:pPr marL="0" indent="0">
              <a:buNone/>
            </a:pPr>
            <a:r>
              <a:rPr lang="en-US" sz="2000" dirty="0">
                <a:cs typeface="Times New Roman" pitchFamily="18" charset="0"/>
              </a:rPr>
              <a:t>The unique collections of porcelain, carved and engraved bones, a large collection of ancient and modern cold weapons from around the world are also interesting</a:t>
            </a:r>
            <a:r>
              <a:rPr lang="en-US" dirty="0"/>
              <a:t>.</a:t>
            </a:r>
            <a:endParaRPr lang="ru-RU" dirty="0">
              <a:cs typeface="Times New Roman" pitchFamily="18" charset="0"/>
            </a:endParaRPr>
          </a:p>
        </p:txBody>
      </p:sp>
      <p:sp>
        <p:nvSpPr>
          <p:cNvPr id="4" name="Управляющая кнопка: назад 3">
            <a:hlinkClick r:id="" action="ppaction://hlinkshowjump?jump=previousslide" highlightClick="1"/>
          </p:cNvPr>
          <p:cNvSpPr/>
          <p:nvPr/>
        </p:nvSpPr>
        <p:spPr>
          <a:xfrm>
            <a:off x="1086678" y="5864755"/>
            <a:ext cx="410818" cy="42407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домой 4">
            <a:hlinkClick r:id="rId2" action="ppaction://hlinksldjump" highlightClick="1"/>
          </p:cNvPr>
          <p:cNvSpPr/>
          <p:nvPr/>
        </p:nvSpPr>
        <p:spPr>
          <a:xfrm>
            <a:off x="1881809" y="5864755"/>
            <a:ext cx="477078" cy="42407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далее 5">
            <a:hlinkClick r:id="" action="ppaction://hlinkshowjump?jump=nextslide" highlightClick="1"/>
          </p:cNvPr>
          <p:cNvSpPr/>
          <p:nvPr/>
        </p:nvSpPr>
        <p:spPr>
          <a:xfrm>
            <a:off x="2739548" y="5883964"/>
            <a:ext cx="516835" cy="42407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051"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835391" y="1184383"/>
            <a:ext cx="3051681" cy="2228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835392" y="3600513"/>
            <a:ext cx="3051680" cy="2124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Рисунок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249944" y="5913017"/>
            <a:ext cx="1707891" cy="790035"/>
          </a:xfrm>
          <a:prstGeom prst="rect">
            <a:avLst/>
          </a:prstGeom>
        </p:spPr>
      </p:pic>
      <p:pic>
        <p:nvPicPr>
          <p:cNvPr id="1028" name="Picture 4" descr="https://culttourism.ru/data/photos/2/0/2014a0940568f2a9c8cdc1ef6ac4385b.jpg">
            <a:extLst>
              <a:ext uri="{FF2B5EF4-FFF2-40B4-BE49-F238E27FC236}">
                <a16:creationId xmlns:a16="http://schemas.microsoft.com/office/drawing/2014/main" id="{AB73A3D0-1E76-4E80-9D2D-0C44BE2AC89A}"/>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405307" y="4098031"/>
            <a:ext cx="3344167" cy="227937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prigorod.info/images/places/primorskiy-kray/muzei-vystavochnye-kompleksy/primorskiy-muzey-imeni-v-k-arsen-eva/6.jpg">
            <a:extLst>
              <a:ext uri="{FF2B5EF4-FFF2-40B4-BE49-F238E27FC236}">
                <a16:creationId xmlns:a16="http://schemas.microsoft.com/office/drawing/2014/main" id="{EFC81749-59A3-42F2-8BEC-054C2EDCA494}"/>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405308" y="1605899"/>
            <a:ext cx="3344166" cy="22970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647225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500"/>
                                  </p:stCondLst>
                                  <p:childTnLst>
                                    <p:set>
                                      <p:cBhvr>
                                        <p:cTn id="6" dur="1" fill="hold">
                                          <p:stCondLst>
                                            <p:cond delay="0"/>
                                          </p:stCondLst>
                                        </p:cTn>
                                        <p:tgtEl>
                                          <p:spTgt spid="2051"/>
                                        </p:tgtEl>
                                        <p:attrNameLst>
                                          <p:attrName>style.visibility</p:attrName>
                                        </p:attrNameLst>
                                      </p:cBhvr>
                                      <p:to>
                                        <p:strVal val="visible"/>
                                      </p:to>
                                    </p:set>
                                    <p:animEffect transition="in" filter="barn(inVertical)">
                                      <p:cBhvr>
                                        <p:cTn id="7" dur="500"/>
                                        <p:tgtEl>
                                          <p:spTgt spid="2051"/>
                                        </p:tgtEl>
                                      </p:cBhvr>
                                    </p:animEffect>
                                  </p:childTnLst>
                                </p:cTn>
                              </p:par>
                            </p:childTnLst>
                          </p:cTn>
                        </p:par>
                        <p:par>
                          <p:cTn id="8" fill="hold">
                            <p:stCondLst>
                              <p:cond delay="1000"/>
                            </p:stCondLst>
                            <p:childTnLst>
                              <p:par>
                                <p:cTn id="9" presetID="16" presetClass="entr" presetSubtype="21" fill="hold" nodeType="afterEffect">
                                  <p:stCondLst>
                                    <p:cond delay="500"/>
                                  </p:stCondLst>
                                  <p:childTnLst>
                                    <p:set>
                                      <p:cBhvr>
                                        <p:cTn id="10" dur="1" fill="hold">
                                          <p:stCondLst>
                                            <p:cond delay="0"/>
                                          </p:stCondLst>
                                        </p:cTn>
                                        <p:tgtEl>
                                          <p:spTgt spid="2052"/>
                                        </p:tgtEl>
                                        <p:attrNameLst>
                                          <p:attrName>style.visibility</p:attrName>
                                        </p:attrNameLst>
                                      </p:cBhvr>
                                      <p:to>
                                        <p:strVal val="visible"/>
                                      </p:to>
                                    </p:set>
                                    <p:animEffect transition="in" filter="barn(inVertical)">
                                      <p:cBhvr>
                                        <p:cTn id="11" dur="500"/>
                                        <p:tgtEl>
                                          <p:spTgt spid="2052"/>
                                        </p:tgtEl>
                                      </p:cBhvr>
                                    </p:animEffect>
                                  </p:childTnLst>
                                </p:cTn>
                              </p:par>
                            </p:childTnLst>
                          </p:cTn>
                        </p:par>
                        <p:par>
                          <p:cTn id="12" fill="hold">
                            <p:stCondLst>
                              <p:cond delay="2000"/>
                            </p:stCondLst>
                            <p:childTnLst>
                              <p:par>
                                <p:cTn id="13" presetID="16" presetClass="entr" presetSubtype="21" fill="hold" nodeType="afterEffect">
                                  <p:stCondLst>
                                    <p:cond delay="500"/>
                                  </p:stCondLst>
                                  <p:childTnLst>
                                    <p:set>
                                      <p:cBhvr>
                                        <p:cTn id="14" dur="1" fill="hold">
                                          <p:stCondLst>
                                            <p:cond delay="0"/>
                                          </p:stCondLst>
                                        </p:cTn>
                                        <p:tgtEl>
                                          <p:spTgt spid="1030"/>
                                        </p:tgtEl>
                                        <p:attrNameLst>
                                          <p:attrName>style.visibility</p:attrName>
                                        </p:attrNameLst>
                                      </p:cBhvr>
                                      <p:to>
                                        <p:strVal val="visible"/>
                                      </p:to>
                                    </p:set>
                                    <p:animEffect transition="in" filter="barn(inVertical)">
                                      <p:cBhvr>
                                        <p:cTn id="15" dur="500"/>
                                        <p:tgtEl>
                                          <p:spTgt spid="1030"/>
                                        </p:tgtEl>
                                      </p:cBhvr>
                                    </p:animEffect>
                                  </p:childTnLst>
                                </p:cTn>
                              </p:par>
                            </p:childTnLst>
                          </p:cTn>
                        </p:par>
                        <p:par>
                          <p:cTn id="16" fill="hold">
                            <p:stCondLst>
                              <p:cond delay="3000"/>
                            </p:stCondLst>
                            <p:childTnLst>
                              <p:par>
                                <p:cTn id="17" presetID="16" presetClass="entr" presetSubtype="21" fill="hold" nodeType="afterEffect">
                                  <p:stCondLst>
                                    <p:cond delay="500"/>
                                  </p:stCondLst>
                                  <p:childTnLst>
                                    <p:set>
                                      <p:cBhvr>
                                        <p:cTn id="18" dur="1" fill="hold">
                                          <p:stCondLst>
                                            <p:cond delay="0"/>
                                          </p:stCondLst>
                                        </p:cTn>
                                        <p:tgtEl>
                                          <p:spTgt spid="1028"/>
                                        </p:tgtEl>
                                        <p:attrNameLst>
                                          <p:attrName>style.visibility</p:attrName>
                                        </p:attrNameLst>
                                      </p:cBhvr>
                                      <p:to>
                                        <p:strVal val="visible"/>
                                      </p:to>
                                    </p:set>
                                    <p:animEffect transition="in" filter="barn(inVertical)">
                                      <p:cBhvr>
                                        <p:cTn id="19"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69096" y="0"/>
            <a:ext cx="10058400" cy="1371600"/>
          </a:xfrm>
        </p:spPr>
        <p:txBody>
          <a:bodyPr>
            <a:normAutofit/>
          </a:bodyPr>
          <a:lstStyle/>
          <a:p>
            <a:r>
              <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The </a:t>
            </a:r>
            <a:r>
              <a:rPr lang="en-US"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Primorsky</a:t>
            </a:r>
            <a:r>
              <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Stage of the </a:t>
            </a:r>
            <a:r>
              <a:rPr lang="en-US"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Mariinsky</a:t>
            </a:r>
            <a:r>
              <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Theatre</a:t>
            </a:r>
            <a:br>
              <a:rPr lang="en-US" sz="2800"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
        <p:nvSpPr>
          <p:cNvPr id="3" name="Объект 2"/>
          <p:cNvSpPr>
            <a:spLocks noGrp="1"/>
          </p:cNvSpPr>
          <p:nvPr>
            <p:ph idx="1"/>
          </p:nvPr>
        </p:nvSpPr>
        <p:spPr>
          <a:xfrm>
            <a:off x="353273" y="1095967"/>
            <a:ext cx="5031645" cy="4980093"/>
          </a:xfrm>
        </p:spPr>
        <p:txBody>
          <a:bodyPr>
            <a:noAutofit/>
          </a:bodyPr>
          <a:lstStyle/>
          <a:p>
            <a:pPr marL="0" indent="0">
              <a:buNone/>
            </a:pPr>
            <a:r>
              <a:rPr lang="en-US" sz="1900" b="1" dirty="0">
                <a:solidFill>
                  <a:schemeClr val="accent6">
                    <a:lumMod val="75000"/>
                  </a:schemeClr>
                </a:solidFill>
                <a:cs typeface="Times New Roman" pitchFamily="18" charset="0"/>
              </a:rPr>
              <a:t>The </a:t>
            </a:r>
            <a:r>
              <a:rPr lang="en-US" sz="1900" b="1" dirty="0" err="1">
                <a:solidFill>
                  <a:schemeClr val="accent6">
                    <a:lumMod val="75000"/>
                  </a:schemeClr>
                </a:solidFill>
                <a:cs typeface="Times New Roman" pitchFamily="18" charset="0"/>
              </a:rPr>
              <a:t>Primorsky</a:t>
            </a:r>
            <a:r>
              <a:rPr lang="en-US" sz="1900" b="1" dirty="0">
                <a:solidFill>
                  <a:schemeClr val="accent6">
                    <a:lumMod val="75000"/>
                  </a:schemeClr>
                </a:solidFill>
                <a:cs typeface="Times New Roman" pitchFamily="18" charset="0"/>
              </a:rPr>
              <a:t> Stage of the </a:t>
            </a:r>
            <a:r>
              <a:rPr lang="en-US" sz="1900" b="1" dirty="0" err="1">
                <a:solidFill>
                  <a:schemeClr val="accent6">
                    <a:lumMod val="75000"/>
                  </a:schemeClr>
                </a:solidFill>
                <a:cs typeface="Times New Roman" pitchFamily="18" charset="0"/>
              </a:rPr>
              <a:t>Mariinsky</a:t>
            </a:r>
            <a:r>
              <a:rPr lang="en-US" sz="1900" b="1" dirty="0">
                <a:solidFill>
                  <a:schemeClr val="accent6">
                    <a:lumMod val="75000"/>
                  </a:schemeClr>
                </a:solidFill>
                <a:cs typeface="Times New Roman" pitchFamily="18" charset="0"/>
              </a:rPr>
              <a:t> Theatre </a:t>
            </a:r>
            <a:r>
              <a:rPr lang="en-US" sz="1900" dirty="0">
                <a:cs typeface="Times New Roman" pitchFamily="18" charset="0"/>
              </a:rPr>
              <a:t>is one of the most modern theatres in Russia and in the Asian-Pacific Region, </a:t>
            </a:r>
            <a:r>
              <a:rPr lang="en-US" sz="1900" b="1" dirty="0">
                <a:solidFill>
                  <a:schemeClr val="accent6">
                    <a:lumMod val="75000"/>
                  </a:schemeClr>
                </a:solidFill>
                <a:cs typeface="Times New Roman" pitchFamily="18" charset="0"/>
              </a:rPr>
              <a:t>built for the APEC Summit in 2012</a:t>
            </a:r>
            <a:r>
              <a:rPr lang="ru-RU" sz="1900" dirty="0">
                <a:cs typeface="Times New Roman" pitchFamily="18" charset="0"/>
              </a:rPr>
              <a:t>.</a:t>
            </a:r>
            <a:r>
              <a:rPr lang="en-US" sz="1900" dirty="0">
                <a:cs typeface="Times New Roman" pitchFamily="18" charset="0"/>
              </a:rPr>
              <a:t> </a:t>
            </a:r>
          </a:p>
          <a:p>
            <a:pPr marL="0" indent="0">
              <a:buNone/>
            </a:pPr>
            <a:r>
              <a:rPr lang="en-US" sz="1900" dirty="0"/>
              <a:t>Picturesquely located on the hills overlooking the Sea of Japan, the theatre building, with its original architectural design and panoramic glass facade, has become one of </a:t>
            </a:r>
            <a:r>
              <a:rPr lang="en-US" sz="1900" b="1" dirty="0">
                <a:solidFill>
                  <a:schemeClr val="accent6">
                    <a:lumMod val="75000"/>
                  </a:schemeClr>
                </a:solidFill>
              </a:rPr>
              <a:t>the major tourists’ attractions in the region</a:t>
            </a:r>
            <a:r>
              <a:rPr lang="en-US" sz="1900" dirty="0"/>
              <a:t>.</a:t>
            </a:r>
            <a:endParaRPr lang="en-US" sz="1900" dirty="0">
              <a:cs typeface="Times New Roman" pitchFamily="18" charset="0"/>
            </a:endParaRPr>
          </a:p>
          <a:p>
            <a:pPr marL="0" indent="0">
              <a:buNone/>
            </a:pPr>
            <a:r>
              <a:rPr lang="en-US" sz="1900" dirty="0">
                <a:cs typeface="Times New Roman" pitchFamily="18" charset="0"/>
              </a:rPr>
              <a:t>An intense repertory schedule</a:t>
            </a:r>
            <a:r>
              <a:rPr lang="ru-RU" sz="1900" dirty="0">
                <a:cs typeface="Times New Roman" pitchFamily="18" charset="0"/>
              </a:rPr>
              <a:t>,</a:t>
            </a:r>
            <a:r>
              <a:rPr lang="en-US" sz="1900" dirty="0">
                <a:cs typeface="Times New Roman" pitchFamily="18" charset="0"/>
              </a:rPr>
              <a:t> distinctive acoustics and high professionalism of </a:t>
            </a:r>
            <a:r>
              <a:rPr lang="en-US" sz="1900" dirty="0" err="1">
                <a:cs typeface="Times New Roman" pitchFamily="18" charset="0"/>
              </a:rPr>
              <a:t>perfomers</a:t>
            </a:r>
            <a:r>
              <a:rPr lang="en-US" sz="1900" dirty="0">
                <a:cs typeface="Times New Roman" pitchFamily="18" charset="0"/>
              </a:rPr>
              <a:t> have made the </a:t>
            </a:r>
            <a:r>
              <a:rPr lang="en-US" sz="1900" dirty="0" err="1">
                <a:cs typeface="Times New Roman" pitchFamily="18" charset="0"/>
              </a:rPr>
              <a:t>Primorsky</a:t>
            </a:r>
            <a:r>
              <a:rPr lang="en-US" sz="1900" dirty="0">
                <a:cs typeface="Times New Roman" pitchFamily="18" charset="0"/>
              </a:rPr>
              <a:t> Stage </a:t>
            </a:r>
            <a:r>
              <a:rPr lang="en-US" sz="1900" b="1" dirty="0">
                <a:solidFill>
                  <a:schemeClr val="accent6">
                    <a:lumMod val="75000"/>
                  </a:schemeClr>
                </a:solidFill>
                <a:cs typeface="Times New Roman" pitchFamily="18" charset="0"/>
              </a:rPr>
              <a:t>one of the most visited theatres in Russia and the APR countries</a:t>
            </a:r>
            <a:r>
              <a:rPr lang="ru-RU" sz="1900" b="1" dirty="0">
                <a:solidFill>
                  <a:schemeClr val="accent6">
                    <a:lumMod val="75000"/>
                  </a:schemeClr>
                </a:solidFill>
                <a:cs typeface="Times New Roman" pitchFamily="18" charset="0"/>
              </a:rPr>
              <a:t>.</a:t>
            </a:r>
          </a:p>
        </p:txBody>
      </p:sp>
      <p:pic>
        <p:nvPicPr>
          <p:cNvPr id="2050"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524115" y="1200684"/>
            <a:ext cx="3260114" cy="2319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00804" y="3837083"/>
            <a:ext cx="3306736" cy="2383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923426" y="1917488"/>
            <a:ext cx="2907195" cy="3482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Управляющая кнопка: далее 6">
            <a:hlinkClick r:id="" action="ppaction://hlinkshowjump?jump=nextslide" highlightClick="1"/>
          </p:cNvPr>
          <p:cNvSpPr/>
          <p:nvPr/>
        </p:nvSpPr>
        <p:spPr>
          <a:xfrm>
            <a:off x="2724080" y="6008535"/>
            <a:ext cx="516835" cy="42407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Управляющая кнопка: домой 7">
            <a:hlinkClick r:id="rId5" action="ppaction://hlinksldjump" highlightClick="1"/>
          </p:cNvPr>
          <p:cNvSpPr/>
          <p:nvPr/>
        </p:nvSpPr>
        <p:spPr>
          <a:xfrm>
            <a:off x="1893544" y="6008535"/>
            <a:ext cx="477078" cy="42407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Управляющая кнопка: назад 8">
            <a:hlinkClick r:id="" action="ppaction://hlinkshowjump?jump=previousslide" highlightClick="1"/>
          </p:cNvPr>
          <p:cNvSpPr/>
          <p:nvPr/>
        </p:nvSpPr>
        <p:spPr>
          <a:xfrm>
            <a:off x="1072116" y="6008535"/>
            <a:ext cx="410818" cy="42407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72435885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ppt_w</p:attrName>
                                        </p:attrNameLst>
                                      </p:cBhvr>
                                      <p:tavLst>
                                        <p:tav tm="0">
                                          <p:val>
                                            <p:fltVal val="0"/>
                                          </p:val>
                                        </p:tav>
                                        <p:tav tm="100000">
                                          <p:val>
                                            <p:strVal val="#ppt_w"/>
                                          </p:val>
                                        </p:tav>
                                      </p:tavLst>
                                    </p:anim>
                                    <p:anim calcmode="lin" valueType="num">
                                      <p:cBhvr>
                                        <p:cTn id="8" dur="500" fill="hold"/>
                                        <p:tgtEl>
                                          <p:spTgt spid="2050"/>
                                        </p:tgtEl>
                                        <p:attrNameLst>
                                          <p:attrName>ppt_h</p:attrName>
                                        </p:attrNameLst>
                                      </p:cBhvr>
                                      <p:tavLst>
                                        <p:tav tm="0">
                                          <p:val>
                                            <p:fltVal val="0"/>
                                          </p:val>
                                        </p:tav>
                                        <p:tav tm="100000">
                                          <p:val>
                                            <p:strVal val="#ppt_h"/>
                                          </p:val>
                                        </p:tav>
                                      </p:tavLst>
                                    </p:anim>
                                    <p:animEffect transition="in" filter="fade">
                                      <p:cBhvr>
                                        <p:cTn id="9" dur="500"/>
                                        <p:tgtEl>
                                          <p:spTgt spid="2050"/>
                                        </p:tgtEl>
                                      </p:cBhvr>
                                    </p:animEffect>
                                  </p:childTnLst>
                                </p:cTn>
                              </p:par>
                            </p:childTnLst>
                          </p:cTn>
                        </p:par>
                        <p:par>
                          <p:cTn id="10" fill="hold">
                            <p:stCondLst>
                              <p:cond delay="1000"/>
                            </p:stCondLst>
                            <p:childTnLst>
                              <p:par>
                                <p:cTn id="11" presetID="53" presetClass="entr" presetSubtype="16" fill="hold" nodeType="afterEffect">
                                  <p:stCondLst>
                                    <p:cond delay="500"/>
                                  </p:stCondLst>
                                  <p:childTnLst>
                                    <p:set>
                                      <p:cBhvr>
                                        <p:cTn id="12" dur="1" fill="hold">
                                          <p:stCondLst>
                                            <p:cond delay="0"/>
                                          </p:stCondLst>
                                        </p:cTn>
                                        <p:tgtEl>
                                          <p:spTgt spid="2052"/>
                                        </p:tgtEl>
                                        <p:attrNameLst>
                                          <p:attrName>style.visibility</p:attrName>
                                        </p:attrNameLst>
                                      </p:cBhvr>
                                      <p:to>
                                        <p:strVal val="visible"/>
                                      </p:to>
                                    </p:set>
                                    <p:anim calcmode="lin" valueType="num">
                                      <p:cBhvr>
                                        <p:cTn id="13" dur="500" fill="hold"/>
                                        <p:tgtEl>
                                          <p:spTgt spid="2052"/>
                                        </p:tgtEl>
                                        <p:attrNameLst>
                                          <p:attrName>ppt_w</p:attrName>
                                        </p:attrNameLst>
                                      </p:cBhvr>
                                      <p:tavLst>
                                        <p:tav tm="0">
                                          <p:val>
                                            <p:fltVal val="0"/>
                                          </p:val>
                                        </p:tav>
                                        <p:tav tm="100000">
                                          <p:val>
                                            <p:strVal val="#ppt_w"/>
                                          </p:val>
                                        </p:tav>
                                      </p:tavLst>
                                    </p:anim>
                                    <p:anim calcmode="lin" valueType="num">
                                      <p:cBhvr>
                                        <p:cTn id="14" dur="500" fill="hold"/>
                                        <p:tgtEl>
                                          <p:spTgt spid="2052"/>
                                        </p:tgtEl>
                                        <p:attrNameLst>
                                          <p:attrName>ppt_h</p:attrName>
                                        </p:attrNameLst>
                                      </p:cBhvr>
                                      <p:tavLst>
                                        <p:tav tm="0">
                                          <p:val>
                                            <p:fltVal val="0"/>
                                          </p:val>
                                        </p:tav>
                                        <p:tav tm="100000">
                                          <p:val>
                                            <p:strVal val="#ppt_h"/>
                                          </p:val>
                                        </p:tav>
                                      </p:tavLst>
                                    </p:anim>
                                    <p:animEffect transition="in" filter="fade">
                                      <p:cBhvr>
                                        <p:cTn id="15" dur="500"/>
                                        <p:tgtEl>
                                          <p:spTgt spid="2052"/>
                                        </p:tgtEl>
                                      </p:cBhvr>
                                    </p:animEffect>
                                  </p:childTnLst>
                                </p:cTn>
                              </p:par>
                            </p:childTnLst>
                          </p:cTn>
                        </p:par>
                        <p:par>
                          <p:cTn id="16" fill="hold">
                            <p:stCondLst>
                              <p:cond delay="2000"/>
                            </p:stCondLst>
                            <p:childTnLst>
                              <p:par>
                                <p:cTn id="17" presetID="53" presetClass="entr" presetSubtype="16" fill="hold" nodeType="afterEffect">
                                  <p:stCondLst>
                                    <p:cond delay="500"/>
                                  </p:stCondLst>
                                  <p:childTnLst>
                                    <p:set>
                                      <p:cBhvr>
                                        <p:cTn id="18" dur="1" fill="hold">
                                          <p:stCondLst>
                                            <p:cond delay="0"/>
                                          </p:stCondLst>
                                        </p:cTn>
                                        <p:tgtEl>
                                          <p:spTgt spid="2051"/>
                                        </p:tgtEl>
                                        <p:attrNameLst>
                                          <p:attrName>style.visibility</p:attrName>
                                        </p:attrNameLst>
                                      </p:cBhvr>
                                      <p:to>
                                        <p:strVal val="visible"/>
                                      </p:to>
                                    </p:set>
                                    <p:anim calcmode="lin" valueType="num">
                                      <p:cBhvr>
                                        <p:cTn id="19" dur="500" fill="hold"/>
                                        <p:tgtEl>
                                          <p:spTgt spid="2051"/>
                                        </p:tgtEl>
                                        <p:attrNameLst>
                                          <p:attrName>ppt_w</p:attrName>
                                        </p:attrNameLst>
                                      </p:cBhvr>
                                      <p:tavLst>
                                        <p:tav tm="0">
                                          <p:val>
                                            <p:fltVal val="0"/>
                                          </p:val>
                                        </p:tav>
                                        <p:tav tm="100000">
                                          <p:val>
                                            <p:strVal val="#ppt_w"/>
                                          </p:val>
                                        </p:tav>
                                      </p:tavLst>
                                    </p:anim>
                                    <p:anim calcmode="lin" valueType="num">
                                      <p:cBhvr>
                                        <p:cTn id="20" dur="500" fill="hold"/>
                                        <p:tgtEl>
                                          <p:spTgt spid="2051"/>
                                        </p:tgtEl>
                                        <p:attrNameLst>
                                          <p:attrName>ppt_h</p:attrName>
                                        </p:attrNameLst>
                                      </p:cBhvr>
                                      <p:tavLst>
                                        <p:tav tm="0">
                                          <p:val>
                                            <p:fltVal val="0"/>
                                          </p:val>
                                        </p:tav>
                                        <p:tav tm="100000">
                                          <p:val>
                                            <p:strVal val="#ppt_h"/>
                                          </p:val>
                                        </p:tav>
                                      </p:tavLst>
                                    </p:anim>
                                    <p:animEffect transition="in" filter="fade">
                                      <p:cBhvr>
                                        <p:cTn id="21"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emplate>Савон</Template>
  <TotalTime>984</TotalTime>
  <Words>1571</Words>
  <Application>Microsoft Office PowerPoint</Application>
  <PresentationFormat>Широкоэкранный</PresentationFormat>
  <Paragraphs>75</Paragraphs>
  <Slides>17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17</vt:i4>
      </vt:variant>
    </vt:vector>
  </HeadingPairs>
  <TitlesOfParts>
    <vt:vector size="22" baseType="lpstr">
      <vt:lpstr>Century Gothic</vt:lpstr>
      <vt:lpstr>Garamond</vt:lpstr>
      <vt:lpstr>ProximaNova-Bold</vt:lpstr>
      <vt:lpstr>Times New Roman</vt:lpstr>
      <vt:lpstr>Savon</vt:lpstr>
      <vt:lpstr>Презентация PowerPoint</vt:lpstr>
      <vt:lpstr>Презентация PowerPoint</vt:lpstr>
      <vt:lpstr>Sightseeing tour of Vladivostok</vt:lpstr>
      <vt:lpstr>Eagle’s Nest Hill</vt:lpstr>
      <vt:lpstr>Sports Harbor: place for walking and recreation </vt:lpstr>
      <vt:lpstr>Zolotoy Bridge or the Dream that has come true</vt:lpstr>
      <vt:lpstr>S-56 Submarine Museum </vt:lpstr>
      <vt:lpstr>Arseniev Museum of Primorsky Region:  "living" history of the Far East </vt:lpstr>
      <vt:lpstr>The Primorsky Stage of the Mariinsky Theatre </vt:lpstr>
      <vt:lpstr>Egersheld Lighthouse: on the very edge of the continent </vt:lpstr>
      <vt:lpstr>Russky Bridge</vt:lpstr>
      <vt:lpstr>Primorsky Aquarium</vt:lpstr>
      <vt:lpstr>Primorsky Aquarium</vt:lpstr>
      <vt:lpstr>Funicular</vt:lpstr>
      <vt:lpstr>My source of inspiration…</vt:lpstr>
      <vt:lpstr>Sources</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Виталя</dc:creator>
  <cp:lastModifiedBy>User</cp:lastModifiedBy>
  <cp:revision>158</cp:revision>
  <dcterms:created xsi:type="dcterms:W3CDTF">2021-04-19T12:07:06Z</dcterms:created>
  <dcterms:modified xsi:type="dcterms:W3CDTF">2021-10-19T01:17:18Z</dcterms:modified>
</cp:coreProperties>
</file>