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64" r:id="rId2"/>
    <p:sldId id="266" r:id="rId3"/>
    <p:sldId id="263" r:id="rId4"/>
    <p:sldId id="259" r:id="rId5"/>
    <p:sldId id="257" r:id="rId6"/>
    <p:sldId id="258" r:id="rId7"/>
    <p:sldId id="261" r:id="rId8"/>
    <p:sldId id="256" r:id="rId9"/>
    <p:sldId id="262" r:id="rId10"/>
    <p:sldId id="260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9" autoAdjust="0"/>
    <p:restoredTop sz="94709" autoAdjust="0"/>
  </p:normalViewPr>
  <p:slideViewPr>
    <p:cSldViewPr>
      <p:cViewPr varScale="1">
        <p:scale>
          <a:sx n="70" d="100"/>
          <a:sy n="70" d="100"/>
        </p:scale>
        <p:origin x="-51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0625402E-5185-4887-8B5D-ABACC5119C8C}" type="datetimeFigureOut">
              <a:rPr lang="ru-RU" smtClean="0"/>
              <a:pPr/>
              <a:t>20.03.2014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993D21D6-46A9-4461-913A-FEF757F4B33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Прямоугольник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Прямоугольник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5402E-5185-4887-8B5D-ABACC5119C8C}" type="datetimeFigureOut">
              <a:rPr lang="ru-RU" smtClean="0"/>
              <a:pPr/>
              <a:t>20.03.2014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3D21D6-46A9-4461-913A-FEF757F4B3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5402E-5185-4887-8B5D-ABACC5119C8C}" type="datetimeFigureOut">
              <a:rPr lang="ru-RU" smtClean="0"/>
              <a:pPr/>
              <a:t>20.03.2014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3D21D6-46A9-4461-913A-FEF757F4B33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Равнобедренный треугольник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5402E-5185-4887-8B5D-ABACC5119C8C}" type="datetimeFigureOut">
              <a:rPr lang="ru-RU" smtClean="0"/>
              <a:pPr/>
              <a:t>20.03.2014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3D21D6-46A9-4461-913A-FEF757F4B33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0625402E-5185-4887-8B5D-ABACC5119C8C}" type="datetimeFigureOut">
              <a:rPr lang="ru-RU" smtClean="0"/>
              <a:pPr/>
              <a:t>20.03.2014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993D21D6-46A9-4461-913A-FEF757F4B33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5402E-5185-4887-8B5D-ABACC5119C8C}" type="datetimeFigureOut">
              <a:rPr lang="ru-RU" smtClean="0"/>
              <a:pPr/>
              <a:t>20.03.2014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3D21D6-46A9-4461-913A-FEF757F4B33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5402E-5185-4887-8B5D-ABACC5119C8C}" type="datetimeFigureOut">
              <a:rPr lang="ru-RU" smtClean="0"/>
              <a:pPr/>
              <a:t>20.03.2014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3D21D6-46A9-4461-913A-FEF757F4B33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5402E-5185-4887-8B5D-ABACC5119C8C}" type="datetimeFigureOut">
              <a:rPr lang="ru-RU" smtClean="0"/>
              <a:pPr/>
              <a:t>20.03.2014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3D21D6-46A9-4461-913A-FEF757F4B33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5402E-5185-4887-8B5D-ABACC5119C8C}" type="datetimeFigureOut">
              <a:rPr lang="ru-RU" smtClean="0"/>
              <a:pPr/>
              <a:t>20.03.2014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3D21D6-46A9-4461-913A-FEF757F4B33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5402E-5185-4887-8B5D-ABACC5119C8C}" type="datetimeFigureOut">
              <a:rPr lang="ru-RU" smtClean="0"/>
              <a:pPr/>
              <a:t>20.03.2014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3D21D6-46A9-4461-913A-FEF757F4B33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5402E-5185-4887-8B5D-ABACC5119C8C}" type="datetimeFigureOut">
              <a:rPr lang="ru-RU" smtClean="0"/>
              <a:pPr/>
              <a:t>20.03.2014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3D21D6-46A9-4461-913A-FEF757F4B33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0625402E-5185-4887-8B5D-ABACC5119C8C}" type="datetimeFigureOut">
              <a:rPr lang="ru-RU" smtClean="0"/>
              <a:pPr/>
              <a:t>20.03.2014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993D21D6-46A9-4461-913A-FEF757F4B33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Прямая соединительная линия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Прямая соединительная линия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Равнобедренный треугольник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azbyka.kz/files/ppt/5245-1/index.html?width=1000&amp;height=800&amp;iframe=true" TargetMode="External"/><Relationship Id="rId2" Type="http://schemas.openxmlformats.org/officeDocument/2006/relationships/slideLayout" Target="../slideLayouts/slideLayout1.xml"/><Relationship Id="rId1" Type="http://schemas.openxmlformats.org/officeDocument/2006/relationships/audio" Target="file:///G:\&#1057;&#1072;&#1084;&#1099;&#1081;%20&#1082;&#1083;&#1072;&#1089;&#1089;&#1085;&#1099;&#1081;\minus_-_Doroga_dobra_minus_(iPlayer.fm).mp3" TargetMode="External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wiki.iteach.ru/index.php/%D0%A4%D0%B0%D0%B9%D0%BB:P_f.jpg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wiki.iteach.ru/index.php/%D0%A4%D0%B0%D0%B9%D0%BB:Gav5.0-02-31.jpg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fonstola.ru/pic/201201/1152x864/fonstola.ru-72641.jpg" TargetMode="External"/><Relationship Id="rId2" Type="http://schemas.openxmlformats.org/officeDocument/2006/relationships/slideLayout" Target="../slideLayouts/slideLayout2.xml"/><Relationship Id="rId1" Type="http://schemas.openxmlformats.org/officeDocument/2006/relationships/audio" Target="file:///G:\&#1057;&#1072;&#1084;&#1099;&#1081;%20&#1082;&#1083;&#1072;&#1089;&#1089;&#1085;&#1099;&#1081;\g.ventura_-_lultima_neve_di_primavera.mp3" TargetMode="External"/><Relationship Id="rId5" Type="http://schemas.openxmlformats.org/officeDocument/2006/relationships/image" Target="../media/image8.png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forweb-designer.ru/uploads/posts/2011-05/thumbs/1305893475_sfowztzuyfagi2q.jpeg" TargetMode="External"/><Relationship Id="rId2" Type="http://schemas.openxmlformats.org/officeDocument/2006/relationships/slideLayout" Target="../slideLayouts/slideLayout1.xml"/><Relationship Id="rId1" Type="http://schemas.openxmlformats.org/officeDocument/2006/relationships/audio" Target="file:///G:\&#1057;&#1072;&#1084;&#1099;&#1081;%20&#1082;&#1083;&#1072;&#1089;&#1089;&#1085;&#1099;&#1081;\&#1044;&#1088;&#1091;&#1078;&#1073;&#1072;%20-%20&#1041;&#1072;&#1088;&#1073;&#1072;&#1088;&#1080;&#1082;&#1080;.mp3" TargetMode="External"/><Relationship Id="rId5" Type="http://schemas.openxmlformats.org/officeDocument/2006/relationships/image" Target="../media/image11.png"/><Relationship Id="rId4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slideLayout" Target="../slideLayouts/slideLayout1.xml"/><Relationship Id="rId1" Type="http://schemas.openxmlformats.org/officeDocument/2006/relationships/audio" Target="file:///G:\&#1057;&#1072;&#1084;&#1099;&#1081;%20&#1082;&#1083;&#1072;&#1089;&#1089;&#1085;&#1099;&#1081;\g.ventura_-_lultima_neve_di_primavera.mp3" TargetMode="Externa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Будем дружить!">
            <a:hlinkClick r:id="rId3" tooltip="&quot;Будем дружить!&quot;"/>
          </p:cNvPr>
          <p:cNvPicPr/>
          <p:nvPr/>
        </p:nvPicPr>
        <p:blipFill>
          <a:blip r:embed="rId4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5="http://schemas.microsoft.com/office/word/2012/wordml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wpc="http://schemas.microsoft.com/office/word/2010/wordprocessingCanvas" xmlns="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minus_-_Doroga_dobra_minus_(iPlayer.f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26957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4" descr="C:\Users\Ирина\Desktop\картинки о дружбе\kartinki-druzjam-s-nadpisjami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9" descr="21cd303224a9eb2e64eae8a5f7f8ab7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1828800"/>
            <a:ext cx="685800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8" name="Rectangle 10"/>
          <p:cNvSpPr>
            <a:spLocks noChangeArrowheads="1"/>
          </p:cNvSpPr>
          <p:nvPr/>
        </p:nvSpPr>
        <p:spPr bwMode="auto">
          <a:xfrm>
            <a:off x="1295400" y="3886200"/>
            <a:ext cx="7620000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dirty="0"/>
          </a:p>
          <a:p>
            <a:pPr algn="r"/>
            <a:endParaRPr lang="ru-RU" sz="2400" b="1" i="1" dirty="0">
              <a:solidFill>
                <a:srgbClr val="FF330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714480" y="357166"/>
            <a:ext cx="4572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5400" b="1" i="1" dirty="0" smtClean="0">
                <a:solidFill>
                  <a:srgbClr val="6600CC"/>
                </a:solidFill>
                <a:latin typeface="Monotype Corsiva" pitchFamily="66" charset="0"/>
              </a:rPr>
              <a:t>Друг- это …</a:t>
            </a:r>
            <a:br>
              <a:rPr lang="ru-RU" sz="5400" b="1" i="1" dirty="0" smtClean="0">
                <a:solidFill>
                  <a:srgbClr val="6600CC"/>
                </a:solidFill>
                <a:latin typeface="Monotype Corsiva" pitchFamily="66" charset="0"/>
              </a:rPr>
            </a:br>
            <a:endParaRPr lang="ru-RU" sz="5400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1071538" y="1571612"/>
            <a:ext cx="571504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2800" i="1" dirty="0" smtClean="0">
                <a:solidFill>
                  <a:srgbClr val="6600CC"/>
                </a:solidFill>
              </a:rPr>
              <a:t>В толковом словаре С.И. Ожегова:</a:t>
            </a:r>
          </a:p>
          <a:p>
            <a:pPr>
              <a:buNone/>
            </a:pPr>
            <a:r>
              <a:rPr lang="ru-RU" sz="2800" b="1" i="1" dirty="0" smtClean="0">
                <a:solidFill>
                  <a:srgbClr val="7030A0"/>
                </a:solidFill>
              </a:rPr>
              <a:t>ДРУГ – это тот, кто связан с кем-нибудь взаимным доверием, преданностью, любовью</a:t>
            </a:r>
            <a:endParaRPr lang="ru-RU" sz="2800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8" dur="10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4" name="Text Box 6"/>
          <p:cNvSpPr txBox="1">
            <a:spLocks noChangeArrowheads="1"/>
          </p:cNvSpPr>
          <p:nvPr/>
        </p:nvSpPr>
        <p:spPr bwMode="auto">
          <a:xfrm>
            <a:off x="1371600" y="1828800"/>
            <a:ext cx="7772400" cy="203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 i="1" u="sng" dirty="0">
                <a:solidFill>
                  <a:srgbClr val="FF0000"/>
                </a:solidFill>
              </a:rPr>
              <a:t>Дружба</a:t>
            </a:r>
            <a:r>
              <a:rPr lang="ru-RU" sz="2400" b="1" i="1" dirty="0">
                <a:solidFill>
                  <a:srgbClr val="FF0000"/>
                </a:solidFill>
              </a:rPr>
              <a:t> – </a:t>
            </a:r>
            <a:r>
              <a:rPr lang="ru-RU" sz="2400" b="1" i="1" dirty="0" smtClean="0">
                <a:solidFill>
                  <a:srgbClr val="FF0000"/>
                </a:solidFill>
              </a:rPr>
              <a:t> отношения между кем-нибудь,, </a:t>
            </a:r>
            <a:endParaRPr lang="ru-RU" sz="2400" b="1" i="1" dirty="0">
              <a:solidFill>
                <a:srgbClr val="FF0000"/>
              </a:solidFill>
            </a:endParaRPr>
          </a:p>
          <a:p>
            <a:r>
              <a:rPr lang="ru-RU" sz="2400" b="1" i="1" dirty="0">
                <a:solidFill>
                  <a:srgbClr val="FF0000"/>
                </a:solidFill>
              </a:rPr>
              <a:t>                 основанные на взаимном </a:t>
            </a:r>
            <a:r>
              <a:rPr lang="ru-RU" sz="2400" b="1" i="1" dirty="0" smtClean="0">
                <a:solidFill>
                  <a:srgbClr val="FF0000"/>
                </a:solidFill>
              </a:rPr>
              <a:t>расположении,  на общих взглядах ,интересах.</a:t>
            </a:r>
            <a:endParaRPr lang="ru-RU" sz="2400" b="1" i="1" dirty="0">
              <a:solidFill>
                <a:srgbClr val="FF0000"/>
              </a:solidFill>
            </a:endParaRPr>
          </a:p>
          <a:p>
            <a:pPr algn="r"/>
            <a:r>
              <a:rPr lang="ru-RU" b="1" i="1" dirty="0">
                <a:solidFill>
                  <a:srgbClr val="800080"/>
                </a:solidFill>
              </a:rPr>
              <a:t>Толковый словарь </a:t>
            </a:r>
            <a:r>
              <a:rPr lang="ru-RU" b="1" i="1" dirty="0" smtClean="0">
                <a:solidFill>
                  <a:srgbClr val="800080"/>
                </a:solidFill>
              </a:rPr>
              <a:t>И. Л. Городецкой</a:t>
            </a:r>
            <a:endParaRPr lang="ru-RU" sz="2400" b="1" i="1" dirty="0">
              <a:solidFill>
                <a:srgbClr val="800080"/>
              </a:solidFill>
            </a:endParaRPr>
          </a:p>
          <a:p>
            <a:pPr>
              <a:spcBef>
                <a:spcPct val="50000"/>
              </a:spcBef>
            </a:pPr>
            <a:endParaRPr lang="ru-RU" sz="2400" dirty="0"/>
          </a:p>
        </p:txBody>
      </p:sp>
      <p:pic>
        <p:nvPicPr>
          <p:cNvPr id="4100" name="Picture 9" descr="21cd303224a9eb2e64eae8a5f7f8ab7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1828800"/>
            <a:ext cx="685800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8" name="Rectangle 10"/>
          <p:cNvSpPr>
            <a:spLocks noChangeArrowheads="1"/>
          </p:cNvSpPr>
          <p:nvPr/>
        </p:nvSpPr>
        <p:spPr bwMode="auto">
          <a:xfrm>
            <a:off x="1295400" y="3886200"/>
            <a:ext cx="7620000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 i="1" u="sng" dirty="0">
                <a:solidFill>
                  <a:srgbClr val="FF3300"/>
                </a:solidFill>
              </a:rPr>
              <a:t>Дружба</a:t>
            </a:r>
            <a:r>
              <a:rPr lang="ru-RU" sz="2400" b="1" i="1" dirty="0">
                <a:solidFill>
                  <a:srgbClr val="FF3300"/>
                </a:solidFill>
              </a:rPr>
              <a:t> — </a:t>
            </a:r>
            <a:r>
              <a:rPr lang="ru-RU" sz="2400" b="1" i="1" dirty="0" smtClean="0">
                <a:solidFill>
                  <a:srgbClr val="FF3300"/>
                </a:solidFill>
              </a:rPr>
              <a:t>близкие отношения, основанные на взаимном доверии, привязанности…</a:t>
            </a:r>
            <a:endParaRPr lang="ru-RU" sz="2400" b="1" i="1" dirty="0">
              <a:solidFill>
                <a:srgbClr val="FF3300"/>
              </a:solidFill>
            </a:endParaRPr>
          </a:p>
          <a:p>
            <a:pPr algn="r"/>
            <a:r>
              <a:rPr lang="ru-RU" b="1" i="1" dirty="0">
                <a:solidFill>
                  <a:srgbClr val="800080"/>
                </a:solidFill>
              </a:rPr>
              <a:t>Толковый словарь </a:t>
            </a:r>
            <a:r>
              <a:rPr lang="ru-RU" b="1" i="1" dirty="0" smtClean="0">
                <a:solidFill>
                  <a:srgbClr val="800080"/>
                </a:solidFill>
              </a:rPr>
              <a:t>С. И. Ожегова</a:t>
            </a:r>
            <a:endParaRPr lang="ru-RU" b="1" i="1" dirty="0">
              <a:solidFill>
                <a:srgbClr val="800080"/>
              </a:solidFill>
            </a:endParaRPr>
          </a:p>
          <a:p>
            <a:endParaRPr lang="ru-RU" dirty="0"/>
          </a:p>
          <a:p>
            <a:pPr algn="r"/>
            <a:endParaRPr lang="ru-RU" sz="2400" b="1" i="1" dirty="0">
              <a:solidFill>
                <a:srgbClr val="FF3300"/>
              </a:solidFill>
            </a:endParaRPr>
          </a:p>
        </p:txBody>
      </p:sp>
      <p:sp>
        <p:nvSpPr>
          <p:cNvPr id="12299" name="Rectangle 11"/>
          <p:cNvSpPr>
            <a:spLocks noChangeArrowheads="1"/>
          </p:cNvSpPr>
          <p:nvPr/>
        </p:nvSpPr>
        <p:spPr bwMode="auto">
          <a:xfrm>
            <a:off x="1219200" y="5029200"/>
            <a:ext cx="79248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 i="1" u="sng" dirty="0" smtClean="0">
                <a:solidFill>
                  <a:srgbClr val="FF0000"/>
                </a:solidFill>
              </a:rPr>
              <a:t>Дружба</a:t>
            </a:r>
            <a:r>
              <a:rPr lang="ru-RU" sz="2400" b="1" i="1" dirty="0" smtClean="0">
                <a:solidFill>
                  <a:srgbClr val="FF0000"/>
                </a:solidFill>
              </a:rPr>
              <a:t> </a:t>
            </a:r>
            <a:r>
              <a:rPr lang="ru-RU" sz="2400" b="1" i="1" dirty="0">
                <a:solidFill>
                  <a:srgbClr val="FF0000"/>
                </a:solidFill>
              </a:rPr>
              <a:t>— </a:t>
            </a:r>
            <a:r>
              <a:rPr lang="ru-RU" sz="2400" b="1" i="1" dirty="0" smtClean="0">
                <a:solidFill>
                  <a:srgbClr val="FF0000"/>
                </a:solidFill>
              </a:rPr>
              <a:t>это отношения, основанные на взаимной привязанности, общности интересов.</a:t>
            </a:r>
            <a:endParaRPr lang="ru-RU" sz="2400" b="1" i="1" dirty="0">
              <a:solidFill>
                <a:srgbClr val="FF0000"/>
              </a:solidFill>
            </a:endParaRPr>
          </a:p>
          <a:p>
            <a:pPr algn="r"/>
            <a:r>
              <a:rPr lang="ru-RU" sz="2400" b="1" i="1" dirty="0">
                <a:solidFill>
                  <a:srgbClr val="FF3300"/>
                </a:solidFill>
              </a:rPr>
              <a:t>	</a:t>
            </a:r>
            <a:r>
              <a:rPr lang="ru-RU" b="1" i="1" dirty="0" smtClean="0">
                <a:solidFill>
                  <a:srgbClr val="800080"/>
                </a:solidFill>
              </a:rPr>
              <a:t>Толковый школьный словарь М. С. </a:t>
            </a:r>
            <a:r>
              <a:rPr lang="ru-RU" b="1" i="1" dirty="0" err="1" smtClean="0">
                <a:solidFill>
                  <a:srgbClr val="800080"/>
                </a:solidFill>
              </a:rPr>
              <a:t>Лапатухиной</a:t>
            </a:r>
            <a:r>
              <a:rPr lang="ru-RU" b="1" i="1" dirty="0" smtClean="0">
                <a:solidFill>
                  <a:srgbClr val="800080"/>
                </a:solidFill>
              </a:rPr>
              <a:t> </a:t>
            </a:r>
            <a:endParaRPr lang="ru-RU" b="1" i="1" dirty="0">
              <a:solidFill>
                <a:srgbClr val="800080"/>
              </a:solidFill>
            </a:endParaRPr>
          </a:p>
        </p:txBody>
      </p:sp>
      <p:pic>
        <p:nvPicPr>
          <p:cNvPr id="4103" name="Picture 14" descr="21cd303224a9eb2e64eae8a5f7f8ab7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3581400"/>
            <a:ext cx="685800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4" name="Picture 15" descr="21cd303224a9eb2e64eae8a5f7f8ab7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5181600"/>
            <a:ext cx="685800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2285984" y="357166"/>
            <a:ext cx="4548040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600" dirty="0" smtClean="0">
                <a:solidFill>
                  <a:srgbClr val="C00000"/>
                </a:solidFill>
                <a:latin typeface="Monotype Corsiva" pitchFamily="66" charset="0"/>
              </a:rPr>
              <a:t>Дружба - это</a:t>
            </a:r>
            <a:endParaRPr lang="ru-RU" sz="6600" dirty="0">
              <a:solidFill>
                <a:srgbClr val="C0000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122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122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122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122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7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122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122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4" grpId="0"/>
      <p:bldP spid="12298" grpId="0"/>
      <p:bldP spid="1229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solidFill>
                  <a:schemeClr val="bg1"/>
                </a:solidFill>
                <a:latin typeface="Times New Roman" pitchFamily="18" charset="0"/>
              </a:rPr>
              <a:t>международный </a:t>
            </a:r>
            <a:r>
              <a:rPr lang="ru-RU" sz="4800" dirty="0" smtClean="0">
                <a:solidFill>
                  <a:schemeClr val="bg1"/>
                </a:solidFill>
                <a:latin typeface="Times New Roman" pitchFamily="18" charset="0"/>
              </a:rPr>
              <a:t>д</a:t>
            </a:r>
            <a:r>
              <a:rPr lang="ru-RU" sz="4800" b="1" i="1" dirty="0" smtClean="0">
                <a:solidFill>
                  <a:srgbClr val="FF3300"/>
                </a:solidFill>
                <a:latin typeface="Times New Roman" pitchFamily="18" charset="0"/>
              </a:rPr>
              <a:t>9 июня </a:t>
            </a:r>
            <a:r>
              <a:rPr lang="ru-RU" sz="4800" dirty="0" err="1" smtClean="0">
                <a:solidFill>
                  <a:schemeClr val="bg1"/>
                </a:solidFill>
                <a:latin typeface="Times New Roman" pitchFamily="18" charset="0"/>
              </a:rPr>
              <a:t>ень</a:t>
            </a:r>
            <a:r>
              <a:rPr lang="ru-RU" sz="4800" dirty="0" smtClean="0">
                <a:solidFill>
                  <a:schemeClr val="bg1"/>
                </a:solidFill>
                <a:latin typeface="Times New Roman" pitchFamily="18" charset="0"/>
              </a:rPr>
              <a:t> 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</a:rPr>
              <a:t>друзей!</a:t>
            </a:r>
            <a:r>
              <a:rPr lang="ru-RU" dirty="0" smtClean="0">
                <a:latin typeface="Times New Roman" pitchFamily="18" charset="0"/>
              </a:rPr>
              <a:t>  </a:t>
            </a:r>
            <a:endParaRPr lang="en-US" dirty="0">
              <a:latin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ctr">
              <a:buNone/>
            </a:pPr>
            <a:endParaRPr lang="en-US" dirty="0">
              <a:latin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965663" y="3244334"/>
            <a:ext cx="32126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dirty="0" smtClean="0">
                <a:solidFill>
                  <a:schemeClr val="bg1"/>
                </a:solidFill>
                <a:latin typeface="Times New Roman" pitchFamily="18" charset="0"/>
              </a:rPr>
              <a:t>международный день друзей!</a:t>
            </a:r>
            <a:r>
              <a:rPr lang="ru-RU" dirty="0" smtClean="0">
                <a:latin typeface="Times New Roman" pitchFamily="18" charset="0"/>
              </a:rPr>
              <a:t>  </a:t>
            </a:r>
            <a:endParaRPr lang="en-US" dirty="0">
              <a:latin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286000" y="3028891"/>
            <a:ext cx="4572000" cy="1231106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</a:rPr>
              <a:t>международный день друзей!</a:t>
            </a:r>
            <a:r>
              <a:rPr lang="ru-RU" sz="2800" dirty="0" smtClean="0">
                <a:latin typeface="Times New Roman" pitchFamily="18" charset="0"/>
              </a:rPr>
              <a:t>  </a:t>
            </a:r>
            <a:endParaRPr lang="en-US" sz="2800" dirty="0" smtClean="0">
              <a:latin typeface="Times New Roman" pitchFamily="18" charset="0"/>
            </a:endParaRPr>
          </a:p>
          <a:p>
            <a:pPr algn="ctr"/>
            <a:r>
              <a:rPr lang="ru-RU" dirty="0" smtClean="0">
                <a:solidFill>
                  <a:schemeClr val="bg1"/>
                </a:solidFill>
                <a:latin typeface="Times New Roman" pitchFamily="18" charset="0"/>
              </a:rPr>
              <a:t>международный день друзей!</a:t>
            </a:r>
            <a:r>
              <a:rPr lang="ru-RU" dirty="0" smtClean="0">
                <a:latin typeface="Times New Roman" pitchFamily="18" charset="0"/>
              </a:rPr>
              <a:t>  </a:t>
            </a:r>
            <a:endParaRPr lang="en-US" dirty="0">
              <a:latin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071538" y="1643050"/>
            <a:ext cx="6715172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i="1" dirty="0" smtClean="0">
                <a:solidFill>
                  <a:srgbClr val="FF3300"/>
                </a:solidFill>
                <a:latin typeface="Times New Roman" pitchFamily="18" charset="0"/>
              </a:rPr>
              <a:t>международный день друзей</a:t>
            </a:r>
            <a:endParaRPr lang="ru-RU" sz="4800" b="1" i="1" dirty="0" smtClean="0">
              <a:latin typeface="Times New Roman" pitchFamily="18" charset="0"/>
            </a:endParaRPr>
          </a:p>
          <a:p>
            <a:pPr algn="ctr"/>
            <a:r>
              <a:rPr lang="ru-RU" sz="4800" b="1" i="1" dirty="0" smtClean="0">
                <a:solidFill>
                  <a:schemeClr val="bg1"/>
                </a:solidFill>
                <a:latin typeface="Times New Roman" pitchFamily="18" charset="0"/>
              </a:rPr>
              <a:t>международный день друзей!</a:t>
            </a:r>
            <a:r>
              <a:rPr lang="ru-RU" sz="4800" b="1" i="1" dirty="0" smtClean="0">
                <a:latin typeface="Times New Roman" pitchFamily="18" charset="0"/>
              </a:rPr>
              <a:t>  </a:t>
            </a:r>
            <a:endParaRPr lang="en-US" sz="4800" b="1" i="1" dirty="0">
              <a:latin typeface="Times New Roman" pitchFamily="18" charset="0"/>
            </a:endParaRPr>
          </a:p>
        </p:txBody>
      </p:sp>
      <p:pic>
        <p:nvPicPr>
          <p:cNvPr id="7" name="Рисунок 6" descr="P f.jpg">
            <a:hlinkClick r:id="rId2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00298" y="3357562"/>
            <a:ext cx="3857652" cy="2571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9" descr="21cd303224a9eb2e64eae8a5f7f8ab7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1000" y="1828800"/>
            <a:ext cx="685800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7030A0"/>
                </a:solidFill>
              </a:rPr>
              <a:t>Собака – друг человека</a:t>
            </a:r>
            <a:endParaRPr lang="ru-RU" b="1" i="1" dirty="0">
              <a:solidFill>
                <a:srgbClr val="7030A0"/>
              </a:solidFill>
            </a:endParaRPr>
          </a:p>
        </p:txBody>
      </p:sp>
      <p:pic>
        <p:nvPicPr>
          <p:cNvPr id="4" name="Содержимое 3" descr="Gav5.0-02-31.jpg">
            <a:hlinkClick r:id="rId2"/>
          </p:cNvPr>
          <p:cNvPicPr>
            <a:picLocks noGrp="1"/>
          </p:cNvPicPr>
          <p:nvPr>
            <p:ph sz="quarter" idx="1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3428992" y="1857364"/>
            <a:ext cx="5214974" cy="3786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714348" y="1928802"/>
            <a:ext cx="265649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i="1" dirty="0" smtClean="0">
                <a:solidFill>
                  <a:schemeClr val="bg1">
                    <a:lumMod val="25000"/>
                  </a:schemeClr>
                </a:solidFill>
              </a:rPr>
              <a:t>Преданность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857224" y="3071810"/>
            <a:ext cx="197201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i="1" dirty="0" smtClean="0">
                <a:solidFill>
                  <a:schemeClr val="bg1">
                    <a:lumMod val="25000"/>
                  </a:schemeClr>
                </a:solidFill>
              </a:rPr>
              <a:t>Верность</a:t>
            </a:r>
            <a:endParaRPr lang="ru-RU" sz="3200" b="1" i="1" dirty="0">
              <a:solidFill>
                <a:schemeClr val="bg1">
                  <a:lumMod val="25000"/>
                </a:schemeClr>
              </a:solidFill>
            </a:endParaRPr>
          </a:p>
        </p:txBody>
      </p:sp>
      <p:pic>
        <p:nvPicPr>
          <p:cNvPr id="7" name="Picture 9" descr="21cd303224a9eb2e64eae8a5f7f8ab7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2844" y="2000240"/>
            <a:ext cx="685800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9" descr="21cd303224a9eb2e64eae8a5f7f8ab7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2844" y="3071810"/>
            <a:ext cx="685800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14" descr="21cd303224a9eb2e64eae8a5f7f8ab7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2844" y="3857628"/>
            <a:ext cx="685800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785786" y="3857628"/>
            <a:ext cx="2608406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i="1" dirty="0" smtClean="0">
                <a:solidFill>
                  <a:schemeClr val="bg1">
                    <a:lumMod val="25000"/>
                  </a:schemeClr>
                </a:solidFill>
              </a:rPr>
              <a:t>Забота о них</a:t>
            </a:r>
          </a:p>
          <a:p>
            <a:r>
              <a:rPr lang="ru-RU" sz="3200" b="1" i="1" dirty="0" smtClean="0">
                <a:solidFill>
                  <a:schemeClr val="bg1">
                    <a:lumMod val="25000"/>
                  </a:schemeClr>
                </a:solidFill>
              </a:rPr>
              <a:t> согревает</a:t>
            </a:r>
          </a:p>
          <a:p>
            <a:r>
              <a:rPr lang="ru-RU" sz="3200" b="1" i="1" dirty="0" smtClean="0">
                <a:solidFill>
                  <a:schemeClr val="bg1">
                    <a:lumMod val="25000"/>
                  </a:schemeClr>
                </a:solidFill>
              </a:rPr>
              <a:t> сердце</a:t>
            </a:r>
            <a:endParaRPr lang="ru-RU" sz="3200" b="1" i="1" dirty="0">
              <a:solidFill>
                <a:schemeClr val="bg1">
                  <a:lumMod val="2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1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http://www.fonstola.ru/pic/201201/1152x864/fonstola.ru-72641.jp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-285776"/>
            <a:ext cx="9144000" cy="7143776"/>
          </a:xfrm>
          <a:prstGeom prst="rect">
            <a:avLst/>
          </a:prstGeom>
          <a:noFill/>
        </p:spPr>
      </p:pic>
      <p:pic>
        <p:nvPicPr>
          <p:cNvPr id="5" name="g.ventura_-_lultima_neve_di_primavera.mp3">
            <a:hlinkClick r:id="" action="ppaction://media"/>
          </p:cNvPr>
          <p:cNvPicPr>
            <a:picLocks noGrp="1" noRot="1" noChangeAspect="1"/>
          </p:cNvPicPr>
          <p:nvPr>
            <p:ph sz="quarter" idx="1"/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1115616" y="6093296"/>
            <a:ext cx="304800" cy="3048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714348" y="214290"/>
            <a:ext cx="297389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7200" b="1" i="1" dirty="0" smtClean="0">
                <a:solidFill>
                  <a:srgbClr val="FF0000"/>
                </a:solidFill>
                <a:latin typeface="Monotype Corsiva" pitchFamily="66" charset="0"/>
              </a:rPr>
              <a:t>Дружба</a:t>
            </a:r>
            <a:endParaRPr lang="ru-RU" sz="7200" b="1" i="1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500166" y="1285860"/>
            <a:ext cx="302679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7200" b="1" i="1" dirty="0" smtClean="0">
                <a:solidFill>
                  <a:srgbClr val="00B0F0"/>
                </a:solidFill>
                <a:latin typeface="Monotype Corsiva" pitchFamily="66" charset="0"/>
              </a:rPr>
              <a:t>Счастье</a:t>
            </a:r>
            <a:endParaRPr lang="ru-RU" sz="7200" b="1" i="1" dirty="0">
              <a:solidFill>
                <a:srgbClr val="00B0F0"/>
              </a:solidFill>
              <a:latin typeface="Monotype Corsiva" pitchFamily="66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000232" y="2285992"/>
            <a:ext cx="393088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7200" b="1" i="1" dirty="0" smtClean="0">
                <a:solidFill>
                  <a:srgbClr val="00B0F0"/>
                </a:solidFill>
                <a:latin typeface="Monotype Corsiva" pitchFamily="66" charset="0"/>
              </a:rPr>
              <a:t>Богатство</a:t>
            </a:r>
            <a:endParaRPr lang="ru-RU" sz="7200" b="1" i="1" dirty="0">
              <a:solidFill>
                <a:srgbClr val="00B0F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5" dur="191507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2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  <p:bldLst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matematika_carica_nauk_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3" name="WordArt 3"/>
          <p:cNvSpPr>
            <a:spLocks noChangeArrowheads="1" noChangeShapeType="1" noTextEdit="1"/>
          </p:cNvSpPr>
          <p:nvPr/>
        </p:nvSpPr>
        <p:spPr bwMode="auto">
          <a:xfrm>
            <a:off x="685800" y="1600200"/>
            <a:ext cx="7467600" cy="762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800000"/>
                </a:solidFill>
                <a:latin typeface="Bookman Old Style"/>
              </a:rPr>
              <a:t>Пословицы о дружбе</a:t>
            </a:r>
          </a:p>
        </p:txBody>
      </p:sp>
      <p:sp>
        <p:nvSpPr>
          <p:cNvPr id="10244" name="Rectangle 4"/>
          <p:cNvSpPr>
            <a:spLocks noChangeArrowheads="1"/>
          </p:cNvSpPr>
          <p:nvPr/>
        </p:nvSpPr>
        <p:spPr bwMode="auto">
          <a:xfrm>
            <a:off x="228600" y="2438400"/>
            <a:ext cx="48006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altLang="ru-RU" sz="2800" b="1">
                <a:solidFill>
                  <a:srgbClr val="000099"/>
                </a:solidFill>
              </a:rPr>
              <a:t>Старый друг лучше</a:t>
            </a:r>
          </a:p>
        </p:txBody>
      </p:sp>
      <p:sp>
        <p:nvSpPr>
          <p:cNvPr id="30725" name="Rectangle 5"/>
          <p:cNvSpPr>
            <a:spLocks noChangeArrowheads="1"/>
          </p:cNvSpPr>
          <p:nvPr/>
        </p:nvSpPr>
        <p:spPr bwMode="auto">
          <a:xfrm>
            <a:off x="4495800" y="2438400"/>
            <a:ext cx="32766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altLang="ru-RU" sz="2800" b="1">
                <a:solidFill>
                  <a:srgbClr val="990000"/>
                </a:solidFill>
              </a:rPr>
              <a:t>новых двух.</a:t>
            </a:r>
          </a:p>
        </p:txBody>
      </p:sp>
      <p:sp>
        <p:nvSpPr>
          <p:cNvPr id="10246" name="Rectangle 6"/>
          <p:cNvSpPr>
            <a:spLocks noChangeArrowheads="1"/>
          </p:cNvSpPr>
          <p:nvPr/>
        </p:nvSpPr>
        <p:spPr bwMode="auto">
          <a:xfrm>
            <a:off x="228600" y="2971800"/>
            <a:ext cx="659923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altLang="ru-RU" sz="2800" b="1">
                <a:solidFill>
                  <a:srgbClr val="006600"/>
                </a:solidFill>
              </a:rPr>
              <a:t>Дерево живет корнями, а человек –</a:t>
            </a:r>
            <a:r>
              <a:rPr lang="ru-RU" altLang="ru-RU" sz="2800" b="1"/>
              <a:t> </a:t>
            </a:r>
          </a:p>
        </p:txBody>
      </p:sp>
      <p:sp>
        <p:nvSpPr>
          <p:cNvPr id="30727" name="Rectangle 7"/>
          <p:cNvSpPr>
            <a:spLocks noChangeArrowheads="1"/>
          </p:cNvSpPr>
          <p:nvPr/>
        </p:nvSpPr>
        <p:spPr bwMode="auto">
          <a:xfrm>
            <a:off x="6629400" y="2971800"/>
            <a:ext cx="25146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altLang="ru-RU" sz="2800" b="1">
                <a:solidFill>
                  <a:srgbClr val="990000"/>
                </a:solidFill>
              </a:rPr>
              <a:t>друзьями.</a:t>
            </a:r>
          </a:p>
        </p:txBody>
      </p:sp>
      <p:sp>
        <p:nvSpPr>
          <p:cNvPr id="10248" name="Rectangle 8"/>
          <p:cNvSpPr>
            <a:spLocks noChangeArrowheads="1"/>
          </p:cNvSpPr>
          <p:nvPr/>
        </p:nvSpPr>
        <p:spPr bwMode="auto">
          <a:xfrm>
            <a:off x="228600" y="3533775"/>
            <a:ext cx="409892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altLang="ru-RU" sz="2800" b="1">
                <a:solidFill>
                  <a:srgbClr val="660066"/>
                </a:solidFill>
              </a:rPr>
              <a:t>Не имей сто рублей, а</a:t>
            </a:r>
          </a:p>
        </p:txBody>
      </p:sp>
      <p:sp>
        <p:nvSpPr>
          <p:cNvPr id="30729" name="Rectangle 9"/>
          <p:cNvSpPr>
            <a:spLocks noChangeArrowheads="1"/>
          </p:cNvSpPr>
          <p:nvPr/>
        </p:nvSpPr>
        <p:spPr bwMode="auto">
          <a:xfrm>
            <a:off x="4419600" y="3533775"/>
            <a:ext cx="3268663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altLang="ru-RU" b="1"/>
              <a:t> </a:t>
            </a:r>
            <a:r>
              <a:rPr lang="ru-RU" altLang="ru-RU" sz="2800" b="1">
                <a:solidFill>
                  <a:srgbClr val="990000"/>
                </a:solidFill>
              </a:rPr>
              <a:t>имей сто друзей.</a:t>
            </a:r>
          </a:p>
        </p:txBody>
      </p:sp>
      <p:sp>
        <p:nvSpPr>
          <p:cNvPr id="10250" name="Rectangle 10"/>
          <p:cNvSpPr>
            <a:spLocks noChangeArrowheads="1"/>
          </p:cNvSpPr>
          <p:nvPr/>
        </p:nvSpPr>
        <p:spPr bwMode="auto">
          <a:xfrm>
            <a:off x="381000" y="4067175"/>
            <a:ext cx="4271963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altLang="ru-RU" sz="2800" b="1">
                <a:solidFill>
                  <a:srgbClr val="FF0000"/>
                </a:solidFill>
              </a:rPr>
              <a:t>Дружба не гриб, в лесу</a:t>
            </a:r>
            <a:endParaRPr lang="ru-RU" altLang="ru-RU" b="1">
              <a:solidFill>
                <a:srgbClr val="FF0000"/>
              </a:solidFill>
            </a:endParaRPr>
          </a:p>
        </p:txBody>
      </p:sp>
      <p:sp>
        <p:nvSpPr>
          <p:cNvPr id="30731" name="Rectangle 11"/>
          <p:cNvSpPr>
            <a:spLocks noChangeArrowheads="1"/>
          </p:cNvSpPr>
          <p:nvPr/>
        </p:nvSpPr>
        <p:spPr bwMode="auto">
          <a:xfrm>
            <a:off x="4724400" y="4114800"/>
            <a:ext cx="20193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altLang="ru-RU" b="1"/>
              <a:t> </a:t>
            </a:r>
            <a:r>
              <a:rPr lang="ru-RU" altLang="ru-RU" sz="2800" b="1">
                <a:solidFill>
                  <a:srgbClr val="990000"/>
                </a:solidFill>
              </a:rPr>
              <a:t>не растёт.</a:t>
            </a:r>
          </a:p>
        </p:txBody>
      </p:sp>
      <p:sp>
        <p:nvSpPr>
          <p:cNvPr id="10252" name="Rectangle 12"/>
          <p:cNvSpPr>
            <a:spLocks noChangeArrowheads="1"/>
          </p:cNvSpPr>
          <p:nvPr/>
        </p:nvSpPr>
        <p:spPr bwMode="auto">
          <a:xfrm>
            <a:off x="381000" y="4648200"/>
            <a:ext cx="4240213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altLang="ru-RU" sz="2800" b="1"/>
              <a:t>Платье лучше новое, а</a:t>
            </a:r>
            <a:endParaRPr lang="ru-RU" altLang="ru-RU" b="1"/>
          </a:p>
        </p:txBody>
      </p:sp>
      <p:sp>
        <p:nvSpPr>
          <p:cNvPr id="30733" name="Rectangle 13"/>
          <p:cNvSpPr>
            <a:spLocks noChangeArrowheads="1"/>
          </p:cNvSpPr>
          <p:nvPr/>
        </p:nvSpPr>
        <p:spPr bwMode="auto">
          <a:xfrm>
            <a:off x="4724400" y="4648200"/>
            <a:ext cx="2544763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altLang="ru-RU" b="1"/>
              <a:t> </a:t>
            </a:r>
            <a:r>
              <a:rPr lang="ru-RU" altLang="ru-RU" sz="2800" b="1">
                <a:solidFill>
                  <a:srgbClr val="990000"/>
                </a:solidFill>
              </a:rPr>
              <a:t>друг старый.</a:t>
            </a:r>
          </a:p>
        </p:txBody>
      </p:sp>
      <p:sp>
        <p:nvSpPr>
          <p:cNvPr id="10254" name="Rectangle 14"/>
          <p:cNvSpPr>
            <a:spLocks noChangeArrowheads="1"/>
          </p:cNvSpPr>
          <p:nvPr/>
        </p:nvSpPr>
        <p:spPr bwMode="auto">
          <a:xfrm>
            <a:off x="533400" y="5257800"/>
            <a:ext cx="5865813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altLang="ru-RU" sz="2800" b="1">
                <a:solidFill>
                  <a:srgbClr val="FF9900"/>
                </a:solidFill>
              </a:rPr>
              <a:t>Человек без друзей, что дерево</a:t>
            </a:r>
          </a:p>
        </p:txBody>
      </p:sp>
      <p:sp>
        <p:nvSpPr>
          <p:cNvPr id="30735" name="Rectangle 15"/>
          <p:cNvSpPr>
            <a:spLocks noChangeArrowheads="1"/>
          </p:cNvSpPr>
          <p:nvPr/>
        </p:nvSpPr>
        <p:spPr bwMode="auto">
          <a:xfrm>
            <a:off x="6477000" y="5257800"/>
            <a:ext cx="228282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altLang="ru-RU" b="1"/>
              <a:t> </a:t>
            </a:r>
            <a:r>
              <a:rPr lang="ru-RU" altLang="ru-RU" sz="2800" b="1">
                <a:solidFill>
                  <a:srgbClr val="990000"/>
                </a:solidFill>
              </a:rPr>
              <a:t>без корней.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07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07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07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07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07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07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forweb-designer.ru/uploads/posts/2011-05/thumbs/1305893475_sfowztzuyfagi2q.jpe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214546" y="285728"/>
            <a:ext cx="481253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dirty="0" smtClean="0">
                <a:solidFill>
                  <a:schemeClr val="accent5">
                    <a:lumMod val="75000"/>
                  </a:schemeClr>
                </a:solidFill>
                <a:latin typeface="Monotype Corsiva" pitchFamily="66" charset="0"/>
              </a:rPr>
              <a:t>Дерево Дружбы</a:t>
            </a:r>
            <a:endParaRPr lang="ru-RU" sz="6000" b="1" dirty="0">
              <a:solidFill>
                <a:schemeClr val="accent5">
                  <a:lumMod val="75000"/>
                </a:schemeClr>
              </a:solidFill>
              <a:latin typeface="Monotype Corsiva" pitchFamily="66" charset="0"/>
            </a:endParaRPr>
          </a:p>
        </p:txBody>
      </p:sp>
      <p:pic>
        <p:nvPicPr>
          <p:cNvPr id="6" name="Дружба - Барбарики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683568" y="630932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53972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94fa5f4762944c269c395a17c14145d0_968881805eb7320dd8546e05f52f9ce9.jpe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g.ventura_-_lultima_neve_di_primavera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755576" y="6093296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91507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чальная">
  <a:themeElements>
    <a:clrScheme name="Другая 4">
      <a:dk1>
        <a:sysClr val="windowText" lastClr="000000"/>
      </a:dk1>
      <a:lt1>
        <a:srgbClr val="F3C1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E365F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Начальная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Начальная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651</TotalTime>
  <Words>186</Words>
  <Application>Microsoft Office PowerPoint</Application>
  <PresentationFormat>Экран (4:3)</PresentationFormat>
  <Paragraphs>40</Paragraphs>
  <Slides>10</Slides>
  <Notes>0</Notes>
  <HiddenSlides>0</HiddenSlides>
  <MMClips>4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Начальная</vt:lpstr>
      <vt:lpstr>Слайд 1</vt:lpstr>
      <vt:lpstr>Слайд 2</vt:lpstr>
      <vt:lpstr>Слайд 3</vt:lpstr>
      <vt:lpstr>международный д9 июня ень друзей!  </vt:lpstr>
      <vt:lpstr>Собака – друг человека</vt:lpstr>
      <vt:lpstr>Слайд 6</vt:lpstr>
      <vt:lpstr>Слайд 7</vt:lpstr>
      <vt:lpstr>Слайд 8</vt:lpstr>
      <vt:lpstr>Слайд 9</vt:lpstr>
      <vt:lpstr>Слайд 10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66</cp:revision>
  <dcterms:created xsi:type="dcterms:W3CDTF">2014-03-17T12:19:13Z</dcterms:created>
  <dcterms:modified xsi:type="dcterms:W3CDTF">2014-03-20T15:01:44Z</dcterms:modified>
</cp:coreProperties>
</file>