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6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942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838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0440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2852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9855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0682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2807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1718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96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206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383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225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7807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067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467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881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317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DF280A-5A21-420F-9D25-CECD521D2FB4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B81A-8C34-420D-81ED-2C5398BB7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8917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6476" y="1944710"/>
            <a:ext cx="8825658" cy="26272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 процессы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состояния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81859" y="5730417"/>
            <a:ext cx="5756342" cy="861420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71094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3743" y="2490989"/>
            <a:ext cx="10036787" cy="1981200"/>
          </a:xfrm>
        </p:spPr>
        <p:txBody>
          <a:bodyPr/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4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Понятие об эмоциях и чувствах.</a:t>
            </a:r>
          </a:p>
          <a:p>
            <a:r>
              <a:rPr lang="ru-RU" dirty="0" smtClean="0"/>
              <a:t>Классификация эмоциональных состояний.</a:t>
            </a:r>
          </a:p>
          <a:p>
            <a:r>
              <a:rPr lang="ru-RU" dirty="0" smtClean="0"/>
              <a:t>Зависимость здоровья, эффективности деятельности от уровня эмоциональной напряженности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276963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Эмоции и чувства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486248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Это своеобразно выражаемое и переживаемое отношение человека к самому себе, к другим людям, выполняемой деятельности, возникающая при появлении, удовлетворении или неудовлетворении потребностей.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594" y="3219718"/>
            <a:ext cx="6465195" cy="33313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561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7444" y="149536"/>
            <a:ext cx="6045943" cy="98880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Формы переживаний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half" idx="2"/>
          </p:nvPr>
        </p:nvSpPr>
        <p:spPr>
          <a:xfrm>
            <a:off x="1372689" y="2145808"/>
            <a:ext cx="2452336" cy="395877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  </a:t>
            </a:r>
            <a:r>
              <a:rPr lang="ru-RU" sz="1600" u="sng" dirty="0" smtClean="0"/>
              <a:t>Эмоции</a:t>
            </a:r>
          </a:p>
          <a:p>
            <a:r>
              <a:rPr lang="ru-RU" dirty="0" smtClean="0"/>
              <a:t>(носят ситуативный характер, выражают оценку личности, определенной ситуацией)</a:t>
            </a:r>
          </a:p>
          <a:p>
            <a:r>
              <a:rPr lang="ru-RU" dirty="0" smtClean="0"/>
              <a:t>Виды:</a:t>
            </a:r>
          </a:p>
          <a:p>
            <a:r>
              <a:rPr lang="ru-RU" dirty="0" smtClean="0"/>
              <a:t>-Стенические</a:t>
            </a:r>
          </a:p>
          <a:p>
            <a:r>
              <a:rPr lang="ru-RU" dirty="0" smtClean="0"/>
              <a:t>-Астенические</a:t>
            </a:r>
          </a:p>
          <a:p>
            <a:r>
              <a:rPr lang="ru-RU" dirty="0" smtClean="0"/>
              <a:t>-Низкие эмоции</a:t>
            </a:r>
          </a:p>
          <a:p>
            <a:r>
              <a:rPr lang="ru-RU" dirty="0" smtClean="0"/>
              <a:t>-Высшие эмоции</a:t>
            </a:r>
          </a:p>
          <a:p>
            <a:endParaRPr lang="ru-RU" dirty="0" smtClean="0"/>
          </a:p>
          <a:p>
            <a:endParaRPr lang="ru-RU" sz="1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717444" y="1208042"/>
            <a:ext cx="605307" cy="8680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5589431" y="1177107"/>
            <a:ext cx="1" cy="13522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8020660" y="1114999"/>
            <a:ext cx="881518" cy="11030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Текст 17"/>
          <p:cNvSpPr txBox="1">
            <a:spLocks/>
          </p:cNvSpPr>
          <p:nvPr/>
        </p:nvSpPr>
        <p:spPr>
          <a:xfrm>
            <a:off x="4514247" y="2568158"/>
            <a:ext cx="2452336" cy="395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 smtClean="0"/>
              <a:t>             </a:t>
            </a:r>
            <a:r>
              <a:rPr lang="ru-RU" sz="1600" u="sng" dirty="0" smtClean="0"/>
              <a:t>Чувства</a:t>
            </a:r>
          </a:p>
          <a:p>
            <a:r>
              <a:rPr lang="ru-RU" dirty="0" smtClean="0"/>
              <a:t>Возникает в результате обобщения эмоций, имеют предметный характер. Чувства более сложные постоянные отношению человека, чем эмоции  </a:t>
            </a:r>
          </a:p>
          <a:p>
            <a:endParaRPr lang="ru-RU" sz="1600" dirty="0"/>
          </a:p>
        </p:txBody>
      </p:sp>
      <p:sp>
        <p:nvSpPr>
          <p:cNvPr id="20" name="Текст 17"/>
          <p:cNvSpPr txBox="1">
            <a:spLocks/>
          </p:cNvSpPr>
          <p:nvPr/>
        </p:nvSpPr>
        <p:spPr>
          <a:xfrm>
            <a:off x="8461419" y="2311087"/>
            <a:ext cx="2452336" cy="395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sz="1600" u="sng" dirty="0" smtClean="0"/>
              <a:t>Эмоциональные состояния</a:t>
            </a:r>
          </a:p>
          <a:p>
            <a:r>
              <a:rPr lang="ru-RU" dirty="0"/>
              <a:t> </a:t>
            </a:r>
            <a:r>
              <a:rPr lang="ru-RU" dirty="0" smtClean="0"/>
              <a:t>-Настроение</a:t>
            </a:r>
          </a:p>
          <a:p>
            <a:r>
              <a:rPr lang="ru-RU" dirty="0"/>
              <a:t> </a:t>
            </a:r>
            <a:r>
              <a:rPr lang="ru-RU" dirty="0" smtClean="0"/>
              <a:t>-Аффект</a:t>
            </a:r>
          </a:p>
          <a:p>
            <a:r>
              <a:rPr lang="ru-RU" dirty="0"/>
              <a:t> </a:t>
            </a:r>
            <a:r>
              <a:rPr lang="ru-RU" dirty="0" smtClean="0"/>
              <a:t>-Страсть</a:t>
            </a:r>
          </a:p>
          <a:p>
            <a:r>
              <a:rPr lang="ru-RU" dirty="0"/>
              <a:t> </a:t>
            </a:r>
            <a:r>
              <a:rPr lang="ru-RU" dirty="0" smtClean="0"/>
              <a:t>-Фрустрация</a:t>
            </a:r>
          </a:p>
          <a:p>
            <a:r>
              <a:rPr lang="ru-RU" dirty="0"/>
              <a:t> </a:t>
            </a:r>
            <a:r>
              <a:rPr lang="ru-RU" dirty="0" smtClean="0"/>
              <a:t>-Стресс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0164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270090"/>
            <a:ext cx="9625711" cy="1172343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Классификация эмоциональных состояний</a:t>
            </a:r>
            <a:endParaRPr lang="ru-RU" sz="40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7377" y="1751526"/>
            <a:ext cx="4769327" cy="44432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Источник настроения: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</a:t>
            </a:r>
            <a:r>
              <a:rPr lang="ru-RU" sz="1600" dirty="0" smtClean="0"/>
              <a:t>Состояние здоровья;</a:t>
            </a:r>
          </a:p>
          <a:p>
            <a:r>
              <a:rPr lang="ru-RU" sz="1600" dirty="0" smtClean="0"/>
              <a:t> -Взаимоотношение с людьми;</a:t>
            </a:r>
          </a:p>
          <a:p>
            <a:r>
              <a:rPr lang="ru-RU" sz="2000" dirty="0" smtClean="0"/>
              <a:t> </a:t>
            </a:r>
            <a:r>
              <a:rPr lang="ru-RU" sz="1600" dirty="0" smtClean="0"/>
              <a:t>-Погода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-Эмоционально окрашенные мысли;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-</a:t>
            </a:r>
            <a:r>
              <a:rPr lang="ru-RU" sz="1600" dirty="0" err="1" smtClean="0"/>
              <a:t>Мироудовлетворенности</a:t>
            </a:r>
            <a:r>
              <a:rPr lang="ru-RU" sz="1600" dirty="0" smtClean="0"/>
              <a:t> жизни человека.</a:t>
            </a:r>
          </a:p>
        </p:txBody>
      </p:sp>
      <p:sp>
        <p:nvSpPr>
          <p:cNvPr id="6" name="Текст 17"/>
          <p:cNvSpPr txBox="1">
            <a:spLocks/>
          </p:cNvSpPr>
          <p:nvPr/>
        </p:nvSpPr>
        <p:spPr>
          <a:xfrm>
            <a:off x="5164427" y="1595639"/>
            <a:ext cx="4379865" cy="395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ru-RU" sz="1600" dirty="0"/>
          </a:p>
        </p:txBody>
      </p:sp>
      <p:sp>
        <p:nvSpPr>
          <p:cNvPr id="7" name="Текст 17"/>
          <p:cNvSpPr txBox="1">
            <a:spLocks/>
          </p:cNvSpPr>
          <p:nvPr/>
        </p:nvSpPr>
        <p:spPr>
          <a:xfrm>
            <a:off x="6910037" y="1628507"/>
            <a:ext cx="3361387" cy="395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ru-RU" sz="1600" dirty="0"/>
          </a:p>
        </p:txBody>
      </p:sp>
      <p:sp>
        <p:nvSpPr>
          <p:cNvPr id="8" name="Текст 17"/>
          <p:cNvSpPr txBox="1">
            <a:spLocks/>
          </p:cNvSpPr>
          <p:nvPr/>
        </p:nvSpPr>
        <p:spPr>
          <a:xfrm>
            <a:off x="6662519" y="1814581"/>
            <a:ext cx="3271235" cy="3958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9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sz="1800" dirty="0" smtClean="0"/>
              <a:t>Особенности настроения</a:t>
            </a:r>
          </a:p>
          <a:p>
            <a:r>
              <a:rPr lang="ru-RU" sz="1800" dirty="0" smtClean="0"/>
              <a:t>-</a:t>
            </a:r>
            <a:r>
              <a:rPr lang="ru-RU" sz="1600" dirty="0" smtClean="0"/>
              <a:t>Слабая интенсивность;</a:t>
            </a:r>
          </a:p>
          <a:p>
            <a:r>
              <a:rPr lang="ru-RU" sz="1600" dirty="0" smtClean="0"/>
              <a:t>-Значительная длительность;</a:t>
            </a:r>
          </a:p>
          <a:p>
            <a:r>
              <a:rPr lang="ru-RU" sz="1600" dirty="0" smtClean="0"/>
              <a:t>-Причины настроения не всегда осознаются;</a:t>
            </a:r>
          </a:p>
          <a:p>
            <a:r>
              <a:rPr lang="ru-RU" sz="1600" dirty="0" smtClean="0"/>
              <a:t>-Влияние на мысли и действия человека.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7436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64801" y="520521"/>
            <a:ext cx="8825659" cy="1981200"/>
          </a:xfrm>
        </p:spPr>
        <p:txBody>
          <a:bodyPr/>
          <a:lstStyle/>
          <a:p>
            <a:r>
              <a:rPr lang="ru-RU" sz="3600" dirty="0" smtClean="0"/>
              <a:t>Аффект-</a:t>
            </a:r>
            <a:r>
              <a:rPr lang="ru-RU" sz="2000" dirty="0" smtClean="0"/>
              <a:t>сильная и относительно кратковременная эмоциональная вспышка, неподконтрольная состоянию.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64800" y="2846231"/>
            <a:ext cx="8825659" cy="190607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Проявляется в двигательном перевозбуждении, возникает в ответ на сложившуюся ситуацию.</a:t>
            </a:r>
          </a:p>
          <a:p>
            <a:r>
              <a:rPr lang="ru-RU" dirty="0" smtClean="0"/>
              <a:t>                                 Особенности аффектов</a:t>
            </a:r>
          </a:p>
          <a:p>
            <a:r>
              <a:rPr lang="ru-RU" dirty="0" smtClean="0"/>
              <a:t>-Большая интенсивность;</a:t>
            </a:r>
          </a:p>
          <a:p>
            <a:r>
              <a:rPr lang="ru-RU" dirty="0" smtClean="0"/>
              <a:t>-Кратковременная;</a:t>
            </a:r>
          </a:p>
          <a:p>
            <a:r>
              <a:rPr lang="ru-RU" dirty="0" smtClean="0"/>
              <a:t>-Безотчетность.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125" y="3051574"/>
            <a:ext cx="2650984" cy="34014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54" y="4332312"/>
            <a:ext cx="4241442" cy="21207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109" y="4180347"/>
            <a:ext cx="3977200" cy="2272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83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520521"/>
            <a:ext cx="8825659" cy="1981200"/>
          </a:xfrm>
        </p:spPr>
        <p:txBody>
          <a:bodyPr/>
          <a:lstStyle/>
          <a:p>
            <a:r>
              <a:rPr lang="ru-RU" sz="4000" dirty="0" smtClean="0"/>
              <a:t>Фрустрация-</a:t>
            </a:r>
            <a:r>
              <a:rPr lang="ru-RU" sz="2000" dirty="0" smtClean="0"/>
              <a:t> состояние эмоционального расстройства, возникающее при невозможности достичь, поставленной цели, или бесполезности усилий прилагаемой для ее достижений. 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13287" y="2331076"/>
            <a:ext cx="8825659" cy="631065"/>
          </a:xfrm>
        </p:spPr>
        <p:txBody>
          <a:bodyPr/>
          <a:lstStyle/>
          <a:p>
            <a:r>
              <a:rPr lang="ru-RU" dirty="0" smtClean="0"/>
              <a:t>Проявляется в досаде, обиде, злобе, разочаровании.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33" y="3250439"/>
            <a:ext cx="3645794" cy="2582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87" y="4005330"/>
            <a:ext cx="2665287" cy="25332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268" y="3482833"/>
            <a:ext cx="2524774" cy="3080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150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Страсть-</a:t>
            </a:r>
            <a:r>
              <a:rPr lang="ru-RU" sz="2000" dirty="0" smtClean="0"/>
              <a:t>состояние, сочетания эмоций, мотивов и чувств сконцентрированных вокруг определенного вида деятельности, предмета, человека. Страсть выражается в увлеченности, сосредоточенности, собранности помыслов и сил направленных на цель.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1262130"/>
          </a:xfrm>
        </p:spPr>
        <p:txBody>
          <a:bodyPr/>
          <a:lstStyle/>
          <a:p>
            <a:r>
              <a:rPr lang="ru-RU" dirty="0" smtClean="0"/>
              <a:t>Состояние длительное.</a:t>
            </a:r>
          </a:p>
          <a:p>
            <a:r>
              <a:rPr lang="ru-RU" dirty="0" smtClean="0"/>
              <a:t>Может быть и положительным и отрицательным.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13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228" y="1061434"/>
            <a:ext cx="8825659" cy="1981200"/>
          </a:xfrm>
        </p:spPr>
        <p:txBody>
          <a:bodyPr/>
          <a:lstStyle/>
          <a:p>
            <a:r>
              <a:rPr lang="ru-RU" sz="4000" smtClean="0"/>
              <a:t>Стресс-</a:t>
            </a:r>
            <a:r>
              <a:rPr lang="ru-RU" sz="2000" smtClean="0"/>
              <a:t> процесс внутренних изменений в системах организма в ответ на любое сильное или продолжительное воздействие окружающей среды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94" y="2710244"/>
            <a:ext cx="10735986" cy="3511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399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92</TotalTime>
  <Words>305</Words>
  <Application>Microsoft Office PowerPoint</Application>
  <PresentationFormat>Произвольный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Ион</vt:lpstr>
      <vt:lpstr>   Эмоциональные процессы  и состояния</vt:lpstr>
      <vt:lpstr>Содержание </vt:lpstr>
      <vt:lpstr>          Эмоции и чувства</vt:lpstr>
      <vt:lpstr>       Формы переживаний</vt:lpstr>
      <vt:lpstr>Классификация эмоциональных состояний</vt:lpstr>
      <vt:lpstr>Аффект-сильная и относительно кратковременная эмоциональная вспышка, неподконтрольная состоянию. </vt:lpstr>
      <vt:lpstr>Фрустрация- состояние эмоционального расстройства, возникающее при невозможности достичь, поставленной цели, или бесполезности усилий прилагаемой для ее достижений. </vt:lpstr>
      <vt:lpstr>Страсть-состояние, сочетания эмоций, мотивов и чувств сконцентрированных вокруг определенного вида деятельности, предмета, человека. Страсть выражается в увлеченности, сосредоточенности, собранности помыслов и сил направленных на цель.</vt:lpstr>
      <vt:lpstr>Стресс- процесс внутренних изменений в системах организма в ответ на любое сильное или продолжительное воздействие окружающей среды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 и чувства</dc:title>
  <dc:creator>111</dc:creator>
  <cp:lastModifiedBy>KompKlass2</cp:lastModifiedBy>
  <cp:revision>11</cp:revision>
  <dcterms:created xsi:type="dcterms:W3CDTF">2016-01-20T17:18:50Z</dcterms:created>
  <dcterms:modified xsi:type="dcterms:W3CDTF">2021-10-19T11:38:43Z</dcterms:modified>
</cp:coreProperties>
</file>