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 id="2147483708" r:id="rId4"/>
    <p:sldMasterId id="2147483720" r:id="rId5"/>
  </p:sldMasterIdLst>
  <p:sldIdLst>
    <p:sldId id="256" r:id="rId6"/>
    <p:sldId id="257" r:id="rId7"/>
    <p:sldId id="269" r:id="rId8"/>
    <p:sldId id="258" r:id="rId9"/>
    <p:sldId id="259" r:id="rId10"/>
    <p:sldId id="270" r:id="rId11"/>
    <p:sldId id="271" r:id="rId12"/>
    <p:sldId id="272" r:id="rId13"/>
    <p:sldId id="264" r:id="rId14"/>
    <p:sldId id="260" r:id="rId15"/>
    <p:sldId id="261" r:id="rId16"/>
    <p:sldId id="262" r:id="rId17"/>
    <p:sldId id="268"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4C71EC6-210F-42DE-9C53-41977AD35B3D}" type="datetimeFigureOut">
              <a:rPr lang="ru-RU" smtClean="0"/>
              <a:pPr/>
              <a:t>19.10.2021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4C71EC6-210F-42DE-9C53-41977AD35B3D}" type="datetimeFigureOut">
              <a:rPr lang="ru-RU" smtClean="0"/>
              <a:pPr/>
              <a:t>19.10.2021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19B0651-EE4F-4900-A07F-96A6BFA9D0F0}"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pPr/>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pPr/>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pPr/>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19.10.2021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19.10.2021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B4C71EC6-210F-42DE-9C53-41977AD35B3D}" type="datetimeFigureOut">
              <a:rPr lang="ru-RU" smtClean="0"/>
              <a:pPr/>
              <a:t>19.10.2021</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B19B0651-EE4F-4900-A07F-96A6BFA9D0F0}" type="slidenum">
              <a:rPr lang="ru-RU" smtClean="0"/>
              <a:pPr/>
              <a:t>‹#›</a:t>
            </a:fld>
            <a:endParaRPr lang="ru-R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4C71EC6-210F-42DE-9C53-41977AD35B3D}" type="datetimeFigureOut">
              <a:rPr lang="ru-RU" smtClean="0"/>
              <a:pPr/>
              <a:t>19.10.2021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B4C71EC6-210F-42DE-9C53-41977AD35B3D}" type="datetimeFigureOut">
              <a:rPr lang="ru-RU" smtClean="0"/>
              <a:pPr/>
              <a:t>19.10.2021</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pPr/>
              <a:t>19.10.2021</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5.xml"/><Relationship Id="rId6" Type="http://schemas.openxmlformats.org/officeDocument/2006/relationships/slide" Target="slide2.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7.jpeg"/><Relationship Id="rId1" Type="http://schemas.openxmlformats.org/officeDocument/2006/relationships/slideLayout" Target="../slideLayouts/slideLayout35.xml"/><Relationship Id="rId6" Type="http://schemas.openxmlformats.org/officeDocument/2006/relationships/slide" Target="slide2.xml"/><Relationship Id="rId5" Type="http://schemas.openxmlformats.org/officeDocument/2006/relationships/image" Target="../media/image18.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5.xml"/><Relationship Id="rId6" Type="http://schemas.openxmlformats.org/officeDocument/2006/relationships/slide" Target="slide2.xml"/><Relationship Id="rId5" Type="http://schemas.openxmlformats.org/officeDocument/2006/relationships/image" Target="../media/image15.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6.xml"/><Relationship Id="rId5" Type="http://schemas.openxmlformats.org/officeDocument/2006/relationships/slide" Target="slide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620688"/>
            <a:ext cx="7772400" cy="4059883"/>
          </a:xfrm>
        </p:spPr>
        <p:txBody>
          <a:bodyPr>
            <a:normAutofit/>
          </a:bodyPr>
          <a:lstStyle/>
          <a:p>
            <a:r>
              <a:rPr lang="ru-RU" dirty="0" smtClean="0"/>
              <a:t>Картинка-невербальное средство для стимулирования различных видов высказываний</a:t>
            </a:r>
            <a:r>
              <a:rPr lang="en-US" dirty="0" smtClean="0"/>
              <a:t>.</a:t>
            </a:r>
            <a:endParaRPr lang="ru-RU" dirty="0"/>
          </a:p>
        </p:txBody>
      </p:sp>
      <p:sp>
        <p:nvSpPr>
          <p:cNvPr id="3" name="Подзаголовок 2"/>
          <p:cNvSpPr>
            <a:spLocks noGrp="1"/>
          </p:cNvSpPr>
          <p:nvPr>
            <p:ph type="subTitle" idx="1"/>
          </p:nvPr>
        </p:nvSpPr>
        <p:spPr/>
        <p:txBody>
          <a:bodyPr>
            <a:normAutofit/>
          </a:bodyPr>
          <a:lstStyle/>
          <a:p>
            <a:pPr algn="r"/>
            <a:r>
              <a:rPr lang="ru-RU" b="1" dirty="0" smtClean="0">
                <a:solidFill>
                  <a:schemeClr val="bg1"/>
                </a:solidFill>
                <a:latin typeface="Times New Roman" pitchFamily="18" charset="0"/>
                <a:cs typeface="Times New Roman" pitchFamily="18" charset="0"/>
              </a:rPr>
              <a:t>Подготовила: </a:t>
            </a:r>
            <a:r>
              <a:rPr lang="ru-RU" b="1" dirty="0" err="1" smtClean="0">
                <a:solidFill>
                  <a:schemeClr val="bg1"/>
                </a:solidFill>
                <a:latin typeface="Times New Roman" pitchFamily="18" charset="0"/>
                <a:cs typeface="Times New Roman" pitchFamily="18" charset="0"/>
              </a:rPr>
              <a:t>Бадмацыренова</a:t>
            </a:r>
            <a:r>
              <a:rPr lang="ru-RU" b="1" dirty="0" smtClean="0">
                <a:solidFill>
                  <a:schemeClr val="bg1"/>
                </a:solidFill>
                <a:latin typeface="Times New Roman" pitchFamily="18" charset="0"/>
                <a:cs typeface="Times New Roman" pitchFamily="18" charset="0"/>
              </a:rPr>
              <a:t> Ж.Д., учитель английского языка высшей квалификационной категории</a:t>
            </a:r>
            <a:endParaRPr lang="ru-RU"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60496530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60628"/>
            <a:ext cx="7125113" cy="1064135"/>
          </a:xfrm>
        </p:spPr>
        <p:txBody>
          <a:bodyPr/>
          <a:lstStyle/>
          <a:p>
            <a:r>
              <a:rPr lang="en-US" dirty="0" smtClean="0"/>
              <a:t> </a:t>
            </a:r>
            <a:r>
              <a:rPr lang="en-US" sz="3600" dirty="0" smtClean="0"/>
              <a:t>B</a:t>
            </a:r>
            <a:r>
              <a:rPr lang="en-US" sz="3600" dirty="0" smtClean="0">
                <a:solidFill>
                  <a:srgbClr val="FF0000"/>
                </a:solidFill>
              </a:rPr>
              <a:t>e</a:t>
            </a:r>
            <a:r>
              <a:rPr lang="en-US" sz="3600" dirty="0" smtClean="0"/>
              <a:t>d                      T</a:t>
            </a:r>
            <a:r>
              <a:rPr lang="en-US" sz="3600" dirty="0" smtClean="0">
                <a:solidFill>
                  <a:srgbClr val="FF0000"/>
                </a:solidFill>
              </a:rPr>
              <a:t>e</a:t>
            </a:r>
            <a:r>
              <a:rPr lang="en-US" sz="3600" dirty="0" smtClean="0"/>
              <a:t>nt</a:t>
            </a:r>
            <a:endParaRPr lang="ru-RU" sz="3600" dirty="0"/>
          </a:p>
        </p:txBody>
      </p:sp>
      <p:sp>
        <p:nvSpPr>
          <p:cNvPr id="3" name="Объект 2"/>
          <p:cNvSpPr>
            <a:spLocks noGrp="1"/>
          </p:cNvSpPr>
          <p:nvPr>
            <p:ph idx="1"/>
          </p:nvPr>
        </p:nvSpPr>
        <p:spPr>
          <a:xfrm>
            <a:off x="457200" y="1224763"/>
            <a:ext cx="8229600" cy="5516605"/>
          </a:xfrm>
        </p:spPr>
        <p:txBody>
          <a:bodyPr>
            <a:normAutofit/>
          </a:bodyPr>
          <a:lstStyle/>
          <a:p>
            <a:pPr marL="0" indent="0">
              <a:buNone/>
            </a:pPr>
            <a:r>
              <a:rPr lang="en-US" sz="3600" dirty="0" smtClean="0"/>
              <a:t>     B</a:t>
            </a:r>
            <a:r>
              <a:rPr lang="en-US" sz="3600" dirty="0" smtClean="0">
                <a:solidFill>
                  <a:srgbClr val="FF0000"/>
                </a:solidFill>
              </a:rPr>
              <a:t>e</a:t>
            </a:r>
            <a:r>
              <a:rPr lang="en-US" sz="3600" dirty="0" smtClean="0"/>
              <a:t>lt                       </a:t>
            </a:r>
            <a:r>
              <a:rPr lang="en-US" sz="3600" dirty="0" smtClean="0">
                <a:solidFill>
                  <a:srgbClr val="FF0000"/>
                </a:solidFill>
              </a:rPr>
              <a:t>E</a:t>
            </a:r>
            <a:r>
              <a:rPr lang="en-US" sz="3600" dirty="0" smtClean="0"/>
              <a:t>gg</a:t>
            </a: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1560" y="1224763"/>
            <a:ext cx="2857500" cy="2037209"/>
          </a:xfrm>
          <a:prstGeom prst="rect">
            <a:avLst/>
          </a:prstGeom>
          <a:ln w="228600" cap="sq" cmpd="thickThin">
            <a:solidFill>
              <a:srgbClr val="000000"/>
            </a:solidFill>
            <a:prstDash val="solid"/>
            <a:miter lim="800000"/>
          </a:ln>
          <a:effectLst>
            <a:innerShdw blurRad="76200">
              <a:srgbClr val="000000"/>
            </a:innerShdw>
          </a:effectLst>
        </p:spPr>
      </p:pic>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99367" y="1124744"/>
            <a:ext cx="2952328" cy="22372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 name="Рисунок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78210" y="4437112"/>
            <a:ext cx="3124200" cy="1826890"/>
          </a:xfrm>
          <a:prstGeom prst="rect">
            <a:avLst/>
          </a:prstGeom>
        </p:spPr>
      </p:pic>
      <p:pic>
        <p:nvPicPr>
          <p:cNvPr id="11" name="Рисунок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004048" y="4365104"/>
            <a:ext cx="2947647" cy="2207890"/>
          </a:xfrm>
          <a:prstGeom prst="rect">
            <a:avLst/>
          </a:prstGeom>
        </p:spPr>
      </p:pic>
      <p:sp>
        <p:nvSpPr>
          <p:cNvPr id="12" name="Развернутая стрелка 11">
            <a:hlinkClick r:id="rId6" action="ppaction://hlinksldjump"/>
          </p:cNvPr>
          <p:cNvSpPr/>
          <p:nvPr/>
        </p:nvSpPr>
        <p:spPr>
          <a:xfrm>
            <a:off x="8172400" y="5825090"/>
            <a:ext cx="886968" cy="877824"/>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3462634156"/>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40769" y="-603448"/>
            <a:ext cx="8229600" cy="6984776"/>
          </a:xfrm>
        </p:spPr>
        <p:txBody>
          <a:bodyPr/>
          <a:lstStyle/>
          <a:p>
            <a:pPr marL="0" indent="0">
              <a:buNone/>
            </a:pPr>
            <a:r>
              <a:rPr lang="en-US" sz="3200" dirty="0"/>
              <a:t> </a:t>
            </a:r>
            <a:r>
              <a:rPr lang="en-US" sz="3200" dirty="0" smtClean="0"/>
              <a:t>     B…                             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a:t> </a:t>
            </a:r>
            <a:r>
              <a:rPr lang="en-US" dirty="0" smtClean="0"/>
              <a:t>          </a:t>
            </a:r>
          </a:p>
          <a:p>
            <a:pPr marL="0" indent="0">
              <a:buNone/>
            </a:pPr>
            <a:endParaRPr lang="en-US" dirty="0"/>
          </a:p>
          <a:p>
            <a:pPr marL="0" indent="0">
              <a:buNone/>
            </a:pPr>
            <a:r>
              <a:rPr lang="en-US" dirty="0" smtClean="0"/>
              <a:t>               </a:t>
            </a:r>
            <a:r>
              <a:rPr lang="en-US" sz="3600" dirty="0" smtClean="0"/>
              <a:t>B…                      E..</a:t>
            </a:r>
          </a:p>
          <a:p>
            <a:pPr marL="0" indent="0">
              <a:buNone/>
            </a:pPr>
            <a:endParaRPr lang="en-US" dirty="0"/>
          </a:p>
          <a:p>
            <a:pPr marL="0" indent="0">
              <a:buNone/>
            </a:pPr>
            <a:endParaRPr lang="en-US" dirty="0" smtClean="0"/>
          </a:p>
          <a:p>
            <a:pPr marL="0" indent="0">
              <a:buNone/>
            </a:pPr>
            <a:r>
              <a:rPr lang="en-US" dirty="0" smtClean="0"/>
              <a:t>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1560" y="4369532"/>
            <a:ext cx="3124200" cy="1867779"/>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7544" y="1130819"/>
            <a:ext cx="2857500" cy="2181225"/>
          </a:xfrm>
          <a:prstGeom prst="rect">
            <a:avLst/>
          </a:prstGeom>
          <a:ln w="228600" cap="sq" cmpd="thickThin">
            <a:solidFill>
              <a:srgbClr val="000000"/>
            </a:solidFill>
            <a:prstDash val="solid"/>
            <a:miter lim="800000"/>
          </a:ln>
          <a:effectLst>
            <a:innerShdw blurRad="76200">
              <a:srgbClr val="000000"/>
            </a:innerShdw>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004048" y="1084351"/>
            <a:ext cx="2713105" cy="217264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081057" y="4351006"/>
            <a:ext cx="2636096" cy="2030321"/>
          </a:xfrm>
          <a:prstGeom prst="rect">
            <a:avLst/>
          </a:prstGeom>
        </p:spPr>
      </p:pic>
      <p:sp>
        <p:nvSpPr>
          <p:cNvPr id="8" name="Развернутая стрелка 7">
            <a:hlinkClick r:id="rId6" action="ppaction://hlinksldjump"/>
          </p:cNvPr>
          <p:cNvSpPr/>
          <p:nvPr/>
        </p:nvSpPr>
        <p:spPr>
          <a:xfrm>
            <a:off x="8172400" y="5805263"/>
            <a:ext cx="792088" cy="864096"/>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2677030788"/>
      </p:ext>
    </p:extLst>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125113" cy="924475"/>
          </a:xfrm>
        </p:spPr>
        <p:txBody>
          <a:bodyPr/>
          <a:lstStyle/>
          <a:p>
            <a:r>
              <a:rPr lang="en-US" sz="3600" dirty="0" smtClean="0"/>
              <a:t>Step 4. 2</a:t>
            </a:r>
            <a:r>
              <a:rPr lang="ru-RU" sz="3600" dirty="0"/>
              <a:t> </a:t>
            </a:r>
            <a:r>
              <a:rPr lang="ru-RU" sz="3600" dirty="0" smtClean="0"/>
              <a:t>класс</a:t>
            </a:r>
            <a:r>
              <a:rPr lang="en-US" sz="3600" dirty="0" smtClean="0"/>
              <a:t>,</a:t>
            </a:r>
            <a:r>
              <a:rPr lang="ru-RU" sz="3600" dirty="0" smtClean="0"/>
              <a:t> 1 часть</a:t>
            </a:r>
            <a:r>
              <a:rPr lang="en-US" sz="3600" dirty="0" smtClean="0"/>
              <a:t>.</a:t>
            </a:r>
            <a:endParaRPr lang="ru-RU" sz="36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39552" y="4293096"/>
            <a:ext cx="2952328" cy="1970906"/>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48064" y="4437112"/>
            <a:ext cx="2466975" cy="18478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932040" y="1594869"/>
            <a:ext cx="2534791" cy="202985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39552" y="1519182"/>
            <a:ext cx="3001516" cy="2291157"/>
          </a:xfrm>
          <a:prstGeom prst="rect">
            <a:avLst/>
          </a:prstGeom>
          <a:ln w="228600" cap="sq" cmpd="thickThin">
            <a:solidFill>
              <a:srgbClr val="000000"/>
            </a:solidFill>
            <a:prstDash val="solid"/>
            <a:miter lim="800000"/>
          </a:ln>
          <a:effectLst>
            <a:innerShdw blurRad="76200">
              <a:srgbClr val="000000"/>
            </a:innerShdw>
          </a:effectLst>
        </p:spPr>
      </p:pic>
      <p:sp>
        <p:nvSpPr>
          <p:cNvPr id="8" name="Развернутая стрелка 7">
            <a:hlinkClick r:id="rId6" action="ppaction://hlinksldjump"/>
          </p:cNvPr>
          <p:cNvSpPr/>
          <p:nvPr/>
        </p:nvSpPr>
        <p:spPr>
          <a:xfrm>
            <a:off x="8205434" y="5846050"/>
            <a:ext cx="886968" cy="877824"/>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222710413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7114" t="11609" r="26375" b="10626"/>
          <a:stretch/>
        </p:blipFill>
        <p:spPr>
          <a:xfrm>
            <a:off x="0" y="682853"/>
            <a:ext cx="4536504" cy="5688632"/>
          </a:xfrm>
          <a:prstGeom prst="rect">
            <a:avLst/>
          </a:prstGeom>
        </p:spPr>
      </p:pic>
      <p:pic>
        <p:nvPicPr>
          <p:cNvPr id="5" name="Рисунок 4"/>
          <p:cNvPicPr>
            <a:picLocks noChangeAspect="1"/>
          </p:cNvPicPr>
          <p:nvPr/>
        </p:nvPicPr>
        <p:blipFill rotWithShape="1">
          <a:blip r:embed="rId3" cstate="print"/>
          <a:srcRect l="27852" t="15548" r="26375" b="9641"/>
          <a:stretch/>
        </p:blipFill>
        <p:spPr>
          <a:xfrm>
            <a:off x="4685220" y="404664"/>
            <a:ext cx="4464496" cy="5472608"/>
          </a:xfrm>
          <a:prstGeom prst="rect">
            <a:avLst/>
          </a:prstGeom>
        </p:spPr>
      </p:pic>
    </p:spTree>
    <p:extLst>
      <p:ext uri="{BB962C8B-B14F-4D97-AF65-F5344CB8AC3E}">
        <p14:creationId xmlns:p14="http://schemas.microsoft.com/office/powerpoint/2010/main" xmlns="" val="28376249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7852" t="9642" r="23422" b="12594"/>
          <a:stretch/>
        </p:blipFill>
        <p:spPr>
          <a:xfrm>
            <a:off x="1979712" y="0"/>
            <a:ext cx="5582808" cy="6682452"/>
          </a:xfrm>
          <a:prstGeom prst="rect">
            <a:avLst/>
          </a:prstGeom>
        </p:spPr>
      </p:pic>
    </p:spTree>
    <p:extLst>
      <p:ext uri="{BB962C8B-B14F-4D97-AF65-F5344CB8AC3E}">
        <p14:creationId xmlns:p14="http://schemas.microsoft.com/office/powerpoint/2010/main" xmlns="" val="1764789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4899" t="10625" r="21946" b="8657"/>
          <a:stretch/>
        </p:blipFill>
        <p:spPr>
          <a:xfrm>
            <a:off x="1681142" y="0"/>
            <a:ext cx="6108930" cy="6957392"/>
          </a:xfrm>
          <a:prstGeom prst="rect">
            <a:avLst/>
          </a:prstGeom>
        </p:spPr>
      </p:pic>
    </p:spTree>
    <p:extLst>
      <p:ext uri="{BB962C8B-B14F-4D97-AF65-F5344CB8AC3E}">
        <p14:creationId xmlns:p14="http://schemas.microsoft.com/office/powerpoint/2010/main" xmlns="" val="3035098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4899" t="20469" r="20469" b="36219"/>
          <a:stretch/>
        </p:blipFill>
        <p:spPr>
          <a:xfrm>
            <a:off x="0" y="476672"/>
            <a:ext cx="9023404" cy="5472608"/>
          </a:xfrm>
          <a:prstGeom prst="rect">
            <a:avLst/>
          </a:prstGeom>
        </p:spPr>
      </p:pic>
    </p:spTree>
    <p:extLst>
      <p:ext uri="{BB962C8B-B14F-4D97-AF65-F5344CB8AC3E}">
        <p14:creationId xmlns:p14="http://schemas.microsoft.com/office/powerpoint/2010/main" xmlns="" val="3443934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6375" t="22438" r="21208" b="15547"/>
          <a:stretch/>
        </p:blipFill>
        <p:spPr>
          <a:xfrm>
            <a:off x="1115616" y="260648"/>
            <a:ext cx="7303669" cy="6480720"/>
          </a:xfrm>
          <a:prstGeom prst="rect">
            <a:avLst/>
          </a:prstGeom>
        </p:spPr>
      </p:pic>
    </p:spTree>
    <p:extLst>
      <p:ext uri="{BB962C8B-B14F-4D97-AF65-F5344CB8AC3E}">
        <p14:creationId xmlns:p14="http://schemas.microsoft.com/office/powerpoint/2010/main" xmlns="" val="3666743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2684" t="18500" r="16778" b="19485"/>
          <a:stretch/>
        </p:blipFill>
        <p:spPr>
          <a:xfrm>
            <a:off x="395536" y="404664"/>
            <a:ext cx="8496944" cy="6528140"/>
          </a:xfrm>
          <a:prstGeom prst="rect">
            <a:avLst/>
          </a:prstGeom>
        </p:spPr>
      </p:pic>
    </p:spTree>
    <p:extLst>
      <p:ext uri="{BB962C8B-B14F-4D97-AF65-F5344CB8AC3E}">
        <p14:creationId xmlns:p14="http://schemas.microsoft.com/office/powerpoint/2010/main" xmlns="" val="553832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1945" t="19485" r="22190" b="29328"/>
          <a:stretch/>
        </p:blipFill>
        <p:spPr>
          <a:xfrm>
            <a:off x="-14433" y="332656"/>
            <a:ext cx="8906914" cy="6120680"/>
          </a:xfrm>
          <a:prstGeom prst="rect">
            <a:avLst/>
          </a:prstGeom>
        </p:spPr>
      </p:pic>
    </p:spTree>
    <p:extLst>
      <p:ext uri="{BB962C8B-B14F-4D97-AF65-F5344CB8AC3E}">
        <p14:creationId xmlns:p14="http://schemas.microsoft.com/office/powerpoint/2010/main" xmlns="" val="3849031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Оглавление </a:t>
            </a:r>
            <a:endParaRPr lang="ru-RU" dirty="0"/>
          </a:p>
        </p:txBody>
      </p:sp>
      <p:sp>
        <p:nvSpPr>
          <p:cNvPr id="3" name="Объект 2"/>
          <p:cNvSpPr>
            <a:spLocks noGrp="1"/>
          </p:cNvSpPr>
          <p:nvPr>
            <p:ph idx="1"/>
          </p:nvPr>
        </p:nvSpPr>
        <p:spPr/>
        <p:txBody>
          <a:bodyPr/>
          <a:lstStyle/>
          <a:p>
            <a:r>
              <a:rPr lang="ru-RU" dirty="0" smtClean="0"/>
              <a:t>1</a:t>
            </a:r>
          </a:p>
          <a:p>
            <a:r>
              <a:rPr lang="ru-RU" dirty="0" smtClean="0"/>
              <a:t>2</a:t>
            </a:r>
          </a:p>
          <a:p>
            <a:r>
              <a:rPr lang="ru-RU" dirty="0" smtClean="0"/>
              <a:t>3</a:t>
            </a:r>
          </a:p>
          <a:p>
            <a:r>
              <a:rPr lang="ru-RU" dirty="0" smtClean="0"/>
              <a:t>4</a:t>
            </a:r>
          </a:p>
          <a:p>
            <a:r>
              <a:rPr lang="ru-RU" dirty="0" smtClean="0"/>
              <a:t>5</a:t>
            </a:r>
          </a:p>
          <a:p>
            <a:r>
              <a:rPr lang="ru-RU" dirty="0"/>
              <a:t>6</a:t>
            </a:r>
          </a:p>
        </p:txBody>
      </p:sp>
    </p:spTree>
    <p:extLst>
      <p:ext uri="{BB962C8B-B14F-4D97-AF65-F5344CB8AC3E}">
        <p14:creationId xmlns:p14="http://schemas.microsoft.com/office/powerpoint/2010/main" xmlns="" val="18251562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348880"/>
            <a:ext cx="8229600" cy="1143000"/>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xmlns="" val="2126588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1208" t="26376" r="20469" b="10625"/>
          <a:stretch/>
        </p:blipFill>
        <p:spPr>
          <a:xfrm>
            <a:off x="0" y="260648"/>
            <a:ext cx="8172400" cy="6620679"/>
          </a:xfrm>
          <a:prstGeom prst="rect">
            <a:avLst/>
          </a:prstGeom>
        </p:spPr>
      </p:pic>
    </p:spTree>
    <p:extLst>
      <p:ext uri="{BB962C8B-B14F-4D97-AF65-F5344CB8AC3E}">
        <p14:creationId xmlns:p14="http://schemas.microsoft.com/office/powerpoint/2010/main" xmlns="" val="3942547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29600" cy="1143000"/>
          </a:xfrm>
        </p:spPr>
        <p:txBody>
          <a:bodyPr>
            <a:noAutofit/>
          </a:bodyPr>
          <a:lstStyle/>
          <a:p>
            <a:r>
              <a:rPr lang="en-US" sz="1800" b="1" dirty="0"/>
              <a:t>Task 3.</a:t>
            </a:r>
            <a:r>
              <a:rPr lang="en-US" sz="1800" dirty="0"/>
              <a:t> </a:t>
            </a:r>
            <a:r>
              <a:rPr lang="en-US" sz="1800" b="1" dirty="0"/>
              <a:t>Imagine that you are showing your photo album to your friend. Choose one photo to present to your friend.</a:t>
            </a:r>
            <a:r>
              <a:rPr lang="ru-RU" sz="1800" dirty="0"/>
              <a:t/>
            </a:r>
            <a:br>
              <a:rPr lang="ru-RU" sz="1800" dirty="0"/>
            </a:br>
            <a:r>
              <a:rPr lang="en-GB" sz="1800" b="1" dirty="0"/>
              <a:t>You will have to start speaking in 1.5 minutes and will speak for not more than 2 minutes. You have to talk continuously</a:t>
            </a:r>
            <a:r>
              <a:rPr lang="en-US" sz="1800" b="1" dirty="0"/>
              <a:t>. </a:t>
            </a:r>
            <a:r>
              <a:rPr lang="en-GB" sz="1800" b="1" dirty="0"/>
              <a:t>In your talk remember to speak about:  </a:t>
            </a:r>
            <a:r>
              <a:rPr lang="ru-RU" sz="1800" dirty="0"/>
              <a:t/>
            </a:r>
            <a:br>
              <a:rPr lang="ru-RU" sz="1800" dirty="0"/>
            </a:br>
            <a:r>
              <a:rPr lang="en-US" sz="1800" b="1" dirty="0"/>
              <a:t> </a:t>
            </a:r>
            <a:r>
              <a:rPr lang="ru-RU" sz="1800" dirty="0"/>
              <a:t/>
            </a:r>
            <a:br>
              <a:rPr lang="ru-RU" sz="1800" dirty="0"/>
            </a:br>
            <a:r>
              <a:rPr lang="en-US" sz="1800" dirty="0"/>
              <a:t>·    when you took the photo</a:t>
            </a:r>
            <a:r>
              <a:rPr lang="ru-RU" sz="1800" dirty="0"/>
              <a:t/>
            </a:r>
            <a:br>
              <a:rPr lang="ru-RU" sz="1800" dirty="0"/>
            </a:br>
            <a:r>
              <a:rPr lang="en-US" sz="1800" dirty="0"/>
              <a:t>·    what/who is in the photo</a:t>
            </a:r>
            <a:r>
              <a:rPr lang="ru-RU" sz="1800" dirty="0"/>
              <a:t/>
            </a:r>
            <a:br>
              <a:rPr lang="ru-RU" sz="1800" dirty="0"/>
            </a:br>
            <a:r>
              <a:rPr lang="ru-RU" sz="1800" dirty="0"/>
              <a:t>·    </a:t>
            </a:r>
            <a:r>
              <a:rPr lang="en-US" sz="1800" dirty="0"/>
              <a:t>what is happening</a:t>
            </a:r>
            <a:r>
              <a:rPr lang="ru-RU" sz="1800" dirty="0"/>
              <a:t/>
            </a:r>
            <a:br>
              <a:rPr lang="ru-RU" sz="1800" dirty="0"/>
            </a:br>
            <a:r>
              <a:rPr lang="en-US" sz="1800" dirty="0"/>
              <a:t>·    why you took the photo </a:t>
            </a:r>
            <a:r>
              <a:rPr lang="ru-RU" sz="1800" dirty="0"/>
              <a:t/>
            </a:r>
            <a:br>
              <a:rPr lang="ru-RU" sz="1800" dirty="0"/>
            </a:br>
            <a:r>
              <a:rPr lang="en-US" sz="1800" dirty="0"/>
              <a:t>·    why you decided to show the picture to your friend</a:t>
            </a:r>
            <a:r>
              <a:rPr lang="ru-RU" sz="1800" dirty="0"/>
              <a:t/>
            </a:r>
            <a:br>
              <a:rPr lang="ru-RU" sz="1800" dirty="0"/>
            </a:br>
            <a:endParaRPr lang="ru-RU" sz="1800"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34888" y="3212976"/>
            <a:ext cx="3202529" cy="279677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19872" y="3140968"/>
            <a:ext cx="2232248" cy="28687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736515" y="3212976"/>
            <a:ext cx="3277929" cy="2796777"/>
          </a:xfrm>
          <a:prstGeom prst="snip2DiagRect">
            <a:avLst>
              <a:gd name="adj1" fmla="val 2277"/>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Развернутая стрелка 7">
            <a:hlinkClick r:id="rId5" action="ppaction://hlinksldjump"/>
          </p:cNvPr>
          <p:cNvSpPr/>
          <p:nvPr/>
        </p:nvSpPr>
        <p:spPr>
          <a:xfrm>
            <a:off x="8316416" y="6165304"/>
            <a:ext cx="698028" cy="648072"/>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333911941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ircle(in)">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29600" cy="1143000"/>
          </a:xfrm>
        </p:spPr>
        <p:txBody>
          <a:bodyPr>
            <a:noAutofit/>
          </a:bodyPr>
          <a:lstStyle/>
          <a:p>
            <a:r>
              <a:rPr lang="en-US" sz="1800" b="1" dirty="0"/>
              <a:t>Task 4.</a:t>
            </a:r>
            <a:r>
              <a:rPr lang="en-US" sz="1800" dirty="0"/>
              <a:t> </a:t>
            </a:r>
            <a:r>
              <a:rPr lang="en-US" sz="1800" b="1" dirty="0"/>
              <a:t>Study the two photographs. In 1.5 minutes be ready to compare and contrast the photographs:</a:t>
            </a:r>
            <a:r>
              <a:rPr lang="ru-RU" sz="1800" dirty="0"/>
              <a:t/>
            </a:r>
            <a:br>
              <a:rPr lang="ru-RU" sz="1800" dirty="0"/>
            </a:br>
            <a:r>
              <a:rPr lang="en-US" sz="1800" dirty="0"/>
              <a:t>·       give a brief description of the photos (action, location)</a:t>
            </a:r>
            <a:r>
              <a:rPr lang="ru-RU" sz="1800" dirty="0"/>
              <a:t/>
            </a:r>
            <a:br>
              <a:rPr lang="ru-RU" sz="1800" dirty="0"/>
            </a:br>
            <a:r>
              <a:rPr lang="en-US" sz="1800" dirty="0"/>
              <a:t>·       say what the pictures have in common</a:t>
            </a:r>
            <a:r>
              <a:rPr lang="ru-RU" sz="1800" dirty="0"/>
              <a:t/>
            </a:r>
            <a:br>
              <a:rPr lang="ru-RU" sz="1800" dirty="0"/>
            </a:br>
            <a:r>
              <a:rPr lang="en-US" sz="1800" dirty="0"/>
              <a:t>·       say in what way the pictures are different</a:t>
            </a:r>
            <a:r>
              <a:rPr lang="ru-RU" sz="1800" dirty="0"/>
              <a:t/>
            </a:r>
            <a:br>
              <a:rPr lang="ru-RU" sz="1800" dirty="0"/>
            </a:br>
            <a:r>
              <a:rPr lang="en-US" sz="1800" dirty="0"/>
              <a:t>·       say which of the celebrations in the pictures you like more</a:t>
            </a:r>
            <a:r>
              <a:rPr lang="ru-RU" sz="1800" dirty="0"/>
              <a:t/>
            </a:r>
            <a:br>
              <a:rPr lang="ru-RU" sz="1800" dirty="0"/>
            </a:br>
            <a:r>
              <a:rPr lang="en-US" sz="1800" dirty="0"/>
              <a:t>·       explain why</a:t>
            </a:r>
            <a:r>
              <a:rPr lang="ru-RU" sz="1800" dirty="0"/>
              <a:t/>
            </a:r>
            <a:br>
              <a:rPr lang="ru-RU" sz="1800" dirty="0"/>
            </a:br>
            <a:r>
              <a:rPr lang="en-US" sz="1800" b="1" dirty="0"/>
              <a:t>You will speak for not more than 2 minutes (12</a:t>
            </a:r>
            <a:r>
              <a:rPr lang="en-US" sz="1800" dirty="0"/>
              <a:t>–</a:t>
            </a:r>
            <a:r>
              <a:rPr lang="en-US" sz="1800" b="1" dirty="0"/>
              <a:t>15 sentences). You have to talk continuously.</a:t>
            </a:r>
            <a:r>
              <a:rPr lang="ru-RU" sz="1800" dirty="0"/>
              <a:t/>
            </a:r>
            <a:br>
              <a:rPr lang="ru-RU" sz="1800" dirty="0"/>
            </a:br>
            <a:endParaRPr lang="ru-RU" sz="18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11560" y="2806590"/>
            <a:ext cx="3944936" cy="31047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92080" y="2636912"/>
            <a:ext cx="2952328" cy="35857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Развернутая стрелка 5">
            <a:hlinkClick r:id="rId4" action="ppaction://hlinksldjump"/>
          </p:cNvPr>
          <p:cNvSpPr/>
          <p:nvPr/>
        </p:nvSpPr>
        <p:spPr>
          <a:xfrm>
            <a:off x="8281240" y="6060831"/>
            <a:ext cx="768037" cy="712273"/>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175129796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20469" t="11609" r="21208" b="10626"/>
          <a:stretch/>
        </p:blipFill>
        <p:spPr>
          <a:xfrm>
            <a:off x="755576" y="19524"/>
            <a:ext cx="6912768" cy="6912768"/>
          </a:xfrm>
          <a:prstGeom prst="rect">
            <a:avLst/>
          </a:prstGeom>
        </p:spPr>
      </p:pic>
    </p:spTree>
    <p:extLst>
      <p:ext uri="{BB962C8B-B14F-4D97-AF65-F5344CB8AC3E}">
        <p14:creationId xmlns:p14="http://schemas.microsoft.com/office/powerpoint/2010/main" xmlns="" val="3994723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11610" t="10625" r="13824" b="12595"/>
          <a:stretch/>
        </p:blipFill>
        <p:spPr>
          <a:xfrm>
            <a:off x="539552" y="476672"/>
            <a:ext cx="7925496" cy="6120680"/>
          </a:xfrm>
          <a:prstGeom prst="rect">
            <a:avLst/>
          </a:prstGeom>
        </p:spPr>
      </p:pic>
    </p:spTree>
    <p:extLst>
      <p:ext uri="{BB962C8B-B14F-4D97-AF65-F5344CB8AC3E}">
        <p14:creationId xmlns:p14="http://schemas.microsoft.com/office/powerpoint/2010/main" xmlns="" val="219009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srcRect l="16778" t="20469" r="16778" b="10625"/>
          <a:stretch/>
        </p:blipFill>
        <p:spPr>
          <a:xfrm>
            <a:off x="395536" y="557695"/>
            <a:ext cx="8100392" cy="6300305"/>
          </a:xfrm>
          <a:prstGeom prst="rect">
            <a:avLst/>
          </a:prstGeom>
        </p:spPr>
      </p:pic>
    </p:spTree>
    <p:extLst>
      <p:ext uri="{BB962C8B-B14F-4D97-AF65-F5344CB8AC3E}">
        <p14:creationId xmlns:p14="http://schemas.microsoft.com/office/powerpoint/2010/main" xmlns="" val="1217967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83568" y="1187624"/>
            <a:ext cx="3260593" cy="18259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Заголовок 2"/>
          <p:cNvSpPr>
            <a:spLocks noGrp="1"/>
          </p:cNvSpPr>
          <p:nvPr>
            <p:ph type="title"/>
          </p:nvPr>
        </p:nvSpPr>
        <p:spPr>
          <a:xfrm>
            <a:off x="683568" y="764704"/>
            <a:ext cx="7543800" cy="914400"/>
          </a:xfrm>
        </p:spPr>
        <p:txBody>
          <a:bodyPr/>
          <a:lstStyle/>
          <a:p>
            <a:r>
              <a:rPr lang="en-US" dirty="0" smtClean="0">
                <a:effectLst/>
              </a:rPr>
              <a:t>STEP 5. 3 </a:t>
            </a:r>
            <a:r>
              <a:rPr lang="ru-RU" dirty="0" smtClean="0">
                <a:effectLst/>
              </a:rPr>
              <a:t>класс</a:t>
            </a:r>
            <a:r>
              <a:rPr lang="en-US" dirty="0" smtClean="0">
                <a:effectLst/>
              </a:rPr>
              <a:t>, 1 </a:t>
            </a:r>
            <a:r>
              <a:rPr lang="ru-RU" dirty="0" smtClean="0">
                <a:effectLst/>
              </a:rPr>
              <a:t>часть</a:t>
            </a:r>
            <a:r>
              <a:rPr lang="en-US" dirty="0" smtClean="0">
                <a:effectLst/>
              </a:rPr>
              <a:t>.</a:t>
            </a:r>
            <a:r>
              <a:rPr lang="ru-RU" dirty="0">
                <a:effectLst/>
              </a:rPr>
              <a:t/>
            </a:r>
            <a:br>
              <a:rPr lang="ru-RU" dirty="0">
                <a:effectLst/>
              </a:rPr>
            </a:br>
            <a:endParaRPr lang="ru-RU"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04048" y="1168354"/>
            <a:ext cx="2608025" cy="18777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483768" y="3712125"/>
            <a:ext cx="3960440" cy="2763544"/>
          </a:xfrm>
          <a:prstGeom prst="rect">
            <a:avLst/>
          </a:prstGeom>
          <a:solidFill>
            <a:schemeClr val="tx1"/>
          </a:solidFill>
        </p:spPr>
      </p:pic>
      <p:sp>
        <p:nvSpPr>
          <p:cNvPr id="9" name="Фигура, имеющая форму буквы L 8"/>
          <p:cNvSpPr/>
          <p:nvPr/>
        </p:nvSpPr>
        <p:spPr>
          <a:xfrm rot="5400000">
            <a:off x="3280944" y="3063872"/>
            <a:ext cx="914468" cy="2220788"/>
          </a:xfrm>
          <a:prstGeom prst="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1" name="Фигура, имеющая форму буквы L 10"/>
          <p:cNvSpPr/>
          <p:nvPr/>
        </p:nvSpPr>
        <p:spPr>
          <a:xfrm rot="11009489">
            <a:off x="5073594" y="3727645"/>
            <a:ext cx="1223921" cy="903218"/>
          </a:xfrm>
          <a:prstGeom prst="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2" name="Развернутая стрелка 11">
            <a:hlinkClick r:id="rId5" action="ppaction://hlinksldjump"/>
          </p:cNvPr>
          <p:cNvSpPr/>
          <p:nvPr/>
        </p:nvSpPr>
        <p:spPr>
          <a:xfrm>
            <a:off x="8172400" y="5767401"/>
            <a:ext cx="864096" cy="886429"/>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xmlns="" val="1639453311"/>
      </p:ext>
    </p:extLst>
  </p:cSld>
  <p:clrMapOvr>
    <a:masterClrMapping/>
  </p:clrMapOvr>
  <p:transition spd="slow">
    <p:randomBar dir="vert"/>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3.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5.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71</Words>
  <Application>Microsoft Office PowerPoint</Application>
  <PresentationFormat>Экран (4:3)</PresentationFormat>
  <Paragraphs>27</Paragraphs>
  <Slides>20</Slides>
  <Notes>0</Notes>
  <HiddenSlides>0</HiddenSlides>
  <MMClips>0</MMClips>
  <ScaleCrop>false</ScaleCrop>
  <HeadingPairs>
    <vt:vector size="4" baseType="variant">
      <vt:variant>
        <vt:lpstr>Тема</vt:lpstr>
      </vt:variant>
      <vt:variant>
        <vt:i4>5</vt:i4>
      </vt:variant>
      <vt:variant>
        <vt:lpstr>Заголовки слайдов</vt:lpstr>
      </vt:variant>
      <vt:variant>
        <vt:i4>20</vt:i4>
      </vt:variant>
    </vt:vector>
  </HeadingPairs>
  <TitlesOfParts>
    <vt:vector size="25" baseType="lpstr">
      <vt:lpstr>Тема Office</vt:lpstr>
      <vt:lpstr>Autumn</vt:lpstr>
      <vt:lpstr>Изящная</vt:lpstr>
      <vt:lpstr>Spring</vt:lpstr>
      <vt:lpstr>Базовая</vt:lpstr>
      <vt:lpstr>Картинка-невербальное средство для стимулирования различных видов высказываний.</vt:lpstr>
      <vt:lpstr>Оглавление </vt:lpstr>
      <vt:lpstr>Слайд 3</vt:lpstr>
      <vt:lpstr>Task 3. Imagine that you are showing your photo album to your friend. Choose one photo to present to your friend. You will have to start speaking in 1.5 minutes and will speak for not more than 2 minutes. You have to talk continuously. In your talk remember to speak about:     ·    when you took the photo ·    what/who is in the photo ·    what is happening ·    why you took the photo  ·    why you decided to show the picture to your friend </vt:lpstr>
      <vt:lpstr>Task 4. Study the two photographs. In 1.5 minutes be ready to compare and contrast the photographs: ·       give a brief description of the photos (action, location) ·       say what the pictures have in common ·       say in what way the pictures are different ·       say which of the celebrations in the pictures you like more ·       explain why You will speak for not more than 2 minutes (12–15 sentences). You have to talk continuously. </vt:lpstr>
      <vt:lpstr>Слайд 6</vt:lpstr>
      <vt:lpstr>Слайд 7</vt:lpstr>
      <vt:lpstr>Слайд 8</vt:lpstr>
      <vt:lpstr>STEP 5. 3 класс, 1 часть. </vt:lpstr>
      <vt:lpstr> Bed                      Tent</vt:lpstr>
      <vt:lpstr>Слайд 11</vt:lpstr>
      <vt:lpstr>Step 4. 2 класс, 1 часть.</vt:lpstr>
      <vt:lpstr>Слайд 13</vt:lpstr>
      <vt:lpstr>Слайд 14</vt:lpstr>
      <vt:lpstr>Слайд 15</vt:lpstr>
      <vt:lpstr>Слайд 16</vt:lpstr>
      <vt:lpstr>Слайд 17</vt:lpstr>
      <vt:lpstr>Слайд 18</vt:lpstr>
      <vt:lpstr>Слайд 19</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Картинка-невербальное средство для стимулирования различных видов высказываний.</dc:title>
  <dc:creator>Admin</dc:creator>
  <cp:lastModifiedBy>User</cp:lastModifiedBy>
  <cp:revision>11</cp:revision>
  <dcterms:created xsi:type="dcterms:W3CDTF">2020-01-26T09:07:30Z</dcterms:created>
  <dcterms:modified xsi:type="dcterms:W3CDTF">2021-10-19T12:56:45Z</dcterms:modified>
</cp:coreProperties>
</file>