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68" r:id="rId3"/>
    <p:sldId id="265" r:id="rId4"/>
    <p:sldId id="264" r:id="rId5"/>
    <p:sldId id="263" r:id="rId6"/>
    <p:sldId id="270" r:id="rId7"/>
    <p:sldId id="257" r:id="rId8"/>
    <p:sldId id="269" r:id="rId9"/>
    <p:sldId id="258" r:id="rId10"/>
    <p:sldId id="266" r:id="rId11"/>
    <p:sldId id="259" r:id="rId12"/>
    <p:sldId id="261" r:id="rId13"/>
    <p:sldId id="272" r:id="rId14"/>
    <p:sldId id="262" r:id="rId15"/>
    <p:sldId id="260" r:id="rId16"/>
    <p:sldId id="267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408" y="6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mages.yandex.ru/yandsearch?text=%D0%B0%D1%80%D1%82%D0%B8%D0%BA%D1%83%D0%BB%D1%8F%D1%86%D0%B8%D0%BE%D0%BD%D0%BD%D0%B0%D1%8F%20%D0%B3%D0%B8%D0%BC%D0%BD%D0%B0%D1%81%D1%82%D0%B8%D0%BA%D0%B0%20%D0%BB%D0%BE%D1%88%D0%B0%D0%B4%D0%BA%D0%B0&amp;img_url=http://kak.znate.ru/pars_docs/refs/28/27140/27140_html_m40ceda61.jpg&amp;pos=1&amp;rpt=simage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hyperlink" Target="http://images.yandex.ru/yandsearch?text=%D0%B0%D1%80%D1%82%D0%B8%D0%BA%D1%83%D0%BB%D1%8F%D1%86%D0%B8%D0%BE%D0%BD%D0%BD%D0%B0%D1%8F%20%D0%B3%D0%B8%D0%BC%D0%BD%D0%B0%D1%81%D1%82%D0%B8%D0%BA%D0%B0%20%D0%BB%D0%BE%D1%88%D0%B0%D0%B4%D0%BA%D0%B0&amp;img_url=http://logoportal.ru/wp-content/uploads/2011/12/loshadka.jpg&amp;pos=0&amp;rpt=simage&amp;nojs=1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img_url=http://www.pedlib.ru/books1/3/0298/image008.jpg&amp;iorient=&amp;ih=&amp;icolor=&amp;site=&amp;text=%D0%B0%D1%80%D1%82%D0%B8%D0%BA%D1%83%D0%BB%D1%8F%D1%86%D0%B8%D0%BE%D0%BD%D0%BD%D0%B0%D1%8F%20%D0%B3%D0%B8%D0%BC%D0%BD%D0%B0%D1%81%D1%82%D0%B8%D0%BA%D0%B0%20%D1%81%D0%BB%D0%BE%D0%BD%D0%B8%D0%BA&amp;iw=&amp;wp=&amp;pos=12&amp;recent=&amp;type=&amp;isize=&amp;rpt=simage&amp;itype=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img_url=http://www.bbc.co.uk/radio4/worldonthemove/image/2/622/451/2/images/elephant-kruger.jpg&amp;iorient=&amp;ih=&amp;icolor=&amp;p=3&amp;site=&amp;text=%D0%B0%D1%80%D1%82%D0%B8%D0%BA%D1%83%D0%BB%D1%8F%D1%86%D0%B8%D0%BE%D0%BD%D0%BD%D0%B0%D1%8F%20%D0%B3%D0%B8%D0%BC%D0%BD%D0%B0%D1%81%D1%82%D0%B8%D0%BA%D0%B0%20%D1%81%D0%BB%D0%BE%D0%BD%D0%B8%D0%BA&amp;iw=&amp;wp=&amp;pos=105&amp;recent=&amp;type=&amp;isize=&amp;rpt=simage&amp;itype=&amp;nojs=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img_url=http://www.pedlib.ru/books1/3/0298/image062.jpg&amp;iorient=&amp;ih=&amp;icolor=&amp;p=1&amp;site=&amp;text=%D0%B0%D1%80%D1%82%D0%B8%D0%BA%D1%83%D0%BB%D1%8F%D1%86%D0%B8%D0%BE%D0%BD%D0%BD%D0%B0%D1%8F%20%D0%B3%D0%B8%D0%BC%D0%BD%D0%B0%D1%81%D1%82%D0%B8%D0%BA%D0%B0%20%D1%80%D0%B5%D0%B1%D1%91%D0%BD%D0%BE%D0%BA%20%D0%BF%D0%BE%D0%BA%D0%B0%D0%B7%D1%8B%D0%B2%D0%B0%D0%B5%D1%82%20%D1%8F%D0%B7%D1%8B%D0%BA&amp;iw=&amp;wp=&amp;pos=55&amp;recent=&amp;type=&amp;isize=&amp;rpt=simage&amp;itype=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img_url=http://narod.yandex.ru/clipart/2001/snack1.gif&amp;iorient=&amp;ih=&amp;icolor=&amp;p=2&amp;site=&amp;text=%D0%B7%D0%BC%D0%B5%D1%8F&amp;iw=&amp;wp=&amp;pos=74&amp;recent=&amp;type=&amp;isize=&amp;rpt=simage&amp;itype=&amp;nojs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«Артикуляционная гимнастика как средство формирования правильного звукопроизношения»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3886200"/>
            <a:ext cx="2414582" cy="118587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Выполнила:</a:t>
            </a:r>
          </a:p>
          <a:p>
            <a:r>
              <a:rPr lang="ru-RU" b="1" dirty="0" smtClean="0"/>
              <a:t>Учитель-логопед </a:t>
            </a:r>
          </a:p>
          <a:p>
            <a:r>
              <a:rPr lang="ru-RU" b="1" dirty="0" err="1" smtClean="0"/>
              <a:t>Подымахина</a:t>
            </a:r>
            <a:r>
              <a:rPr lang="ru-RU" b="1" dirty="0" smtClean="0"/>
              <a:t> Л.В.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0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Чистим зубки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571480"/>
            <a:ext cx="6215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Улыбнуться, открыть рот, кончиком языка сильно «почистить» за нижними зубами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влево-вправо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под счёт взрослого (7-8 раз). Затем поднять язычок вверх и почистить за верхними зубами (рот при этом широко открыт). Повторить 8-10 раз.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85852" y="3214686"/>
            <a:ext cx="3071833" cy="2786082"/>
          </a:xfrm>
          <a:prstGeom prst="rect">
            <a:avLst/>
          </a:prstGeom>
          <a:noFill/>
          <a:ln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214686"/>
            <a:ext cx="314327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4988" y="1"/>
            <a:ext cx="2259012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0"/>
            <a:ext cx="50720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Маляр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571481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Улыбнуться, открыть рот, язык поднять вверх и кончиком языка проводить по нёбу от верхних зубов до горла и обратно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71678"/>
            <a:ext cx="414340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428604"/>
            <a:ext cx="13811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5" y="285728"/>
            <a:ext cx="35004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0066"/>
                </a:solidFill>
                <a:latin typeface="Comic Sans MS" pitchFamily="66" charset="0"/>
              </a:rPr>
              <a:t>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Качели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928670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Улыбнуться, открыть широко рот, на счёт «раз» - опустить кончик языка за нижние зубы, на счёт «два» - поднять язык за верхние зубы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0"/>
            <a:ext cx="221454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714620"/>
            <a:ext cx="3000396" cy="294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714620"/>
            <a:ext cx="307183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7283450" cy="141763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Киска сердится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428625" y="642919"/>
            <a:ext cx="8229600" cy="1143008"/>
          </a:xfrm>
          <a:prstGeom prst="rect">
            <a:avLst/>
          </a:prstGeom>
        </p:spPr>
        <p:txBody>
          <a:bodyPr/>
          <a:lstStyle/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Улыбнуться, открыть рот. Кончиком языка упереться в нижние зубы. На счет «раз»- выгнуть язык горкой, упираясь кончиком языка в нижние зубы. На счет «два» вернуться в исходное положение.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7" descr="__125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3786214" cy="2857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__125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643182"/>
            <a:ext cx="3054343" cy="242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14290"/>
            <a:ext cx="42862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0066"/>
                </a:solidFill>
              </a:rPr>
              <a:t> 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Часики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857233"/>
            <a:ext cx="58579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Улыбнуться, открыть рот. Тянуться языком 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попеременно то к левому углу рта, то к правому. Повторить 5-10 раз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428868"/>
            <a:ext cx="385765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7075" y="1"/>
            <a:ext cx="2066925" cy="257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14290"/>
            <a:ext cx="371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0066"/>
                </a:solidFill>
                <a:latin typeface="Comic Sans MS" pitchFamily="66" charset="0"/>
              </a:rPr>
              <a:t>          </a:t>
            </a:r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Грибок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928670"/>
            <a:ext cx="53578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Улыбнуться, открыть рот, «приклеить» (присосать) язык к нёбу. Следить, чтобы при этом рот был широко открыт.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643182"/>
            <a:ext cx="385765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4087" y="0"/>
            <a:ext cx="1839913" cy="238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1285860"/>
            <a:ext cx="5715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широко открыть рот, щёлкать языком громко и энергично. Стараться, чтобы нижняя челюсть была неподвижна и «прыгал» только язык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/>
          </a:p>
        </p:txBody>
      </p:sp>
      <p:pic>
        <p:nvPicPr>
          <p:cNvPr id="4" name="Содержимое 4" descr="http://im0-tub-ru.yandex.net/i?id=129088058-34-72&amp;n=21">
            <a:hlinkClick r:id="rId2" tgtFrame="_blank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571744"/>
            <a:ext cx="4143404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im2-tub-ru.yandex.net/i?id=39116838-08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7736" y="0"/>
            <a:ext cx="2376264" cy="2285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286116" y="785794"/>
            <a:ext cx="17557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Лошадка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428868"/>
            <a:ext cx="7859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290"/>
            <a:ext cx="3286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Хоботок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785794"/>
            <a:ext cx="500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Вытянуть губы вперёд трубочкой и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«набирать» водичку, слегка причмокивая  при этом.</a:t>
            </a:r>
            <a:endParaRPr lang="ru-RU" sz="2400" dirty="0"/>
          </a:p>
        </p:txBody>
      </p:sp>
      <p:pic>
        <p:nvPicPr>
          <p:cNvPr id="4" name="Содержимое 4" descr="http://im3-tub-ru.yandex.net/i?id=112971143-18-72&amp;n=21">
            <a:hlinkClick r:id="rId2" tgtFrame="_blank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428868"/>
            <a:ext cx="4053750" cy="3643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im6-tub-ru.yandex.net/i?id=304645702-66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4696" y="0"/>
            <a:ext cx="2839304" cy="19219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214290"/>
            <a:ext cx="3857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Заборчик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928670"/>
            <a:ext cx="55007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Улыбнуться, показать сомкнутые зубки. Удерживать губы в таком положении до счёта «пять» (до счёта «десять»), затем вернуть губы в исходное положение. Повторить 3-4 раза.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928934"/>
            <a:ext cx="350046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0"/>
            <a:ext cx="2857488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0"/>
            <a:ext cx="47863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 Блинчики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714356"/>
            <a:ext cx="55721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Улыбнуться, открыть рот, положить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широкий язык на нижнюю губу и удерживать его неподвижно под счёт взрослого до пяти; потом до десяти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5237" y="0"/>
            <a:ext cx="2798763" cy="2311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571744"/>
            <a:ext cx="364333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357166"/>
            <a:ext cx="43577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          </a:t>
            </a:r>
            <a:r>
              <a:rPr lang="ru-RU" sz="4000" b="1" dirty="0" smtClean="0">
                <a:latin typeface="Times New Roman" pitchFamily="18" charset="0"/>
              </a:rPr>
              <a:t>Месим тесто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928670"/>
            <a:ext cx="60722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Улыбнуться, открыть рот, покусать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язык зубами – та-та-та..; 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пошлёпать язык губами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пя-пя-пя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 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571744"/>
            <a:ext cx="307183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571744"/>
            <a:ext cx="300039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8425" y="188913"/>
            <a:ext cx="2695575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57166"/>
            <a:ext cx="64294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        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357166"/>
            <a:ext cx="3286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Расчёска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457200" y="1214438"/>
            <a:ext cx="7972452" cy="1214430"/>
          </a:xfrm>
          <a:prstGeom prst="rect">
            <a:avLst/>
          </a:prstGeom>
        </p:spPr>
        <p:txBody>
          <a:bodyPr/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Улыбнуться, закусить язык зубами. «Протаскивать» язык между зубами вперёд-назад, как бы «причёсывая» его.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8" name="Picture 7" descr="__14324"/>
          <p:cNvPicPr>
            <a:picLocks noChangeAspect="1" noChangeArrowheads="1"/>
          </p:cNvPicPr>
          <p:nvPr/>
        </p:nvPicPr>
        <p:blipFill>
          <a:blip r:embed="rId2"/>
          <a:srcRect t="6749" b="10657"/>
          <a:stretch>
            <a:fillRect/>
          </a:stretch>
        </p:blipFill>
        <p:spPr bwMode="auto">
          <a:xfrm>
            <a:off x="1500166" y="2357430"/>
            <a:ext cx="6866937" cy="356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6472254" cy="3929091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Рот широко открыть. Широкий язык поднять кверху.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Потянуться боковыми краями и кончиком языка к верхним зубам, но не касаться их.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</a:rPr>
              <a:t>                    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Чашечка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71736" y="2285992"/>
            <a:ext cx="4500594" cy="3500462"/>
          </a:xfrm>
          <a:prstGeom prst="rect">
            <a:avLst/>
          </a:prstGeom>
          <a:noFill/>
          <a:ln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0"/>
            <a:ext cx="2071670" cy="17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0"/>
            <a:ext cx="22813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Змейка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857233"/>
            <a:ext cx="4643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рот, высунуть язык изо рта, затем   спрятать.</a:t>
            </a:r>
            <a:endParaRPr lang="ru-RU" sz="2400" dirty="0"/>
          </a:p>
        </p:txBody>
      </p:sp>
      <p:pic>
        <p:nvPicPr>
          <p:cNvPr id="4" name="Содержимое 6" descr="http://im0-tub-ru.yandex.net/i?id=81313174-00-72&amp;n=21">
            <a:hlinkClick r:id="rId2" tgtFrame="_blank"/>
          </p:cNvPr>
          <p:cNvPicPr>
            <a:picLocks/>
          </p:cNvPicPr>
          <p:nvPr/>
        </p:nvPicPr>
        <p:blipFill>
          <a:blip r:embed="rId3" cstate="print"/>
          <a:srcRect l="2878" t="5929" r="7215" b="6534"/>
          <a:stretch>
            <a:fillRect/>
          </a:stretch>
        </p:blipFill>
        <p:spPr bwMode="auto">
          <a:xfrm>
            <a:off x="2285984" y="2285992"/>
            <a:ext cx="3643338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im3-tub-ru.yandex.net/i?id=131644923-14-72&amp;n=2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9744" y="0"/>
            <a:ext cx="2304256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50720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Вкусное варенье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000108"/>
            <a:ext cx="55721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Рот приоткрыть. Высунуть широкий язык, облизать им верхнюю, а затем нижнюю губу по кругу. Выполнять в одну, а затем в другую сторону.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714620"/>
            <a:ext cx="314327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643182"/>
            <a:ext cx="314327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0"/>
            <a:ext cx="18415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599</TotalTime>
  <Words>445</Words>
  <PresentationFormat>Экран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«Артикуляционная гимнастика как средство формирования правильного звукопроизношения» </vt:lpstr>
      <vt:lpstr>Слайд 2</vt:lpstr>
      <vt:lpstr>Слайд 3</vt:lpstr>
      <vt:lpstr>Слайд 4</vt:lpstr>
      <vt:lpstr>Слайд 5</vt:lpstr>
      <vt:lpstr>Слайд 6</vt:lpstr>
      <vt:lpstr>                     Чашечка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«Артикуляционная гимнастика как средство формирования правильного звукопроизношения» </dc:title>
  <dc:creator>Людмила Владимировна</dc:creator>
  <cp:lastModifiedBy>Екатерина Андреевна</cp:lastModifiedBy>
  <cp:revision>47</cp:revision>
  <dcterms:created xsi:type="dcterms:W3CDTF">2019-02-28T02:16:34Z</dcterms:created>
  <dcterms:modified xsi:type="dcterms:W3CDTF">2019-03-02T02:26:41Z</dcterms:modified>
</cp:coreProperties>
</file>