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2" r:id="rId5"/>
    <p:sldId id="257" r:id="rId6"/>
    <p:sldId id="263" r:id="rId7"/>
    <p:sldId id="258" r:id="rId8"/>
    <p:sldId id="270" r:id="rId9"/>
    <p:sldId id="259" r:id="rId10"/>
    <p:sldId id="264" r:id="rId11"/>
    <p:sldId id="265" r:id="rId12"/>
    <p:sldId id="267" r:id="rId13"/>
    <p:sldId id="266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ntal-skills.ru/dict/model-tell-show-do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3416" y="181581"/>
            <a:ext cx="7325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№340»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6545" y="1246048"/>
            <a:ext cx="75793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Доклад - презентация на тему:</a:t>
            </a:r>
          </a:p>
          <a:p>
            <a:pPr algn="ctr"/>
            <a:r>
              <a:rPr lang="ru-RU" dirty="0"/>
              <a:t>«Наставничество как одна из форм обучения начинающих педагогов</a:t>
            </a:r>
          </a:p>
          <a:p>
            <a:pPr algn="ctr"/>
            <a:r>
              <a:rPr lang="ru-RU" dirty="0"/>
              <a:t> и повышения их профессиональной компетенции»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270" y="2060848"/>
            <a:ext cx="5202578" cy="3672408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User\Desktop\наставничество-образование-275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80" y="2060848"/>
            <a:ext cx="3607240" cy="3935171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3967" y="6082690"/>
            <a:ext cx="70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2021г.</a:t>
            </a:r>
          </a:p>
        </p:txBody>
      </p:sp>
    </p:spTree>
    <p:extLst>
      <p:ext uri="{BB962C8B-B14F-4D97-AF65-F5344CB8AC3E}">
        <p14:creationId xmlns:p14="http://schemas.microsoft.com/office/powerpoint/2010/main" val="3962870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16632"/>
            <a:ext cx="820891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наставничества: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Ответственность за результаты адаптации  начинающего педагога в профессиональной деятельности.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Обоснованный выбор способов поддержки субъектов с учетом их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андрагогических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особенностей.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Правильная мотивация. Покажите обучаемому, насколько эффективно саморазвитие, объясните, что он учится для самого себя, для самосовершенствования. Научите его получать обратную связь от окружающих его людей, извлекать уроки из собственного опыта.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Научите его использовать все возможности для развития и роста.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Эффективная система поддержки. Подкрепляйте успехи обучаемого, поддерживайте упорство и желание получать новые знания и умения.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соблюдать производственную и  корпоративную этику,  укреплять своими действиями  свою репутацию.</a:t>
            </a:r>
          </a:p>
        </p:txBody>
      </p:sp>
    </p:spTree>
    <p:extLst>
      <p:ext uri="{BB962C8B-B14F-4D97-AF65-F5344CB8AC3E}">
        <p14:creationId xmlns:p14="http://schemas.microsoft.com/office/powerpoint/2010/main" val="356669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60648"/>
            <a:ext cx="655272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моделью обучения в наставничестве является модель: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модель &amp;laquo;Расскажи &amp;ndash; Покажи &amp;ndash; Сделай&amp;raquo; (Tell&amp;ndash;Show&amp;ndash;Do). "/>
              </a:rPr>
              <a:t> </a:t>
            </a:r>
          </a:p>
          <a:p>
            <a:pPr algn="ctr"/>
            <a:r>
              <a:rPr lang="ru-RU" sz="3200" b="1" dirty="0">
                <a:solidFill>
                  <a:srgbClr val="2699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модель &amp;laquo;Расскажи &amp;ndash; Покажи &amp;ndash; Сделай&amp;raquo; (Tell&amp;ndash;Show&amp;ndash;Do). "/>
              </a:rPr>
              <a:t>«Расскажи – Покажи – Сделай»</a:t>
            </a:r>
            <a:endParaRPr lang="ru-RU" sz="3200" b="1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9572" y="1772816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 формулирует цель обучения. Он оговаривает, что сотрудник должен уметь по окончании обучения из того, что он не умел делать до этого. 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Наставник объясняет задание  начинающему педагогу, предварительно распределив его по шагам. Большие задания разбиваются на несколько частей и проводятся отдельными сессиями. Наставник задает вопросы   педагогу, чтобы удостовериться, что он усвоил информацию.  Педагог своими словами пересказывает содержание задания. 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ПОКАЖИ: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Наставник показывает, как нужно выполнять задание, комментируя по ходу дела, какой шаг он выполняет. По окончании он спрашивает, все ли было понятно. 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СДЕЛАЙ: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Начинающий педагог сам выполняет задание. Наставник может попросить  педагога сделать тот или иной шаг заново, если он не удовлетворен качеством выполнения работы. По окончании наставник дает обратную связь  педагогу и договаривается с ним, по каким критериям будут оцениваться полученные навыки. </a:t>
            </a:r>
          </a:p>
        </p:txBody>
      </p:sp>
    </p:spTree>
    <p:extLst>
      <p:ext uri="{BB962C8B-B14F-4D97-AF65-F5344CB8AC3E}">
        <p14:creationId xmlns:p14="http://schemas.microsoft.com/office/powerpoint/2010/main" val="184143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0704163"/>
              </p:ext>
            </p:extLst>
          </p:nvPr>
        </p:nvGraphicFramePr>
        <p:xfrm>
          <a:off x="632797" y="1052736"/>
          <a:ext cx="7558723" cy="52696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9" name="Документ" r:id="rId3" imgW="9296271" imgH="6481643" progId="Word.Document.12">
                  <p:embed/>
                </p:oleObj>
              </mc:Choice>
              <mc:Fallback>
                <p:oleObj name="Документ" r:id="rId3" imgW="9296271" imgH="648164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2797" y="1052736"/>
                        <a:ext cx="7558723" cy="52696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83568" y="260647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Примерный план работы наставнической деятельности с  начинающим  педагогом</a:t>
            </a:r>
          </a:p>
        </p:txBody>
      </p:sp>
    </p:spTree>
    <p:extLst>
      <p:ext uri="{BB962C8B-B14F-4D97-AF65-F5344CB8AC3E}">
        <p14:creationId xmlns:p14="http://schemas.microsoft.com/office/powerpoint/2010/main" val="3559452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33086"/>
            <a:ext cx="741682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Примерный план работы наставнической деятельности с  начинающим  педагогом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052736"/>
            <a:ext cx="8026577" cy="5704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5063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9912" y="216379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87824" y="1844824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84616" y="147990"/>
            <a:ext cx="5816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Нормативно-правовое обеспечение наставничества: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836712"/>
            <a:ext cx="804739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1.Положение о наставничестве, определены функциональные</a:t>
            </a:r>
          </a:p>
          <a:p>
            <a:r>
              <a:rPr lang="ru-RU" dirty="0"/>
              <a:t>  обязанности наставника.</a:t>
            </a:r>
          </a:p>
          <a:p>
            <a:endParaRPr lang="ru-RU" dirty="0"/>
          </a:p>
          <a:p>
            <a:r>
              <a:rPr lang="ru-RU" dirty="0"/>
              <a:t>2.В Положении о распределении стимулирующего фонда</a:t>
            </a:r>
          </a:p>
          <a:p>
            <a:r>
              <a:rPr lang="ru-RU" dirty="0"/>
              <a:t>оплаты труда  внесён пункт о введении надбавки за исполнение</a:t>
            </a:r>
          </a:p>
          <a:p>
            <a:r>
              <a:rPr lang="ru-RU" dirty="0"/>
              <a:t>функций наставника.</a:t>
            </a:r>
          </a:p>
          <a:p>
            <a:endParaRPr lang="ru-RU" dirty="0"/>
          </a:p>
          <a:p>
            <a:r>
              <a:rPr lang="ru-RU" dirty="0"/>
              <a:t>3.Список наставников на учебный год, утверждённый заведующим</a:t>
            </a:r>
          </a:p>
          <a:p>
            <a:r>
              <a:rPr lang="ru-RU" dirty="0"/>
              <a:t> (если таковые имеются.)</a:t>
            </a:r>
          </a:p>
          <a:p>
            <a:endParaRPr lang="ru-RU" dirty="0"/>
          </a:p>
          <a:p>
            <a:r>
              <a:rPr lang="ru-RU" dirty="0"/>
              <a:t>4.Примерный план работы наставника с начинающим педагогом, форма </a:t>
            </a:r>
          </a:p>
          <a:p>
            <a:r>
              <a:rPr lang="ru-RU" dirty="0"/>
              <a:t>отчёта наставника о проделанной работе.</a:t>
            </a:r>
          </a:p>
        </p:txBody>
      </p:sp>
      <p:pic>
        <p:nvPicPr>
          <p:cNvPr id="9220" name="Picture 4" descr="C:\Users\User\Desktop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855" y="4374625"/>
            <a:ext cx="254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485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6298" y="188640"/>
            <a:ext cx="6480720" cy="487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   Используемая литература: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1.Круглова И.В. Наставничество как условие профессионального становления молодого учителя.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Автореф.канд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наук - М., 2007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2.Махмутов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М.И.Педагогика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наставничества. – М.: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Сов.Россия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1981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 О школе и учителе: сборник постановлений и материалов. М., 1938.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4.Парслоу Э.,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Рэй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М.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Коучинг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 образовании. Практические методы и техники. ЗАО Изд-во СПб,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Лите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2003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kern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5.Смольникова  Н. С.  Наставничество как социальный институт коммунистического воспитания, М.,  1984 г.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kern="18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6.Щипунова Н.Н. Организация наставничества в школе с молодыми педагогами// Молодой учёный.- 2016г.,- №6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7. http://www.menobr.ru/materials/370/5174/</a:t>
            </a:r>
            <a:endParaRPr lang="ru-RU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114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moi-portal.ru/upload/iblock/03d/03d46d166c2ca5be476861e97727ad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764704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0879" y="4941168"/>
            <a:ext cx="2844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429456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8036" y="213085"/>
            <a:ext cx="4251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Исторические корни наставничества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78" y="582415"/>
            <a:ext cx="3670711" cy="277457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594" y="925585"/>
            <a:ext cx="5430856" cy="208823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337" y="3552552"/>
            <a:ext cx="3054885" cy="216024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71410"/>
            <a:ext cx="4248472" cy="3032814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3031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Наставничество  в истории педагогики явление далеко не новое, имеет свою многовековую историю развития, подъема, спада, забвения. Понятие «наставничество» уходит корнями в греческую мифологию.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206483"/>
            <a:ext cx="5328592" cy="355239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4941168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Наставником </a:t>
            </a:r>
            <a:r>
              <a:rPr lang="ru-RU" dirty="0" err="1"/>
              <a:t>Телемаха</a:t>
            </a:r>
            <a:r>
              <a:rPr lang="ru-RU" dirty="0"/>
              <a:t>, сына Одиссея, был Ментор мудрый советник, пользовавшийся всеобщим доверием. </a:t>
            </a:r>
          </a:p>
          <a:p>
            <a:pPr algn="ctr"/>
            <a:r>
              <a:rPr lang="ru-RU" dirty="0"/>
              <a:t>Так появился термин </a:t>
            </a:r>
            <a:r>
              <a:rPr lang="ru-RU" dirty="0">
                <a:solidFill>
                  <a:srgbClr val="FF0000"/>
                </a:solidFill>
              </a:rPr>
              <a:t>«ментор» </a:t>
            </a:r>
            <a:r>
              <a:rPr lang="ru-RU" dirty="0"/>
              <a:t>или </a:t>
            </a:r>
            <a:r>
              <a:rPr lang="ru-RU" dirty="0">
                <a:solidFill>
                  <a:srgbClr val="FF0000"/>
                </a:solidFill>
              </a:rPr>
              <a:t>наставник. </a:t>
            </a:r>
          </a:p>
        </p:txBody>
      </p:sp>
    </p:spTree>
    <p:extLst>
      <p:ext uri="{BB962C8B-B14F-4D97-AF65-F5344CB8AC3E}">
        <p14:creationId xmlns:p14="http://schemas.microsoft.com/office/powerpoint/2010/main" val="2036100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88640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Большую роль играло наставничество в  широком смысле этого слова  в становлении российской педагогики.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1196752"/>
            <a:ext cx="1962599" cy="239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06" y="2996952"/>
            <a:ext cx="209550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4" y="155679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«Педагог - это тот человек, который должен передать новому поколению все ценные накопления веков и не передать предрассудков, пороков и болезней.»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17273" y="46843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0000FF"/>
                </a:solidFill>
                <a:latin typeface="TimesNewRoman"/>
              </a:rPr>
              <a:t>«Если с человека не потребовать многого, то от него и не получишь многого.»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8516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</a:rPr>
              <a:t>Концепцией модернизации российского образования поставлены весьма серьезные задачи: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96136" y="1770423"/>
            <a:ext cx="30603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создание необходимых</a:t>
            </a:r>
          </a:p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условий для развития </a:t>
            </a:r>
          </a:p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личностного потенциала </a:t>
            </a:r>
          </a:p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ребенка дошкольника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195736" y="834971"/>
            <a:ext cx="1224136" cy="7938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34014">
            <a:off x="5548289" y="831168"/>
            <a:ext cx="13112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1628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повышение качества </a:t>
            </a:r>
          </a:p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дошкольного образования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293680" y="2582134"/>
            <a:ext cx="484632" cy="7772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49996" y="34552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острая потребность в высокопрофессиональных специалистах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49996" y="50131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целенаправленная работа по оказанию специального организованного управленческого содействия  начинающим специалистам ДОУ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538" y="4101583"/>
            <a:ext cx="542925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2539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98023"/>
            <a:ext cx="81369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Наставничество (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менторство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обучение посредством предоставления в разных видах обучаемому модели действий и их корректировки посредством обратной связи. </a:t>
            </a:r>
          </a:p>
          <a:p>
            <a:br>
              <a:rPr lang="ru-RU" dirty="0">
                <a:solidFill>
                  <a:srgbClr val="333333"/>
                </a:solidFill>
                <a:latin typeface="Verdana"/>
              </a:rPr>
            </a:br>
            <a:endParaRPr lang="ru-RU" dirty="0">
              <a:solidFill>
                <a:srgbClr val="333333"/>
              </a:solidFill>
              <a:latin typeface="Verdana"/>
            </a:endParaRPr>
          </a:p>
          <a:p>
            <a:pPr algn="just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Наставничество (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менторинг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один из методов обучения персонала, когда более опытный сотрудник делится своими знаниями, умениями и навыками с неопытным новичком на протяжении определенного времени</a:t>
            </a:r>
            <a:r>
              <a:rPr lang="ru-RU" dirty="0">
                <a:solidFill>
                  <a:srgbClr val="333333"/>
                </a:solidFill>
                <a:latin typeface="Verdana"/>
              </a:rPr>
              <a:t>. </a:t>
            </a:r>
            <a:endParaRPr lang="ru-RU" b="0" i="0" dirty="0">
              <a:solidFill>
                <a:srgbClr val="333333"/>
              </a:solidFill>
              <a:effectLst/>
              <a:latin typeface="Verdana"/>
            </a:endParaRPr>
          </a:p>
        </p:txBody>
      </p:sp>
      <p:pic>
        <p:nvPicPr>
          <p:cNvPr id="4098" name="Picture 2" descr="C:\Users\User\Desktop\2-Nebolshaya-kartinka-dlya-sajta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934" y="3039940"/>
            <a:ext cx="4291560" cy="321867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1119" y="2994355"/>
            <a:ext cx="4148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Verdana"/>
              </a:rPr>
              <a:t>Наставничество (</a:t>
            </a:r>
            <a:r>
              <a:rPr lang="ru-RU" b="1" dirty="0" err="1">
                <a:solidFill>
                  <a:srgbClr val="333333"/>
                </a:solidFill>
                <a:latin typeface="Verdana"/>
              </a:rPr>
              <a:t>менторинг</a:t>
            </a:r>
            <a:r>
              <a:rPr lang="ru-RU" b="1" dirty="0">
                <a:solidFill>
                  <a:srgbClr val="333333"/>
                </a:solidFill>
                <a:latin typeface="Verdana"/>
              </a:rPr>
              <a:t>) 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620041" y="3375952"/>
            <a:ext cx="26860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368735"/>
            <a:ext cx="323850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640" y="3375952"/>
            <a:ext cx="323850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5055" y="4171272"/>
            <a:ext cx="4870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персональное   групповое      коллективное</a:t>
            </a:r>
          </a:p>
        </p:txBody>
      </p:sp>
    </p:spTree>
    <p:extLst>
      <p:ext uri="{BB962C8B-B14F-4D97-AF65-F5344CB8AC3E}">
        <p14:creationId xmlns:p14="http://schemas.microsoft.com/office/powerpoint/2010/main" val="3390290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7325" y="174080"/>
            <a:ext cx="73448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Наставником выступает более опытный сотрудник, обладающий знаниями и профессиональным опытом который помогает молодому и неопытному сотруднику преодолеть все трудности карьерного и социального роста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1628800"/>
            <a:ext cx="597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 может выполнять разные функции: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04864"/>
            <a:ext cx="323850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204864"/>
            <a:ext cx="323850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98242"/>
            <a:ext cx="7488832" cy="345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5821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4784" y="260648"/>
            <a:ext cx="7704856" cy="397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Учитывая, что наставничество - это  двусторонний процесс, включающий деятельность наставника и деятельность  начинающего педагога, то можно предположить,  что такое субъект-субъектное взаимодействие возможно на основе  равноправных партнерских отношений, опирающихся на такие принципы, как:</a:t>
            </a: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Calibri"/>
                <a:ea typeface="Times New Roman"/>
                <a:cs typeface="Times New Roman"/>
              </a:rPr>
              <a:t>!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принцип социальной справедливости и согласования интересов всех участников,</a:t>
            </a:r>
          </a:p>
          <a:p>
            <a:pPr marL="556260" indent="-285750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!принцип ответственности партнеров друг перед другом,</a:t>
            </a:r>
          </a:p>
          <a:p>
            <a:pPr marL="556260" indent="-285750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!принцип добровольности,</a:t>
            </a:r>
          </a:p>
          <a:p>
            <a:pPr marL="556260" indent="-285750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>
              <a:latin typeface="Calibri"/>
              <a:ea typeface="Calibri"/>
              <a:cs typeface="Times New Roman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   !принцип  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</a:rPr>
              <a:t>равновыгодности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всех заинтересованных сторон</a:t>
            </a:r>
            <a:endParaRPr lang="ru-RU" dirty="0"/>
          </a:p>
        </p:txBody>
      </p:sp>
      <p:pic>
        <p:nvPicPr>
          <p:cNvPr id="11266" name="Picture 2" descr="http://exportexplorer.co.uk/ru/wp-content/uploads/sites/2/2013/09/Hands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759" y="4170867"/>
            <a:ext cx="3672408" cy="259517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969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5236" y="116632"/>
            <a:ext cx="66967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наставника — провести  начинающего педагога через несколько этапов развития: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8683" y="1196753"/>
            <a:ext cx="7106655" cy="3703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125"/>
              </a:spcAft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Неосознанная некомпетентность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—  начинающий педагог не знает, что он не знает.</a:t>
            </a:r>
            <a:endParaRPr lang="ru-RU" sz="2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1125"/>
              </a:spcAft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Осознанная некомпетентность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—  начинающий педагог знает, что он не знает и хочет узнать.</a:t>
            </a:r>
            <a:endParaRPr lang="ru-RU" sz="2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1125"/>
              </a:spcAft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Осознанная компетентность 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—  начинающий педагог знает, что он знает, но применение этого знания постоянно контролируется и осознается.</a:t>
            </a:r>
            <a:endParaRPr lang="ru-RU" sz="2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1125"/>
              </a:spcAft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Неосознанная компетентность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—  начинающий педагог знает и применяет свое знание автоматически, на уровне навыков.</a:t>
            </a:r>
            <a:endParaRPr lang="ru-RU" sz="2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Цель наставника 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перевести  подопечного из состояния неосознанной некомпетентности в состояние неосознанной компетентности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456" y="762963"/>
            <a:ext cx="209699" cy="433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Users\User\Desktop\shadowing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852" y="4900331"/>
            <a:ext cx="3128605" cy="177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46512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455</TotalTime>
  <Words>946</Words>
  <Application>Microsoft Office PowerPoint</Application>
  <PresentationFormat>Экран (4:3)</PresentationFormat>
  <Paragraphs>91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Calibri</vt:lpstr>
      <vt:lpstr>Georgia</vt:lpstr>
      <vt:lpstr>Helvetica</vt:lpstr>
      <vt:lpstr>Times New Roman</vt:lpstr>
      <vt:lpstr>TimesNewRoman</vt:lpstr>
      <vt:lpstr>Trebuchet MS</vt:lpstr>
      <vt:lpstr>Verdana</vt:lpstr>
      <vt:lpstr>Воздушный поток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wasp</cp:lastModifiedBy>
  <cp:revision>41</cp:revision>
  <dcterms:created xsi:type="dcterms:W3CDTF">2019-02-19T11:00:00Z</dcterms:created>
  <dcterms:modified xsi:type="dcterms:W3CDTF">2021-10-19T19:21:18Z</dcterms:modified>
</cp:coreProperties>
</file>