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59" r:id="rId4"/>
    <p:sldId id="260" r:id="rId5"/>
    <p:sldId id="261" r:id="rId6"/>
    <p:sldId id="26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AAB771-A9FD-4E59-8370-58AC0BC09AF5}" type="datetimeFigureOut">
              <a:rPr lang="ru-RU" smtClean="0"/>
              <a:t>07.02.2020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FEC34F-65C4-4B32-8C5E-7F92C3DC83D9}" type="slidenum">
              <a:rPr lang="ru-RU" smtClean="0"/>
              <a:t>‹#›</a:t>
            </a:fld>
            <a:endParaRPr lang="ru-RU"/>
          </a:p>
        </p:txBody>
      </p:sp>
    </p:spTree>
    <p:extLst>
      <p:ext uri="{BB962C8B-B14F-4D97-AF65-F5344CB8AC3E}">
        <p14:creationId xmlns:p14="http://schemas.microsoft.com/office/powerpoint/2010/main" val="3729988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A5203F3-44F6-447E-8F20-D05B45ACD812}"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2090207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5203F3-44F6-447E-8F20-D05B45ACD812}"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1194195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5203F3-44F6-447E-8F20-D05B45ACD812}"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18327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5203F3-44F6-447E-8F20-D05B45ACD812}"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184100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5203F3-44F6-447E-8F20-D05B45ACD812}"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8344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A5203F3-44F6-447E-8F20-D05B45ACD812}"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47182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A5203F3-44F6-447E-8F20-D05B45ACD812}" type="datetimeFigureOut">
              <a:rPr lang="ru-RU" smtClean="0"/>
              <a:t>07.02.2020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1123806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A5203F3-44F6-447E-8F20-D05B45ACD812}" type="datetimeFigureOut">
              <a:rPr lang="ru-RU" smtClean="0"/>
              <a:t>07.02.2020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803640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5203F3-44F6-447E-8F20-D05B45ACD812}" type="datetimeFigureOut">
              <a:rPr lang="ru-RU" smtClean="0"/>
              <a:t>07.02.2020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785832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A5203F3-44F6-447E-8F20-D05B45ACD812}"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191804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A5203F3-44F6-447E-8F20-D05B45ACD812}"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DD54FE2-EBEB-4649-8DCC-780C11AA04AE}" type="slidenum">
              <a:rPr lang="ru-RU" smtClean="0"/>
              <a:t>‹#›</a:t>
            </a:fld>
            <a:endParaRPr lang="ru-RU"/>
          </a:p>
        </p:txBody>
      </p:sp>
    </p:spTree>
    <p:extLst>
      <p:ext uri="{BB962C8B-B14F-4D97-AF65-F5344CB8AC3E}">
        <p14:creationId xmlns:p14="http://schemas.microsoft.com/office/powerpoint/2010/main" val="3854679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203F3-44F6-447E-8F20-D05B45ACD812}" type="datetimeFigureOut">
              <a:rPr lang="ru-RU" smtClean="0"/>
              <a:t>07.02.2020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54FE2-EBEB-4649-8DCC-780C11AA04AE}" type="slidenum">
              <a:rPr lang="ru-RU" smtClean="0"/>
              <a:t>‹#›</a:t>
            </a:fld>
            <a:endParaRPr lang="ru-RU"/>
          </a:p>
        </p:txBody>
      </p:sp>
    </p:spTree>
    <p:extLst>
      <p:ext uri="{BB962C8B-B14F-4D97-AF65-F5344CB8AC3E}">
        <p14:creationId xmlns:p14="http://schemas.microsoft.com/office/powerpoint/2010/main" val="727413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E78B03BB-8588-4EE2-913B-1EA9A38385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Box 9">
            <a:extLst>
              <a:ext uri="{FF2B5EF4-FFF2-40B4-BE49-F238E27FC236}">
                <a16:creationId xmlns:a16="http://schemas.microsoft.com/office/drawing/2014/main" id="{3D1C5348-FCED-46EE-83E1-27F39ED37906}"/>
              </a:ext>
            </a:extLst>
          </p:cNvPr>
          <p:cNvSpPr txBox="1"/>
          <p:nvPr/>
        </p:nvSpPr>
        <p:spPr>
          <a:xfrm>
            <a:off x="815926" y="309489"/>
            <a:ext cx="7793502" cy="523220"/>
          </a:xfrm>
          <a:prstGeom prst="rect">
            <a:avLst/>
          </a:prstGeom>
          <a:noFill/>
        </p:spPr>
        <p:txBody>
          <a:bodyPr wrap="square" rtlCol="0">
            <a:spAutoFit/>
          </a:bodyPr>
          <a:lstStyle/>
          <a:p>
            <a:pPr algn="ctr"/>
            <a:r>
              <a:rPr lang="ru-RU" sz="1400" b="1" dirty="0">
                <a:latin typeface="Times New Roman" panose="02020603050405020304" pitchFamily="18" charset="0"/>
                <a:cs typeface="Times New Roman" panose="02020603050405020304" pitchFamily="18" charset="0"/>
              </a:rPr>
              <a:t>Муниципальное бюджетное дошкольное общеобразовательное учреждение </a:t>
            </a:r>
          </a:p>
          <a:p>
            <a:pPr algn="ctr"/>
            <a:r>
              <a:rPr lang="ru-RU" sz="1400" b="1" dirty="0">
                <a:latin typeface="Times New Roman" panose="02020603050405020304" pitchFamily="18" charset="0"/>
                <a:cs typeface="Times New Roman" panose="02020603050405020304" pitchFamily="18" charset="0"/>
              </a:rPr>
              <a:t>детский сад № 14 «Алёнушка»</a:t>
            </a:r>
          </a:p>
        </p:txBody>
      </p:sp>
      <p:sp>
        <p:nvSpPr>
          <p:cNvPr id="18" name="TextBox 17">
            <a:extLst>
              <a:ext uri="{FF2B5EF4-FFF2-40B4-BE49-F238E27FC236}">
                <a16:creationId xmlns:a16="http://schemas.microsoft.com/office/drawing/2014/main" id="{6334D03A-9DAD-4E23-A4D0-CC9DEF8E03F3}"/>
              </a:ext>
            </a:extLst>
          </p:cNvPr>
          <p:cNvSpPr txBox="1"/>
          <p:nvPr/>
        </p:nvSpPr>
        <p:spPr>
          <a:xfrm>
            <a:off x="1554480" y="1567246"/>
            <a:ext cx="6316394" cy="1661993"/>
          </a:xfrm>
          <a:prstGeom prst="rect">
            <a:avLst/>
          </a:prstGeom>
          <a:noFill/>
        </p:spPr>
        <p:txBody>
          <a:bodyPr wrap="square" rtlCol="0">
            <a:spAutoFit/>
          </a:bodyPr>
          <a:lstStyle/>
          <a:p>
            <a:pPr algn="ctr">
              <a:lnSpc>
                <a:spcPct val="150000"/>
              </a:lnSpc>
            </a:pPr>
            <a:r>
              <a:rPr lang="ru-RU" sz="2800" b="1" dirty="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ПУТЬ К ПОБЕДЕ</a:t>
            </a:r>
            <a:r>
              <a:rPr lang="ru-RU" sz="2800" b="1"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pPr algn="ctr">
              <a:lnSpc>
                <a:spcPct val="150000"/>
              </a:lnSpc>
            </a:pPr>
            <a:r>
              <a:rPr lang="ru-RU" sz="2400" dirty="0">
                <a:latin typeface="Times New Roman" panose="02020603050405020304" pitchFamily="18" charset="0"/>
                <a:cs typeface="Times New Roman" panose="02020603050405020304" pitchFamily="18" charset="0"/>
              </a:rPr>
              <a:t>н</a:t>
            </a:r>
            <a:r>
              <a:rPr lang="ru-RU" sz="2400" dirty="0" smtClean="0">
                <a:latin typeface="Times New Roman" panose="02020603050405020304" pitchFamily="18" charset="0"/>
                <a:cs typeface="Times New Roman" panose="02020603050405020304" pitchFamily="18" charset="0"/>
              </a:rPr>
              <a:t>астольная </a:t>
            </a:r>
            <a:r>
              <a:rPr lang="ru-RU" sz="2400" dirty="0">
                <a:latin typeface="Times New Roman" panose="02020603050405020304" pitchFamily="18" charset="0"/>
                <a:cs typeface="Times New Roman" panose="02020603050405020304" pitchFamily="18" charset="0"/>
              </a:rPr>
              <a:t>игра для детей 6-8 лет</a:t>
            </a:r>
          </a:p>
          <a:p>
            <a:endParaRPr lang="ru-RU" sz="2400" dirty="0">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899E6F3C-6C94-4D64-880D-BE3775EB76F4}"/>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993" t="2316" r="13293" b="3462"/>
          <a:stretch/>
        </p:blipFill>
        <p:spPr>
          <a:xfrm rot="16200000">
            <a:off x="3243718" y="2446591"/>
            <a:ext cx="2779656" cy="4221860"/>
          </a:xfrm>
          <a:prstGeom prst="rect">
            <a:avLst/>
          </a:prstGeom>
          <a:scene3d>
            <a:camera prst="orthographicFront"/>
            <a:lightRig rig="threePt" dir="t"/>
          </a:scene3d>
          <a:sp3d>
            <a:bevelT/>
          </a:sp3d>
        </p:spPr>
      </p:pic>
    </p:spTree>
    <p:extLst>
      <p:ext uri="{BB962C8B-B14F-4D97-AF65-F5344CB8AC3E}">
        <p14:creationId xmlns:p14="http://schemas.microsoft.com/office/powerpoint/2010/main" val="4168256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96B64557-C8EC-4F4A-934D-7DA6DA545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66" y="0"/>
            <a:ext cx="9144000" cy="6858000"/>
          </a:xfrm>
          <a:prstGeom prst="rect">
            <a:avLst/>
          </a:prstGeom>
        </p:spPr>
      </p:pic>
      <p:sp>
        <p:nvSpPr>
          <p:cNvPr id="5" name="TextBox 4">
            <a:extLst>
              <a:ext uri="{FF2B5EF4-FFF2-40B4-BE49-F238E27FC236}">
                <a16:creationId xmlns:a16="http://schemas.microsoft.com/office/drawing/2014/main" id="{BF1022D4-776D-4B64-A636-4E626110C0EF}"/>
              </a:ext>
            </a:extLst>
          </p:cNvPr>
          <p:cNvSpPr txBox="1"/>
          <p:nvPr/>
        </p:nvSpPr>
        <p:spPr>
          <a:xfrm>
            <a:off x="189911" y="109597"/>
            <a:ext cx="8363245" cy="6638805"/>
          </a:xfrm>
          <a:prstGeom prst="rect">
            <a:avLst/>
          </a:prstGeom>
          <a:noFill/>
        </p:spPr>
        <p:txBody>
          <a:bodyPr wrap="square" rtlCol="0">
            <a:spAutoFit/>
          </a:bodyPr>
          <a:lstStyle/>
          <a:p>
            <a:pPr>
              <a:lnSpc>
                <a:spcPct val="150000"/>
              </a:lnSpc>
            </a:pPr>
            <a:r>
              <a:rPr lang="ru-RU" sz="2400" b="1" dirty="0">
                <a:latin typeface="Times New Roman" panose="02020603050405020304" pitchFamily="18" charset="0"/>
                <a:cs typeface="Times New Roman" panose="02020603050405020304" pitchFamily="18" charset="0"/>
              </a:rPr>
              <a:t>Цель: </a:t>
            </a:r>
            <a:r>
              <a:rPr lang="ru-RU" sz="2000" dirty="0">
                <a:latin typeface="Times New Roman" panose="02020603050405020304" pitchFamily="18" charset="0"/>
                <a:cs typeface="Times New Roman" panose="02020603050405020304" pitchFamily="18" charset="0"/>
              </a:rPr>
              <a:t>закрепить знания детей старшего дошкольного возраста о </a:t>
            </a:r>
          </a:p>
          <a:p>
            <a:pPr>
              <a:lnSpc>
                <a:spcPct val="150000"/>
              </a:lnSpc>
            </a:pPr>
            <a:r>
              <a:rPr lang="ru-RU" sz="2000" dirty="0">
                <a:latin typeface="Times New Roman" panose="02020603050405020304" pitchFamily="18" charset="0"/>
                <a:cs typeface="Times New Roman" panose="02020603050405020304" pitchFamily="18" charset="0"/>
              </a:rPr>
              <a:t>городах-героях ВОВ.</a:t>
            </a:r>
            <a:endParaRPr lang="ru-RU" sz="2400" b="1" dirty="0">
              <a:latin typeface="Times New Roman" panose="02020603050405020304" pitchFamily="18" charset="0"/>
              <a:cs typeface="Times New Roman" panose="02020603050405020304" pitchFamily="18" charset="0"/>
            </a:endParaRPr>
          </a:p>
          <a:p>
            <a:pPr>
              <a:lnSpc>
                <a:spcPct val="150000"/>
              </a:lnSpc>
            </a:pPr>
            <a:r>
              <a:rPr lang="ru-RU" sz="2400" b="1" dirty="0">
                <a:latin typeface="Times New Roman" panose="02020603050405020304" pitchFamily="18" charset="0"/>
                <a:cs typeface="Times New Roman" panose="02020603050405020304" pitchFamily="18" charset="0"/>
              </a:rPr>
              <a:t>Задачи: </a:t>
            </a:r>
            <a:endParaRPr lang="en-US" sz="2400" b="1" dirty="0">
              <a:latin typeface="Times New Roman" panose="02020603050405020304" pitchFamily="18" charset="0"/>
              <a:cs typeface="Times New Roman" panose="02020603050405020304" pitchFamily="18" charset="0"/>
            </a:endParaRPr>
          </a:p>
          <a:p>
            <a:pPr>
              <a:lnSpc>
                <a:spcPct val="150000"/>
              </a:lnSpc>
            </a:pPr>
            <a:r>
              <a:rPr lang="ru-RU" dirty="0">
                <a:latin typeface="Times New Roman" panose="02020603050405020304" pitchFamily="18" charset="0"/>
                <a:cs typeface="Times New Roman" panose="02020603050405020304" pitchFamily="18" charset="0"/>
              </a:rPr>
              <a:t>Обучающие:</a:t>
            </a:r>
          </a:p>
          <a:p>
            <a:pPr algn="just">
              <a:lnSpc>
                <a:spcPct val="150000"/>
              </a:lnSpc>
            </a:pPr>
            <a:r>
              <a:rPr lang="ru-RU" dirty="0">
                <a:latin typeface="Times New Roman" panose="02020603050405020304" pitchFamily="18" charset="0"/>
                <a:cs typeface="Times New Roman" panose="02020603050405020304" pitchFamily="18" charset="0"/>
              </a:rPr>
              <a:t>- расширить знания детей об истории нашей Родины, ознакомив их с некоторыми фактами ВОВ; показать роль Советской армии в освобождении страны от немецко-фашистских захватчиков</a:t>
            </a:r>
            <a:r>
              <a:rPr lang="ru-RU" b="1" dirty="0">
                <a:latin typeface="Times New Roman" panose="02020603050405020304" pitchFamily="18" charset="0"/>
                <a:cs typeface="Times New Roman" panose="02020603050405020304" pitchFamily="18" charset="0"/>
              </a:rPr>
              <a:t> </a:t>
            </a:r>
          </a:p>
          <a:p>
            <a:pPr>
              <a:lnSpc>
                <a:spcPct val="150000"/>
              </a:lnSpc>
            </a:pPr>
            <a:r>
              <a:rPr lang="ru-RU" dirty="0">
                <a:latin typeface="Times New Roman" panose="02020603050405020304" pitchFamily="18" charset="0"/>
                <a:cs typeface="Times New Roman" panose="02020603050405020304" pitchFamily="18" charset="0"/>
              </a:rPr>
              <a:t>Развивающие:</a:t>
            </a:r>
          </a:p>
          <a:p>
            <a:pPr marL="285750" indent="-285750">
              <a:lnSpc>
                <a:spcPct val="150000"/>
              </a:lnSpc>
              <a:buFontTx/>
              <a:buChar char="-"/>
            </a:pPr>
            <a:r>
              <a:rPr lang="ru-RU" dirty="0">
                <a:latin typeface="Times New Roman" panose="02020603050405020304" pitchFamily="18" charset="0"/>
                <a:cs typeface="Times New Roman" panose="02020603050405020304" pitchFamily="18" charset="0"/>
              </a:rPr>
              <a:t>развивать память и мышление, </a:t>
            </a:r>
          </a:p>
          <a:p>
            <a:pPr marL="285750" indent="-285750">
              <a:lnSpc>
                <a:spcPct val="150000"/>
              </a:lnSpc>
              <a:buFontTx/>
              <a:buChar char="-"/>
            </a:pPr>
            <a:r>
              <a:rPr lang="ru-RU" dirty="0">
                <a:latin typeface="Times New Roman" panose="02020603050405020304" pitchFamily="18" charset="0"/>
                <a:cs typeface="Times New Roman" panose="02020603050405020304" pitchFamily="18" charset="0"/>
              </a:rPr>
              <a:t>расширить кругозор, тренирует внимание. </a:t>
            </a:r>
          </a:p>
          <a:p>
            <a:pPr marL="285750" indent="-285750">
              <a:lnSpc>
                <a:spcPct val="150000"/>
              </a:lnSpc>
              <a:buFontTx/>
              <a:buChar char="-"/>
            </a:pPr>
            <a:r>
              <a:rPr lang="ru-RU" dirty="0">
                <a:latin typeface="Times New Roman" panose="02020603050405020304" pitchFamily="18" charset="0"/>
                <a:cs typeface="Times New Roman" panose="02020603050405020304" pitchFamily="18" charset="0"/>
              </a:rPr>
              <a:t>содействовать развитию познавательной активности; </a:t>
            </a:r>
          </a:p>
          <a:p>
            <a:pPr marL="285750" indent="-285750">
              <a:lnSpc>
                <a:spcPct val="150000"/>
              </a:lnSpc>
              <a:buFontTx/>
              <a:buChar char="-"/>
            </a:pPr>
            <a:r>
              <a:rPr lang="ru-RU" dirty="0">
                <a:latin typeface="Times New Roman" panose="02020603050405020304" pitchFamily="18" charset="0"/>
                <a:cs typeface="Times New Roman" panose="02020603050405020304" pitchFamily="18" charset="0"/>
              </a:rPr>
              <a:t>обогащать словарный запас детей.</a:t>
            </a:r>
          </a:p>
          <a:p>
            <a:pPr>
              <a:lnSpc>
                <a:spcPct val="150000"/>
              </a:lnSpc>
            </a:pPr>
            <a:r>
              <a:rPr lang="ru-RU" dirty="0">
                <a:latin typeface="Times New Roman" panose="02020603050405020304" pitchFamily="18" charset="0"/>
                <a:cs typeface="Times New Roman" panose="02020603050405020304" pitchFamily="18" charset="0"/>
              </a:rPr>
              <a:t>Воспитывающие:</a:t>
            </a:r>
          </a:p>
          <a:p>
            <a:pPr>
              <a:lnSpc>
                <a:spcPct val="150000"/>
              </a:lnSpc>
            </a:pPr>
            <a:r>
              <a:rPr lang="ru-RU" dirty="0">
                <a:latin typeface="Times New Roman" panose="02020603050405020304" pitchFamily="18" charset="0"/>
                <a:cs typeface="Times New Roman" panose="02020603050405020304" pitchFamily="18" charset="0"/>
              </a:rPr>
              <a:t>- воспитывать чувство гордости за воинов-защитников нашей Родины в годы ВОВ;</a:t>
            </a:r>
          </a:p>
          <a:p>
            <a:pPr algn="just">
              <a:lnSpc>
                <a:spcPct val="150000"/>
              </a:lnSpc>
            </a:pP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077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71784676-BAB9-4320-A13E-D46ABBE118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a:extLst>
              <a:ext uri="{FF2B5EF4-FFF2-40B4-BE49-F238E27FC236}">
                <a16:creationId xmlns:a16="http://schemas.microsoft.com/office/drawing/2014/main" id="{95EFF47C-25FD-42BD-989C-68DF533A8276}"/>
              </a:ext>
            </a:extLst>
          </p:cNvPr>
          <p:cNvSpPr txBox="1"/>
          <p:nvPr/>
        </p:nvSpPr>
        <p:spPr>
          <a:xfrm>
            <a:off x="2004646" y="157575"/>
            <a:ext cx="5134708" cy="830997"/>
          </a:xfrm>
          <a:prstGeom prst="rect">
            <a:avLst/>
          </a:prstGeom>
          <a:noFill/>
        </p:spPr>
        <p:txBody>
          <a:bodyPr wrap="square" rtlCol="0">
            <a:spAutoFit/>
          </a:bodyPr>
          <a:lstStyle/>
          <a:p>
            <a:pPr algn="ctr"/>
            <a:r>
              <a:rPr lang="ru-RU" sz="2400" b="1" dirty="0">
                <a:latin typeface="Times New Roman" panose="02020603050405020304" pitchFamily="18" charset="0"/>
                <a:cs typeface="Times New Roman" panose="02020603050405020304" pitchFamily="18" charset="0"/>
              </a:rPr>
              <a:t>Аннотация к  настольной игре  </a:t>
            </a:r>
          </a:p>
          <a:p>
            <a:pPr algn="ctr"/>
            <a:r>
              <a:rPr lang="ru-RU" sz="2400" b="1" dirty="0">
                <a:latin typeface="Times New Roman" panose="02020603050405020304" pitchFamily="18" charset="0"/>
                <a:cs typeface="Times New Roman" panose="02020603050405020304" pitchFamily="18" charset="0"/>
              </a:rPr>
              <a:t>« Путь к победе»</a:t>
            </a:r>
          </a:p>
        </p:txBody>
      </p:sp>
      <p:sp>
        <p:nvSpPr>
          <p:cNvPr id="2" name="Прямоугольник 1">
            <a:extLst>
              <a:ext uri="{FF2B5EF4-FFF2-40B4-BE49-F238E27FC236}">
                <a16:creationId xmlns:a16="http://schemas.microsoft.com/office/drawing/2014/main" id="{AE7E93FA-88D8-434D-850E-71CB74878466}"/>
              </a:ext>
            </a:extLst>
          </p:cNvPr>
          <p:cNvSpPr/>
          <p:nvPr/>
        </p:nvSpPr>
        <p:spPr>
          <a:xfrm>
            <a:off x="270803" y="803906"/>
            <a:ext cx="8602394" cy="5444054"/>
          </a:xfrm>
          <a:prstGeom prst="rect">
            <a:avLst/>
          </a:prstGeom>
        </p:spPr>
        <p:txBody>
          <a:bodyPr wrap="square">
            <a:spAutoFit/>
          </a:bodyPr>
          <a:lstStyle/>
          <a:p>
            <a:pPr algn="just" fontAlgn="base">
              <a:lnSpc>
                <a:spcPct val="150000"/>
              </a:lnSpc>
            </a:pPr>
            <a:r>
              <a:rPr lang="ru-RU" dirty="0">
                <a:solidFill>
                  <a:srgbClr val="111111"/>
                </a:solidFill>
                <a:latin typeface="Times New Roman" panose="02020603050405020304" pitchFamily="18" charset="0"/>
                <a:cs typeface="Times New Roman" panose="02020603050405020304" pitchFamily="18" charset="0"/>
              </a:rPr>
              <a:t>	Со времен Великой отечественной войны прошло достаточно много времени, в живых осталось не так много ветеранов и участников той страшной войны, но подвиг советских людей всегда будет оставаться гордостью для потомков. Родители, педагоги и воспитатели дошкольных учреждений должны воспитывать подрастающее поколение так, чтобы дети знали, помнили и чтили подвиг дедов и прадедов, понимали, как тяжело далась Победа, как отважно защищали свою Родину наши предки. </a:t>
            </a:r>
          </a:p>
          <a:p>
            <a:pPr algn="just" fontAlgn="base">
              <a:lnSpc>
                <a:spcPct val="150000"/>
              </a:lnSpc>
            </a:pPr>
            <a:r>
              <a:rPr lang="ru-RU" dirty="0">
                <a:solidFill>
                  <a:srgbClr val="111111"/>
                </a:solidFill>
                <a:latin typeface="Times New Roman" panose="02020603050405020304" pitchFamily="18" charset="0"/>
                <a:cs typeface="Times New Roman" panose="02020603050405020304" pitchFamily="18" charset="0"/>
              </a:rPr>
              <a:t>	Рассказ дошкольникам о Великой отечественной войне будет не полным, если не упомянуть о городах-героях. Детям нужно объяснить, за что некоторые города получили такое звание. Звание города-героя – почетное звание, которое присваивалось населенному пункту за проявленные его населением героизм и мужество. В процессе игры дети запомнят названия городов – героев, познакомятся с стихотворениями Д. Ахременко о городах-героях ВОВ.</a:t>
            </a:r>
          </a:p>
        </p:txBody>
      </p:sp>
    </p:spTree>
    <p:extLst>
      <p:ext uri="{BB962C8B-B14F-4D97-AF65-F5344CB8AC3E}">
        <p14:creationId xmlns:p14="http://schemas.microsoft.com/office/powerpoint/2010/main" val="69332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F0857D2F-F908-4809-8007-0696A5A445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853"/>
            <a:ext cx="9144000" cy="6858000"/>
          </a:xfrm>
          <a:prstGeom prst="rect">
            <a:avLst/>
          </a:prstGeom>
        </p:spPr>
      </p:pic>
      <p:sp>
        <p:nvSpPr>
          <p:cNvPr id="4" name="TextBox 3">
            <a:extLst>
              <a:ext uri="{FF2B5EF4-FFF2-40B4-BE49-F238E27FC236}">
                <a16:creationId xmlns:a16="http://schemas.microsoft.com/office/drawing/2014/main" id="{7DC27819-F810-4CA9-AFA9-1DFD2135ED59}"/>
              </a:ext>
            </a:extLst>
          </p:cNvPr>
          <p:cNvSpPr txBox="1"/>
          <p:nvPr/>
        </p:nvSpPr>
        <p:spPr>
          <a:xfrm>
            <a:off x="2788918" y="161415"/>
            <a:ext cx="3566161"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Комплектация игры</a:t>
            </a:r>
          </a:p>
        </p:txBody>
      </p:sp>
      <p:sp>
        <p:nvSpPr>
          <p:cNvPr id="7" name="Прямоугольник 6">
            <a:extLst>
              <a:ext uri="{FF2B5EF4-FFF2-40B4-BE49-F238E27FC236}">
                <a16:creationId xmlns:a16="http://schemas.microsoft.com/office/drawing/2014/main" id="{4DBE0DF2-CD9C-4CBA-A2C3-EFB2D03C94A0}"/>
              </a:ext>
            </a:extLst>
          </p:cNvPr>
          <p:cNvSpPr/>
          <p:nvPr/>
        </p:nvSpPr>
        <p:spPr>
          <a:xfrm>
            <a:off x="499402" y="745587"/>
            <a:ext cx="8145194" cy="2585323"/>
          </a:xfrm>
          <a:prstGeom prst="rect">
            <a:avLst/>
          </a:prstGeom>
        </p:spPr>
        <p:txBody>
          <a:bodyPr wrap="square">
            <a:spAutoFit/>
          </a:bodyPr>
          <a:lstStyle/>
          <a:p>
            <a:pPr marL="342900" lvl="0" indent="-342900" algn="just">
              <a:lnSpc>
                <a:spcPct val="150000"/>
              </a:lnSpc>
              <a:spcAft>
                <a:spcPts val="0"/>
              </a:spcAft>
              <a:buSzPts val="1000"/>
              <a:buFont typeface="Symbol" panose="05050102010706020507" pitchFamily="18" charset="2"/>
              <a:buChar char=""/>
              <a:tabLst>
                <a:tab pos="45720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Игровое поле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SzPts val="1000"/>
              <a:buFont typeface="Symbol" panose="05050102010706020507" pitchFamily="18" charset="2"/>
              <a:buChar char=""/>
              <a:tabLst>
                <a:tab pos="45720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Фишки персонажей (танкист, летчик, пехотинец, моряк).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SzPts val="1000"/>
              <a:buFont typeface="Symbol" panose="05050102010706020507" pitchFamily="18" charset="2"/>
              <a:buChar char=""/>
              <a:tabLst>
                <a:tab pos="45720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Кубик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SzPts val="1000"/>
              <a:buFont typeface="Symbol" panose="05050102010706020507" pitchFamily="18" charset="2"/>
              <a:buChar char=""/>
              <a:tabLst>
                <a:tab pos="45720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Жетоны (со Знаменем Победы)  </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SzPts val="1000"/>
              <a:buFont typeface="Symbol" panose="05050102010706020507" pitchFamily="18" charset="2"/>
              <a:buChar char=""/>
              <a:tabLst>
                <a:tab pos="457200" algn="l"/>
              </a:tabLs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13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карточек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изображе</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нием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 кратким описанием </a:t>
            </a:r>
            <a:r>
              <a:rPr lang="ru-RU" dirty="0" smtClean="0">
                <a:latin typeface="Times New Roman" panose="02020603050405020304" pitchFamily="18" charset="0"/>
                <a:ea typeface="Calibri" panose="020F0502020204030204" pitchFamily="34" charset="0"/>
                <a:cs typeface="Times New Roman" panose="02020603050405020304" pitchFamily="18" charset="0"/>
              </a:rPr>
              <a:t>городов-героев</a:t>
            </a:r>
            <a:r>
              <a:rPr lang="ru-RU"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SzPts val="1000"/>
              <a:buFont typeface="Symbol" panose="05050102010706020507" pitchFamily="18" charset="2"/>
              <a:buChar char=""/>
              <a:tabLst>
                <a:tab pos="457200" algn="l"/>
              </a:tabLs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13 карточек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со стихотворениями Дмитрия Ахременко о </a:t>
            </a:r>
            <a:r>
              <a:rPr lang="ru-RU" dirty="0">
                <a:latin typeface="Times New Roman" panose="02020603050405020304" pitchFamily="18" charset="0"/>
                <a:ea typeface="Calibri" panose="020F0502020204030204" pitchFamily="34" charset="0"/>
                <a:cs typeface="Times New Roman" panose="02020603050405020304" pitchFamily="18" charset="0"/>
              </a:rPr>
              <a:t>городах-героях ВОВ</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Рисунок 8">
            <a:extLst>
              <a:ext uri="{FF2B5EF4-FFF2-40B4-BE49-F238E27FC236}">
                <a16:creationId xmlns:a16="http://schemas.microsoft.com/office/drawing/2014/main" id="{C8B1F2D6-8A96-434F-897E-ECA3B76EA6B3}"/>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1468" t="7620" b="9274"/>
          <a:stretch/>
        </p:blipFill>
        <p:spPr>
          <a:xfrm rot="10800000">
            <a:off x="4248442" y="3978940"/>
            <a:ext cx="3615397" cy="2287034"/>
          </a:xfrm>
          <a:prstGeom prst="rect">
            <a:avLst/>
          </a:prstGeom>
        </p:spPr>
      </p:pic>
      <p:pic>
        <p:nvPicPr>
          <p:cNvPr id="11" name="Рисунок 10">
            <a:extLst>
              <a:ext uri="{FF2B5EF4-FFF2-40B4-BE49-F238E27FC236}">
                <a16:creationId xmlns:a16="http://schemas.microsoft.com/office/drawing/2014/main" id="{6F125FD2-EF42-4881-85F8-27691393047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5462" t="10872" r="5462" b="9333"/>
          <a:stretch/>
        </p:blipFill>
        <p:spPr>
          <a:xfrm>
            <a:off x="499401" y="3978940"/>
            <a:ext cx="3595887" cy="2415890"/>
          </a:xfrm>
          <a:prstGeom prst="rect">
            <a:avLst/>
          </a:prstGeom>
        </p:spPr>
      </p:pic>
    </p:spTree>
    <p:extLst>
      <p:ext uri="{BB962C8B-B14F-4D97-AF65-F5344CB8AC3E}">
        <p14:creationId xmlns:p14="http://schemas.microsoft.com/office/powerpoint/2010/main" val="3745583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6CF89374-A7B4-4FE0-880F-B7F68CBF0D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Прямоугольник 3">
            <a:extLst>
              <a:ext uri="{FF2B5EF4-FFF2-40B4-BE49-F238E27FC236}">
                <a16:creationId xmlns:a16="http://schemas.microsoft.com/office/drawing/2014/main" id="{E29B3CC7-D061-4015-9B16-C6A06CDB6E28}"/>
              </a:ext>
            </a:extLst>
          </p:cNvPr>
          <p:cNvSpPr/>
          <p:nvPr/>
        </p:nvSpPr>
        <p:spPr>
          <a:xfrm>
            <a:off x="2992553" y="108675"/>
            <a:ext cx="2680862" cy="490199"/>
          </a:xfrm>
          <a:prstGeom prst="rect">
            <a:avLst/>
          </a:prstGeom>
        </p:spPr>
        <p:txBody>
          <a:bodyPr wrap="none">
            <a:spAutoFit/>
          </a:bodyPr>
          <a:lstStyle/>
          <a:p>
            <a:pPr indent="449580">
              <a:lnSpc>
                <a:spcPct val="115000"/>
              </a:lnSpc>
              <a:spcAft>
                <a:spcPts val="0"/>
              </a:spcAft>
            </a:pP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Правила игры</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id="{BAAF06F7-812C-4ED7-9735-93D6F272CBDE}"/>
              </a:ext>
            </a:extLst>
          </p:cNvPr>
          <p:cNvSpPr/>
          <p:nvPr/>
        </p:nvSpPr>
        <p:spPr>
          <a:xfrm>
            <a:off x="197015" y="567002"/>
            <a:ext cx="8749970" cy="6280374"/>
          </a:xfrm>
          <a:prstGeom prst="rect">
            <a:avLst/>
          </a:prstGeom>
        </p:spPr>
        <p:txBody>
          <a:bodyPr wrap="square">
            <a:spAutoFit/>
          </a:bodyPr>
          <a:lstStyle/>
          <a:p>
            <a:pPr indent="449580" algn="just">
              <a:lnSpc>
                <a:spcPct val="150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В игре принимают участие 4  игрока. Для каждого игрока предусмотрен персонаж (пехотинец, танкист, пилот, моряк) и общее место старта. Поочередно бросая кубик, игроки передвигают своего персонажа по игровому полю. Во время хода каждый из персонажей совершает действия (например, перемещается по игровой зоне вперед, стоит на месте или отодвигается назад). Попав на «МИННОЕ ПОЛЕ» (черный кружок) игрок возвращается назад на один ход; угодив в «ЗАСАДУ» (синий кружок), игрок стоит на месте, пропуская ход; идя в «АТАКУ» (красный кружок), игроку надо сделать 2 шага вперед; при «ОТСТУПЛЕНИИ» (коричневый кружок), вернуться на 3 шага назад. Тот, кто первым вошел в город (освободил его) получает специальную фишку «Знамя Победы». Начинающим игрокам педагог рассказывает о городах – героях, используя карточки. Опытные игроки сами рассказывают о городах, которые освободили. Таким образом игра продолжается до тех пор, пока все персонажи не достигнут отметки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ФИНИШ</a:t>
            </a:r>
            <a:r>
              <a:rPr lang="ru-RU" dirty="0">
                <a:latin typeface="Times New Roman" panose="02020603050405020304" pitchFamily="18" charset="0"/>
                <a:ea typeface="Times New Roman" panose="02020603050405020304" pitchFamily="18" charset="0"/>
                <a:cs typeface="Times New Roman" panose="02020603050405020304" pitchFamily="18" charset="0"/>
              </a:rPr>
              <a:t>». Бросайте кубик, двигайте фишки персонажей (пехота, авиация, танкисты, флот), собирайте Знамена Победы и торопитесь на </a:t>
            </a:r>
            <a:r>
              <a:rPr lang="ru-RU" b="1" dirty="0">
                <a:latin typeface="Times New Roman" panose="02020603050405020304" pitchFamily="18" charset="0"/>
                <a:ea typeface="Times New Roman" panose="02020603050405020304" pitchFamily="18" charset="0"/>
                <a:cs typeface="Times New Roman" panose="02020603050405020304" pitchFamily="18" charset="0"/>
              </a:rPr>
              <a:t>парад Победы в Москву.</a:t>
            </a:r>
            <a:r>
              <a:rPr lang="ru-RU" dirty="0">
                <a:latin typeface="Times New Roman" panose="02020603050405020304" pitchFamily="18" charset="0"/>
                <a:ea typeface="Times New Roman" panose="02020603050405020304" pitchFamily="18" charset="0"/>
                <a:cs typeface="Times New Roman" panose="02020603050405020304" pitchFamily="18" charset="0"/>
              </a:rPr>
              <a:t> Победит тот, кто освободит больше городов!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1971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E78B03BB-8588-4EE2-913B-1EA9A38385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Box 9">
            <a:extLst>
              <a:ext uri="{FF2B5EF4-FFF2-40B4-BE49-F238E27FC236}">
                <a16:creationId xmlns:a16="http://schemas.microsoft.com/office/drawing/2014/main" id="{3D1C5348-FCED-46EE-83E1-27F39ED37906}"/>
              </a:ext>
            </a:extLst>
          </p:cNvPr>
          <p:cNvSpPr txBox="1"/>
          <p:nvPr/>
        </p:nvSpPr>
        <p:spPr>
          <a:xfrm>
            <a:off x="815926" y="309489"/>
            <a:ext cx="7793502" cy="523220"/>
          </a:xfrm>
          <a:prstGeom prst="rect">
            <a:avLst/>
          </a:prstGeom>
          <a:noFill/>
        </p:spPr>
        <p:txBody>
          <a:bodyPr wrap="square" rtlCol="0">
            <a:spAutoFit/>
          </a:bodyPr>
          <a:lstStyle/>
          <a:p>
            <a:pPr algn="ctr"/>
            <a:r>
              <a:rPr lang="ru-RU" sz="1400" b="1" dirty="0">
                <a:latin typeface="Times New Roman" panose="02020603050405020304" pitchFamily="18" charset="0"/>
                <a:cs typeface="Times New Roman" panose="02020603050405020304" pitchFamily="18" charset="0"/>
              </a:rPr>
              <a:t>Муниципальное бюджетное дошкольное общеобразовательное учреждение </a:t>
            </a:r>
          </a:p>
          <a:p>
            <a:pPr algn="ctr"/>
            <a:r>
              <a:rPr lang="ru-RU" sz="1400" b="1" dirty="0">
                <a:latin typeface="Times New Roman" panose="02020603050405020304" pitchFamily="18" charset="0"/>
                <a:cs typeface="Times New Roman" panose="02020603050405020304" pitchFamily="18" charset="0"/>
              </a:rPr>
              <a:t>детский сад № 14 «Алёнушка»</a:t>
            </a:r>
          </a:p>
        </p:txBody>
      </p:sp>
      <p:sp>
        <p:nvSpPr>
          <p:cNvPr id="18" name="TextBox 17">
            <a:extLst>
              <a:ext uri="{FF2B5EF4-FFF2-40B4-BE49-F238E27FC236}">
                <a16:creationId xmlns:a16="http://schemas.microsoft.com/office/drawing/2014/main" id="{6334D03A-9DAD-4E23-A4D0-CC9DEF8E03F3}"/>
              </a:ext>
            </a:extLst>
          </p:cNvPr>
          <p:cNvSpPr txBox="1"/>
          <p:nvPr/>
        </p:nvSpPr>
        <p:spPr>
          <a:xfrm>
            <a:off x="1434907" y="955073"/>
            <a:ext cx="6316394" cy="1661993"/>
          </a:xfrm>
          <a:prstGeom prst="rect">
            <a:avLst/>
          </a:prstGeom>
          <a:noFill/>
        </p:spPr>
        <p:txBody>
          <a:bodyPr wrap="square" rtlCol="0">
            <a:spAutoFit/>
          </a:bodyPr>
          <a:lstStyle/>
          <a:p>
            <a:pPr algn="ctr">
              <a:lnSpc>
                <a:spcPct val="150000"/>
              </a:lnSpc>
            </a:pPr>
            <a:r>
              <a:rPr lang="ru-RU" sz="2800" b="1" dirty="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ПУТЬ К ПОБЕДЕ</a:t>
            </a:r>
            <a:r>
              <a:rPr lang="ru-RU" sz="2800" b="1"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pPr algn="ctr">
              <a:lnSpc>
                <a:spcPct val="150000"/>
              </a:lnSpc>
            </a:pPr>
            <a:r>
              <a:rPr lang="ru-RU" sz="2400" dirty="0">
                <a:latin typeface="Times New Roman" panose="02020603050405020304" pitchFamily="18" charset="0"/>
                <a:cs typeface="Times New Roman" panose="02020603050405020304" pitchFamily="18" charset="0"/>
              </a:rPr>
              <a:t>Настольная игра для детей 6-8 лет</a:t>
            </a:r>
          </a:p>
          <a:p>
            <a:endParaRPr lang="ru-RU" sz="2400" dirty="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D1A0A8B1-3829-4B4D-AF27-B16B36031281}"/>
              </a:ext>
            </a:extLst>
          </p:cNvPr>
          <p:cNvSpPr txBox="1"/>
          <p:nvPr/>
        </p:nvSpPr>
        <p:spPr>
          <a:xfrm>
            <a:off x="4297680" y="3055247"/>
            <a:ext cx="3643532" cy="873572"/>
          </a:xfrm>
          <a:prstGeom prst="rect">
            <a:avLst/>
          </a:prstGeom>
          <a:noFill/>
        </p:spPr>
        <p:txBody>
          <a:bodyPr wrap="square" rtlCol="0">
            <a:spAutoFit/>
          </a:bodyPr>
          <a:lstStyle/>
          <a:p>
            <a:pPr>
              <a:lnSpc>
                <a:spcPct val="150000"/>
              </a:lnSpc>
            </a:pPr>
            <a:r>
              <a:rPr lang="ru-RU" dirty="0">
                <a:latin typeface="Times New Roman" panose="02020603050405020304" pitchFamily="18" charset="0"/>
                <a:cs typeface="Times New Roman" panose="02020603050405020304" pitchFamily="18" charset="0"/>
              </a:rPr>
              <a:t>Паршакова Ольга </a:t>
            </a:r>
            <a:r>
              <a:rPr lang="ru-RU" dirty="0" err="1">
                <a:latin typeface="Times New Roman" panose="02020603050405020304" pitchFamily="18" charset="0"/>
                <a:cs typeface="Times New Roman" panose="02020603050405020304" pitchFamily="18" charset="0"/>
              </a:rPr>
              <a:t>Рахимзяновна</a:t>
            </a:r>
            <a:endParaRPr lang="ru-RU" dirty="0">
              <a:latin typeface="Times New Roman" panose="02020603050405020304" pitchFamily="18" charset="0"/>
              <a:cs typeface="Times New Roman" panose="02020603050405020304" pitchFamily="18" charset="0"/>
            </a:endParaRPr>
          </a:p>
          <a:p>
            <a:pPr>
              <a:lnSpc>
                <a:spcPct val="150000"/>
              </a:lnSpc>
            </a:pPr>
            <a:r>
              <a:rPr lang="ru-RU" dirty="0">
                <a:latin typeface="Times New Roman" panose="02020603050405020304" pitchFamily="18" charset="0"/>
                <a:cs typeface="Times New Roman" panose="02020603050405020304" pitchFamily="18" charset="0"/>
              </a:rPr>
              <a:t>Фролова Анжелика Михайловна</a:t>
            </a:r>
          </a:p>
        </p:txBody>
      </p:sp>
      <p:sp>
        <p:nvSpPr>
          <p:cNvPr id="2" name="Прямоугольник 1">
            <a:extLst>
              <a:ext uri="{FF2B5EF4-FFF2-40B4-BE49-F238E27FC236}">
                <a16:creationId xmlns:a16="http://schemas.microsoft.com/office/drawing/2014/main" id="{7E1DF6EC-1F3E-4674-85AF-20FC33715E10}"/>
              </a:ext>
            </a:extLst>
          </p:cNvPr>
          <p:cNvSpPr/>
          <p:nvPr/>
        </p:nvSpPr>
        <p:spPr>
          <a:xfrm>
            <a:off x="2869810" y="4882207"/>
            <a:ext cx="4572000" cy="768287"/>
          </a:xfrm>
          <a:prstGeom prst="rect">
            <a:avLst/>
          </a:prstGeom>
        </p:spPr>
        <p:txBody>
          <a:bodyPr>
            <a:spAutoFit/>
          </a:bodyPr>
          <a:lstStyle/>
          <a:p>
            <a:pPr algn="just">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Контакты : 8 (384-73) 3-20-81</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dirty="0">
                <a:latin typeface="Times New Roman" panose="02020603050405020304" pitchFamily="18" charset="0"/>
                <a:ea typeface="Calibri" panose="020F0502020204030204" pitchFamily="34" charset="0"/>
              </a:rPr>
              <a:t> alenushcka.14@yandex.ru</a:t>
            </a:r>
            <a:endParaRPr lang="ru-RU" dirty="0"/>
          </a:p>
        </p:txBody>
      </p:sp>
      <p:sp>
        <p:nvSpPr>
          <p:cNvPr id="8" name="TextBox 7">
            <a:extLst>
              <a:ext uri="{FF2B5EF4-FFF2-40B4-BE49-F238E27FC236}">
                <a16:creationId xmlns:a16="http://schemas.microsoft.com/office/drawing/2014/main" id="{A0E93436-390C-4773-858A-719C43164849}"/>
              </a:ext>
            </a:extLst>
          </p:cNvPr>
          <p:cNvSpPr txBox="1"/>
          <p:nvPr/>
        </p:nvSpPr>
        <p:spPr>
          <a:xfrm>
            <a:off x="3538024" y="6026861"/>
            <a:ext cx="2067951" cy="369332"/>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Таштагол 2020</a:t>
            </a:r>
          </a:p>
        </p:txBody>
      </p:sp>
      <p:pic>
        <p:nvPicPr>
          <p:cNvPr id="5" name="Рисунок 4">
            <a:extLst>
              <a:ext uri="{FF2B5EF4-FFF2-40B4-BE49-F238E27FC236}">
                <a16:creationId xmlns:a16="http://schemas.microsoft.com/office/drawing/2014/main" id="{6B1B00E3-1006-4E24-ACA7-F9ABD994B48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7230" t="10461" r="7538" b="30872"/>
          <a:stretch/>
        </p:blipFill>
        <p:spPr>
          <a:xfrm>
            <a:off x="238313" y="2405575"/>
            <a:ext cx="3982533" cy="2055964"/>
          </a:xfrm>
          <a:prstGeom prst="rect">
            <a:avLst/>
          </a:prstGeom>
          <a:scene3d>
            <a:camera prst="orthographicFront"/>
            <a:lightRig rig="threePt" dir="t"/>
          </a:scene3d>
          <a:sp3d>
            <a:bevelT/>
          </a:sp3d>
        </p:spPr>
      </p:pic>
    </p:spTree>
    <p:extLst>
      <p:ext uri="{BB962C8B-B14F-4D97-AF65-F5344CB8AC3E}">
        <p14:creationId xmlns:p14="http://schemas.microsoft.com/office/powerpoint/2010/main" val="1033132826"/>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TotalTime>
  <Words>314</Words>
  <Application>Microsoft Office PowerPoint</Application>
  <PresentationFormat>Экран (4:3)</PresentationFormat>
  <Paragraphs>38</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Arial</vt:lpstr>
      <vt:lpstr>Calibri</vt:lpstr>
      <vt:lpstr>Calibri Light</vt:lpstr>
      <vt:lpstr>Symbol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 Паршакова</dc:creator>
  <cp:lastModifiedBy>Пользователь</cp:lastModifiedBy>
  <cp:revision>14</cp:revision>
  <dcterms:created xsi:type="dcterms:W3CDTF">2020-01-31T03:14:32Z</dcterms:created>
  <dcterms:modified xsi:type="dcterms:W3CDTF">2020-02-07T01:22:00Z</dcterms:modified>
</cp:coreProperties>
</file>