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1774D-FFDC-4958-964E-2CF97CB553BA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200E0-5987-438D-8785-6E74080005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818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1774D-FFDC-4958-964E-2CF97CB553BA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200E0-5987-438D-8785-6E74080005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105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1774D-FFDC-4958-964E-2CF97CB553BA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200E0-5987-438D-8785-6E74080005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303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1774D-FFDC-4958-964E-2CF97CB553BA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200E0-5987-438D-8785-6E74080005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9081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1774D-FFDC-4958-964E-2CF97CB553BA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200E0-5987-438D-8785-6E74080005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353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1774D-FFDC-4958-964E-2CF97CB553BA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200E0-5987-438D-8785-6E74080005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201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1774D-FFDC-4958-964E-2CF97CB553BA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200E0-5987-438D-8785-6E74080005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293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1774D-FFDC-4958-964E-2CF97CB553BA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200E0-5987-438D-8785-6E74080005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213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1774D-FFDC-4958-964E-2CF97CB553BA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200E0-5987-438D-8785-6E74080005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636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1774D-FFDC-4958-964E-2CF97CB553BA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200E0-5987-438D-8785-6E74080005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2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1774D-FFDC-4958-964E-2CF97CB553BA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200E0-5987-438D-8785-6E74080005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210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11774D-FFDC-4958-964E-2CF97CB553BA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2200E0-5987-438D-8785-6E74080005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548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772400" cy="2664296"/>
          </a:xfrm>
        </p:spPr>
        <p:txBody>
          <a:bodyPr>
            <a:normAutofit fontScale="90000"/>
          </a:bodyPr>
          <a:lstStyle/>
          <a:p>
            <a:r>
              <a:rPr lang="ru-RU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Пальчиковые </a:t>
            </a:r>
            <a:r>
              <a:rPr lang="ru-RU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u-RU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ru-RU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игры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u-RU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1 младшая группа</a:t>
            </a:r>
            <a:br>
              <a:rPr lang="ru-RU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(2 часть)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293096"/>
            <a:ext cx="6400800" cy="1752600"/>
          </a:xfrm>
        </p:spPr>
        <p:txBody>
          <a:bodyPr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Воспитатель 1 КК </a:t>
            </a:r>
          </a:p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Улевич Е.В.</a:t>
            </a:r>
          </a:p>
        </p:txBody>
      </p:sp>
    </p:spTree>
    <p:extLst>
      <p:ext uri="{BB962C8B-B14F-4D97-AF65-F5344CB8AC3E}">
        <p14:creationId xmlns:p14="http://schemas.microsoft.com/office/powerpoint/2010/main" val="15273754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3314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00B050"/>
                </a:solidFill>
              </a:rPr>
              <a:t>Тематическая неделя:  </a:t>
            </a:r>
            <a:br>
              <a:rPr lang="ru-RU" sz="3600" b="1" dirty="0">
                <a:solidFill>
                  <a:srgbClr val="00B050"/>
                </a:solidFill>
              </a:rPr>
            </a:br>
            <a:r>
              <a:rPr lang="ru-RU" sz="3600" b="1" dirty="0">
                <a:solidFill>
                  <a:srgbClr val="00B050"/>
                </a:solidFill>
              </a:rPr>
              <a:t>«</a:t>
            </a:r>
            <a:r>
              <a:rPr lang="en-US" sz="3600" b="1" dirty="0" err="1">
                <a:solidFill>
                  <a:srgbClr val="00B050"/>
                </a:solidFill>
              </a:rPr>
              <a:t>Международный</a:t>
            </a:r>
            <a:r>
              <a:rPr lang="en-US" sz="3600" b="1" dirty="0">
                <a:solidFill>
                  <a:srgbClr val="00B050"/>
                </a:solidFill>
              </a:rPr>
              <a:t> </a:t>
            </a:r>
            <a:r>
              <a:rPr lang="en-US" sz="3600" b="1" dirty="0" err="1">
                <a:solidFill>
                  <a:srgbClr val="00B050"/>
                </a:solidFill>
              </a:rPr>
              <a:t>день</a:t>
            </a:r>
            <a:r>
              <a:rPr lang="en-US" sz="3600" b="1" dirty="0">
                <a:solidFill>
                  <a:srgbClr val="00B050"/>
                </a:solidFill>
              </a:rPr>
              <a:t> </a:t>
            </a:r>
            <a:r>
              <a:rPr lang="en-US" sz="3600" b="1" dirty="0" err="1">
                <a:solidFill>
                  <a:srgbClr val="00B050"/>
                </a:solidFill>
              </a:rPr>
              <a:t>детской</a:t>
            </a:r>
            <a:r>
              <a:rPr lang="en-US" sz="3600" b="1" dirty="0">
                <a:solidFill>
                  <a:srgbClr val="00B050"/>
                </a:solidFill>
              </a:rPr>
              <a:t> </a:t>
            </a:r>
            <a:r>
              <a:rPr lang="en-US" sz="3600" b="1" dirty="0" err="1">
                <a:solidFill>
                  <a:srgbClr val="00B050"/>
                </a:solidFill>
              </a:rPr>
              <a:t>книги</a:t>
            </a:r>
            <a:r>
              <a:rPr lang="en-US" sz="3600" b="1" dirty="0">
                <a:solidFill>
                  <a:srgbClr val="00B050"/>
                </a:solidFill>
              </a:rPr>
              <a:t>»</a:t>
            </a: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3100" b="1" dirty="0">
                <a:solidFill>
                  <a:schemeClr val="accent1">
                    <a:lumMod val="50000"/>
                  </a:schemeClr>
                </a:solidFill>
              </a:rPr>
              <a:t>«Теремок»</a:t>
            </a:r>
          </a:p>
          <a:p>
            <a:pPr marL="0" indent="0">
              <a:buNone/>
            </a:pPr>
            <a:r>
              <a:rPr lang="ru-RU" sz="3100" b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31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Стоит в поле теремок, теремок. (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Дети соединяют кончики пальцев рук над головой.)</a:t>
            </a:r>
            <a:br>
              <a:rPr lang="ru-RU" b="1" i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Он не низок не высок, не высок. (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Приседают, опуская руки вниз, встают, поднимая руки вверх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)</a:t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На двери висит замок, да замок (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Руки сомкнуты ладонями и пальцами.)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Кто его открыть бы смог? (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Поднимают плечи вверх, опус кают.)</a:t>
            </a:r>
            <a:br>
              <a:rPr lang="ru-RU" b="1" i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Слева зайка, справа мышка, (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Дети занимают свои места около теремка.)</a:t>
            </a:r>
            <a:br>
              <a:rPr lang="ru-RU" b="1" i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Отодвиньте-ка задвижку. (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Тянут руки в разные стороны, но пальцы в «замке»).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А лягушка, и медведь (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Занимают свои места около теремка.)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Тоже терем хотят отпереть. (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Сильно сжимают пальцы.) </a:t>
            </a:r>
            <a:br>
              <a:rPr lang="ru-RU" b="1" i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А лисичка и волчок открывают теремок! (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Открывают «замок» — рассоединяют пальцы по одному и раз водят руки в стороны).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02835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sz="3200" b="1" dirty="0">
                <a:solidFill>
                  <a:srgbClr val="00B050"/>
                </a:solidFill>
              </a:rPr>
              <a:t>Тематическая неделя: </a:t>
            </a:r>
            <a:r>
              <a:rPr lang="en-US" sz="3200" b="1" dirty="0">
                <a:solidFill>
                  <a:srgbClr val="00B050"/>
                </a:solidFill>
              </a:rPr>
              <a:t>«</a:t>
            </a:r>
            <a:r>
              <a:rPr lang="en-US" sz="3200" b="1" dirty="0" err="1">
                <a:solidFill>
                  <a:srgbClr val="00B050"/>
                </a:solidFill>
              </a:rPr>
              <a:t>Посуда</a:t>
            </a:r>
            <a:r>
              <a:rPr lang="en-US" sz="3200" b="1" dirty="0">
                <a:solidFill>
                  <a:srgbClr val="00B050"/>
                </a:solidFill>
              </a:rPr>
              <a:t>»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002060"/>
                </a:solidFill>
              </a:rPr>
              <a:t>«Салат».</a:t>
            </a:r>
          </a:p>
          <a:p>
            <a:pPr marL="0" indent="0">
              <a:buNone/>
            </a:pPr>
            <a:r>
              <a:rPr lang="ru-RU" b="1" dirty="0"/>
              <a:t/>
            </a:r>
            <a:br>
              <a:rPr lang="ru-RU" b="1" dirty="0"/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Мы морковку чистим- чистим,(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Энергично проводят кулачком правой руки по ладони левой).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Мы морковку трём-трём, (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Прижимают кулачки к груди и делают ими резкие движения вперёд-назад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).</a:t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Сахарком её посыплем («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Посыпают сахарком», мелко перебирая пальчиками).</a:t>
            </a:r>
            <a:br>
              <a:rPr lang="ru-RU" b="1" i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И </a:t>
            </a:r>
            <a:r>
              <a:rPr lang="ru-RU" b="1" dirty="0" err="1">
                <a:solidFill>
                  <a:schemeClr val="accent1">
                    <a:lumMod val="50000"/>
                  </a:schemeClr>
                </a:solidFill>
              </a:rPr>
              <a:t>сметанкою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 польём. (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Кулачком делают движения сверху вниз, как бы поливая).</a:t>
            </a:r>
            <a:br>
              <a:rPr lang="ru-RU" b="1" i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Вот какой у нас салат, (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Протягивают ладони вперёд).</a:t>
            </a:r>
            <a:br>
              <a:rPr lang="ru-RU" b="1" i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Витаминами богат! (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Поглаживают ладошкой живот)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67373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60337"/>
            <a:ext cx="8229600" cy="1143000"/>
          </a:xfrm>
        </p:spPr>
        <p:txBody>
          <a:bodyPr/>
          <a:lstStyle/>
          <a:p>
            <a:r>
              <a:rPr lang="ru-RU" sz="3200" b="1" dirty="0">
                <a:solidFill>
                  <a:srgbClr val="00B050"/>
                </a:solidFill>
              </a:rPr>
              <a:t>Тематическая неделя: </a:t>
            </a:r>
            <a:r>
              <a:rPr lang="en-US" sz="3200" b="1" dirty="0">
                <a:solidFill>
                  <a:srgbClr val="00B050"/>
                </a:solidFill>
              </a:rPr>
              <a:t>«</a:t>
            </a:r>
            <a:r>
              <a:rPr lang="en-US" sz="3200" b="1" dirty="0" err="1">
                <a:solidFill>
                  <a:srgbClr val="00B050"/>
                </a:solidFill>
              </a:rPr>
              <a:t>Мебель</a:t>
            </a:r>
            <a:r>
              <a:rPr lang="en-US" sz="3200" b="1" dirty="0">
                <a:solidFill>
                  <a:srgbClr val="00B050"/>
                </a:solidFill>
              </a:rPr>
              <a:t>»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Мебель я начну считать: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Кресло стол, диван, кровать, 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Полка, тумбочка, буфет,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Шкаф, комод и табурет.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Много мебели назвал –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Десять пальчиков зажал! 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Пальцы обеих рук поочерёдно зажимать в кулачки. Поднимать зажатые кулачки вверх.</a:t>
            </a:r>
          </a:p>
        </p:txBody>
      </p:sp>
    </p:spTree>
    <p:extLst>
      <p:ext uri="{BB962C8B-B14F-4D97-AF65-F5344CB8AC3E}">
        <p14:creationId xmlns:p14="http://schemas.microsoft.com/office/powerpoint/2010/main" val="24833373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solidFill>
                  <a:srgbClr val="00B050"/>
                </a:solidFill>
              </a:rPr>
              <a:t>Тематическая неделя: </a:t>
            </a:r>
            <a:br>
              <a:rPr lang="ru-RU" sz="3600" b="1" dirty="0">
                <a:solidFill>
                  <a:srgbClr val="00B050"/>
                </a:solidFill>
              </a:rPr>
            </a:br>
            <a:r>
              <a:rPr lang="en-US" sz="3600" b="1" dirty="0">
                <a:solidFill>
                  <a:srgbClr val="00B050"/>
                </a:solidFill>
              </a:rPr>
              <a:t>«</a:t>
            </a:r>
            <a:r>
              <a:rPr lang="en-US" sz="3600" b="1" dirty="0" err="1">
                <a:solidFill>
                  <a:srgbClr val="00B050"/>
                </a:solidFill>
              </a:rPr>
              <a:t>Растительный</a:t>
            </a:r>
            <a:r>
              <a:rPr lang="en-US" sz="3600" b="1" dirty="0">
                <a:solidFill>
                  <a:srgbClr val="00B050"/>
                </a:solidFill>
              </a:rPr>
              <a:t> </a:t>
            </a:r>
            <a:r>
              <a:rPr lang="en-US" sz="3600" b="1" dirty="0" err="1">
                <a:solidFill>
                  <a:srgbClr val="00B050"/>
                </a:solidFill>
              </a:rPr>
              <a:t>мир</a:t>
            </a:r>
            <a:r>
              <a:rPr lang="en-US" sz="3600" b="1" dirty="0">
                <a:solidFill>
                  <a:srgbClr val="00B050"/>
                </a:solidFill>
              </a:rPr>
              <a:t>»</a:t>
            </a: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«Яблонька»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У дороги яблонька стоит, (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Руки сплести над головой, пальцы разжаты).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На ветке яблочко висит. (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Сложить запястья вместе).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Сильно ветку я потряс, (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Руки над головой, движения вперед-назад).</a:t>
            </a:r>
            <a:br>
              <a:rPr lang="ru-RU" b="1" i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Вот и яблочко у нас. (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Ладони перед грудью, имитируют, что держат яблоко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).</a:t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В сладко яблочко вопьюсь,</a:t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Ах, какой приятный вкус. (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Соединить запястья, ладони развести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).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84596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00B050"/>
                </a:solidFill>
              </a:rPr>
              <a:t>Тематическая неделя: </a:t>
            </a:r>
            <a:r>
              <a:rPr lang="en-US" sz="3600" b="1" dirty="0">
                <a:solidFill>
                  <a:srgbClr val="00B050"/>
                </a:solidFill>
              </a:rPr>
              <a:t>«</a:t>
            </a:r>
            <a:r>
              <a:rPr lang="en-US" sz="3600" b="1" dirty="0" err="1">
                <a:solidFill>
                  <a:srgbClr val="00B050"/>
                </a:solidFill>
              </a:rPr>
              <a:t>Скоро</a:t>
            </a:r>
            <a:r>
              <a:rPr lang="en-US" sz="3600" b="1" dirty="0">
                <a:solidFill>
                  <a:srgbClr val="00B050"/>
                </a:solidFill>
              </a:rPr>
              <a:t> </a:t>
            </a:r>
            <a:r>
              <a:rPr lang="en-US" sz="3600" b="1" dirty="0" err="1">
                <a:solidFill>
                  <a:srgbClr val="00B050"/>
                </a:solidFill>
              </a:rPr>
              <a:t>лето</a:t>
            </a:r>
            <a:r>
              <a:rPr lang="en-US" sz="3600" b="1" dirty="0">
                <a:solidFill>
                  <a:srgbClr val="00B050"/>
                </a:solidFill>
              </a:rPr>
              <a:t>»</a:t>
            </a:r>
            <a:r>
              <a:rPr lang="ru-RU" sz="3600" b="1" dirty="0">
                <a:solidFill>
                  <a:srgbClr val="00B050"/>
                </a:solidFill>
              </a:rPr>
              <a:t/>
            </a:r>
            <a:br>
              <a:rPr lang="ru-RU" sz="3600" b="1" dirty="0">
                <a:solidFill>
                  <a:srgbClr val="00B050"/>
                </a:solidFill>
              </a:rPr>
            </a:b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Наши алые цветки (ручки соединены в форме тюльпана)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Распускают лепестки (пальчики «распускаются»).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Ветерок чуть дышит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Лепестки колышет (покачиваем кистями).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Наши алые цветки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Закрывают лепестки (пальчики «закрываются»),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Тихо засыпают,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Головой качают (покачиваем сжатыми пальцами).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348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1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Тематическая неделя: </a:t>
            </a:r>
            <a:br>
              <a:rPr lang="ru-RU" sz="3200" b="1" dirty="0">
                <a:solidFill>
                  <a:srgbClr val="FF0000"/>
                </a:solidFill>
              </a:rPr>
            </a:br>
            <a:r>
              <a:rPr lang="en-US" sz="3200" b="1" dirty="0">
                <a:solidFill>
                  <a:srgbClr val="FF0000"/>
                </a:solidFill>
              </a:rPr>
              <a:t>«В </a:t>
            </a:r>
            <a:r>
              <a:rPr lang="en-US" sz="3200" b="1" dirty="0" err="1">
                <a:solidFill>
                  <a:srgbClr val="FF0000"/>
                </a:solidFill>
              </a:rPr>
              <a:t>гостях</a:t>
            </a:r>
            <a:r>
              <a:rPr lang="en-US" sz="3200" b="1" dirty="0">
                <a:solidFill>
                  <a:srgbClr val="FF0000"/>
                </a:solidFill>
              </a:rPr>
              <a:t> у </a:t>
            </a:r>
            <a:r>
              <a:rPr lang="en-US" sz="3200" b="1" dirty="0" err="1">
                <a:solidFill>
                  <a:srgbClr val="FF0000"/>
                </a:solidFill>
              </a:rPr>
              <a:t>сказки</a:t>
            </a:r>
            <a:r>
              <a:rPr lang="en-US" sz="3200" b="1" dirty="0">
                <a:solidFill>
                  <a:srgbClr val="FF0000"/>
                </a:solidFill>
              </a:rPr>
              <a:t>»</a:t>
            </a:r>
            <a:r>
              <a:rPr lang="ru-RU" sz="3200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ru-RU" sz="3800" b="1" dirty="0">
                <a:solidFill>
                  <a:srgbClr val="002060"/>
                </a:solidFill>
              </a:rPr>
              <a:t>«Репка»</a:t>
            </a:r>
          </a:p>
          <a:p>
            <a:pPr marL="0" indent="0">
              <a:buNone/>
            </a:pPr>
            <a:r>
              <a:rPr lang="ru-RU" sz="3800" b="1" dirty="0">
                <a:solidFill>
                  <a:srgbClr val="002060"/>
                </a:solidFill>
              </a:rPr>
              <a:t/>
            </a:r>
            <a:br>
              <a:rPr lang="ru-RU" sz="3800" b="1" dirty="0">
                <a:solidFill>
                  <a:srgbClr val="002060"/>
                </a:solidFill>
              </a:rPr>
            </a:br>
            <a:r>
              <a:rPr lang="ru-RU" sz="3800" b="1" dirty="0">
                <a:solidFill>
                  <a:srgbClr val="002060"/>
                </a:solidFill>
              </a:rPr>
              <a:t>Репку мы сажали («</a:t>
            </a:r>
            <a:r>
              <a:rPr lang="ru-RU" sz="3800" b="1" i="1" dirty="0">
                <a:solidFill>
                  <a:srgbClr val="002060"/>
                </a:solidFill>
              </a:rPr>
              <a:t>роете» пальчиками в детской ладошке лунку),</a:t>
            </a:r>
            <a:r>
              <a:rPr lang="ru-RU" sz="3800" b="1" dirty="0">
                <a:solidFill>
                  <a:srgbClr val="002060"/>
                </a:solidFill>
              </a:rPr>
              <a:t/>
            </a:r>
            <a:br>
              <a:rPr lang="ru-RU" sz="3800" b="1" dirty="0">
                <a:solidFill>
                  <a:srgbClr val="002060"/>
                </a:solidFill>
              </a:rPr>
            </a:br>
            <a:r>
              <a:rPr lang="ru-RU" sz="3800" b="1" dirty="0">
                <a:solidFill>
                  <a:srgbClr val="002060"/>
                </a:solidFill>
              </a:rPr>
              <a:t>Репку поливали (</a:t>
            </a:r>
            <a:r>
              <a:rPr lang="ru-RU" sz="3800" b="1" i="1" dirty="0">
                <a:solidFill>
                  <a:srgbClr val="002060"/>
                </a:solidFill>
              </a:rPr>
              <a:t>показываете пальчиками, как льется вода из лейки),</a:t>
            </a:r>
            <a:br>
              <a:rPr lang="ru-RU" sz="3800" b="1" i="1" dirty="0">
                <a:solidFill>
                  <a:srgbClr val="002060"/>
                </a:solidFill>
              </a:rPr>
            </a:br>
            <a:r>
              <a:rPr lang="ru-RU" sz="3800" b="1" dirty="0">
                <a:solidFill>
                  <a:srgbClr val="002060"/>
                </a:solidFill>
              </a:rPr>
              <a:t>Вырастала репка (</a:t>
            </a:r>
            <a:r>
              <a:rPr lang="ru-RU" sz="3800" b="1" i="1" dirty="0">
                <a:solidFill>
                  <a:srgbClr val="002060"/>
                </a:solidFill>
              </a:rPr>
              <a:t>показываете, как растет, выпрямляете постепенно пальчики)</a:t>
            </a:r>
            <a:br>
              <a:rPr lang="ru-RU" sz="3800" b="1" i="1" dirty="0">
                <a:solidFill>
                  <a:srgbClr val="002060"/>
                </a:solidFill>
              </a:rPr>
            </a:br>
            <a:r>
              <a:rPr lang="ru-RU" sz="3800" b="1" dirty="0">
                <a:solidFill>
                  <a:srgbClr val="002060"/>
                </a:solidFill>
              </a:rPr>
              <a:t>Хороша и крепка (</a:t>
            </a:r>
            <a:r>
              <a:rPr lang="ru-RU" sz="3800" b="1" i="1" dirty="0">
                <a:solidFill>
                  <a:srgbClr val="002060"/>
                </a:solidFill>
              </a:rPr>
              <a:t>оставьте ладони открытыми, а пальцы согните как крючочки)!</a:t>
            </a:r>
            <a:br>
              <a:rPr lang="ru-RU" sz="3800" b="1" i="1" dirty="0">
                <a:solidFill>
                  <a:srgbClr val="002060"/>
                </a:solidFill>
              </a:rPr>
            </a:br>
            <a:r>
              <a:rPr lang="ru-RU" sz="3800" b="1" dirty="0">
                <a:solidFill>
                  <a:srgbClr val="002060"/>
                </a:solidFill>
              </a:rPr>
              <a:t>Тянем-потянем (</a:t>
            </a:r>
            <a:r>
              <a:rPr lang="ru-RU" sz="3800" b="1" i="1" dirty="0">
                <a:solidFill>
                  <a:srgbClr val="002060"/>
                </a:solidFill>
              </a:rPr>
              <a:t>руки сцепляются и тянут – каждый в свою сторону),</a:t>
            </a:r>
            <a:br>
              <a:rPr lang="ru-RU" sz="3800" b="1" i="1" dirty="0">
                <a:solidFill>
                  <a:srgbClr val="002060"/>
                </a:solidFill>
              </a:rPr>
            </a:br>
            <a:r>
              <a:rPr lang="ru-RU" sz="3800" b="1" dirty="0">
                <a:solidFill>
                  <a:srgbClr val="002060"/>
                </a:solidFill>
              </a:rPr>
              <a:t>Вытянуть не можем (</a:t>
            </a:r>
            <a:r>
              <a:rPr lang="ru-RU" sz="3800" b="1" i="1" dirty="0">
                <a:solidFill>
                  <a:srgbClr val="002060"/>
                </a:solidFill>
              </a:rPr>
              <a:t>потрясли кистями рук),</a:t>
            </a:r>
            <a:br>
              <a:rPr lang="ru-RU" sz="3800" b="1" i="1" dirty="0">
                <a:solidFill>
                  <a:srgbClr val="002060"/>
                </a:solidFill>
              </a:rPr>
            </a:br>
            <a:r>
              <a:rPr lang="ru-RU" sz="3800" b="1" dirty="0">
                <a:solidFill>
                  <a:srgbClr val="002060"/>
                </a:solidFill>
              </a:rPr>
              <a:t>Кто же нам поможет (</a:t>
            </a:r>
            <a:r>
              <a:rPr lang="ru-RU" sz="3800" b="1" i="1" dirty="0">
                <a:solidFill>
                  <a:srgbClr val="002060"/>
                </a:solidFill>
              </a:rPr>
              <a:t>прибегают по очереди все герои сказки и помогают тянуть)?</a:t>
            </a:r>
            <a:r>
              <a:rPr lang="ru-RU" sz="3800" b="1" dirty="0">
                <a:solidFill>
                  <a:srgbClr val="002060"/>
                </a:solidFill>
              </a:rPr>
              <a:t/>
            </a:r>
            <a:br>
              <a:rPr lang="ru-RU" sz="3800" b="1" dirty="0">
                <a:solidFill>
                  <a:srgbClr val="002060"/>
                </a:solidFill>
              </a:rPr>
            </a:br>
            <a:r>
              <a:rPr lang="ru-RU" sz="3800" b="1" dirty="0">
                <a:solidFill>
                  <a:srgbClr val="002060"/>
                </a:solidFill>
              </a:rPr>
              <a:t>Тянем-потянем, тянем-потянем!</a:t>
            </a:r>
            <a:br>
              <a:rPr lang="ru-RU" sz="3800" b="1" dirty="0">
                <a:solidFill>
                  <a:srgbClr val="002060"/>
                </a:solidFill>
              </a:rPr>
            </a:br>
            <a:r>
              <a:rPr lang="ru-RU" sz="3800" b="1" dirty="0">
                <a:solidFill>
                  <a:srgbClr val="002060"/>
                </a:solidFill>
              </a:rPr>
              <a:t>Ух (</a:t>
            </a:r>
            <a:r>
              <a:rPr lang="ru-RU" sz="3800" b="1" i="1" dirty="0">
                <a:solidFill>
                  <a:srgbClr val="002060"/>
                </a:solidFill>
              </a:rPr>
              <a:t>расцепили руки, потрясли кистями)!</a:t>
            </a:r>
            <a:br>
              <a:rPr lang="ru-RU" sz="3800" b="1" i="1" dirty="0">
                <a:solidFill>
                  <a:srgbClr val="002060"/>
                </a:solidFill>
              </a:rPr>
            </a:br>
            <a:r>
              <a:rPr lang="ru-RU" sz="3800" b="1" dirty="0">
                <a:solidFill>
                  <a:srgbClr val="002060"/>
                </a:solidFill>
              </a:rPr>
              <a:t>Вытянули репку.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8154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Тематическая неделя: </a:t>
            </a:r>
            <a:br>
              <a:rPr lang="ru-RU" sz="3200" b="1" dirty="0">
                <a:solidFill>
                  <a:srgbClr val="FF0000"/>
                </a:solidFill>
              </a:rPr>
            </a:br>
            <a:r>
              <a:rPr lang="en-US" sz="3200" b="1" dirty="0">
                <a:solidFill>
                  <a:srgbClr val="FF0000"/>
                </a:solidFill>
              </a:rPr>
              <a:t>«</a:t>
            </a:r>
            <a:r>
              <a:rPr lang="en-US" sz="3200" b="1" dirty="0" err="1">
                <a:solidFill>
                  <a:srgbClr val="FF0000"/>
                </a:solidFill>
              </a:rPr>
              <a:t>Народная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b="1" dirty="0" err="1">
                <a:solidFill>
                  <a:srgbClr val="FF0000"/>
                </a:solidFill>
              </a:rPr>
              <a:t>игрушка</a:t>
            </a:r>
            <a:r>
              <a:rPr lang="en-US" sz="3200" b="1" dirty="0">
                <a:solidFill>
                  <a:srgbClr val="FF0000"/>
                </a:solidFill>
              </a:rPr>
              <a:t>»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002060"/>
                </a:solidFill>
              </a:rPr>
              <a:t>«Игрушки»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Я с игрушками играю: </a:t>
            </a:r>
            <a:r>
              <a:rPr lang="ru-RU" b="1" i="1" dirty="0">
                <a:solidFill>
                  <a:srgbClr val="002060"/>
                </a:solidFill>
              </a:rPr>
              <a:t>(Сжимаем-разжимаем пальцы обеих рук)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Мячик я тебе бросаю, (</a:t>
            </a:r>
            <a:r>
              <a:rPr lang="ru-RU" b="1" i="1" dirty="0">
                <a:solidFill>
                  <a:srgbClr val="002060"/>
                </a:solidFill>
              </a:rPr>
              <a:t>Протягиваем руки вперёд – «бросаем мяч»)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Пирамидку собираю,  </a:t>
            </a:r>
            <a:r>
              <a:rPr lang="ru-RU" b="1" i="1" dirty="0">
                <a:solidFill>
                  <a:srgbClr val="002060"/>
                </a:solidFill>
              </a:rPr>
              <a:t>(Прямые кисти ладонями вниз поочерёдно кладём друг на друга несколько раз)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Грузовик везде катаю. (</a:t>
            </a:r>
            <a:r>
              <a:rPr lang="ru-RU" b="1" i="1" dirty="0">
                <a:solidFill>
                  <a:srgbClr val="002060"/>
                </a:solidFill>
              </a:rPr>
              <a:t>Двигаем перед собой слегка раскрытой кистью правой руки – «катаем маши</a:t>
            </a:r>
            <a:r>
              <a:rPr lang="ru-RU" b="1" dirty="0">
                <a:solidFill>
                  <a:srgbClr val="002060"/>
                </a:solidFill>
              </a:rPr>
              <a:t>нку»)</a:t>
            </a:r>
          </a:p>
          <a:p>
            <a:pPr marL="0" indent="0">
              <a:buNone/>
            </a:pPr>
            <a:endParaRPr lang="ru-RU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39792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Тематическая неделя: </a:t>
            </a:r>
            <a:r>
              <a:rPr lang="en-US" sz="3200" b="1" dirty="0">
                <a:solidFill>
                  <a:srgbClr val="FF0000"/>
                </a:solidFill>
              </a:rPr>
              <a:t>«</a:t>
            </a:r>
            <a:r>
              <a:rPr lang="en-US" sz="3200" b="1" dirty="0" err="1">
                <a:solidFill>
                  <a:srgbClr val="FF0000"/>
                </a:solidFill>
              </a:rPr>
              <a:t>Моя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b="1" dirty="0" err="1">
                <a:solidFill>
                  <a:srgbClr val="FF0000"/>
                </a:solidFill>
              </a:rPr>
              <a:t>семья</a:t>
            </a:r>
            <a:r>
              <a:rPr lang="en-US" sz="3200" b="1" dirty="0">
                <a:solidFill>
                  <a:srgbClr val="FF0000"/>
                </a:solidFill>
              </a:rPr>
              <a:t>»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002060"/>
                </a:solidFill>
              </a:rPr>
              <a:t>Наша семья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Вот дедушка,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Вот бабушка,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Вот папочка,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Вот мамочка,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Вот деточка моя,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А вот и вся семья.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Поочередно пригибать пальчики к ладошке, начиная с большого, а со слов «А вот и вся семья» второй рукой охватывать весь кулачок.</a:t>
            </a:r>
          </a:p>
          <a:p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2041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00B050"/>
                </a:solidFill>
              </a:rPr>
              <a:t>Тематическая неделя: </a:t>
            </a:r>
            <a:br>
              <a:rPr lang="ru-RU" sz="3200" b="1" dirty="0">
                <a:solidFill>
                  <a:srgbClr val="00B050"/>
                </a:solidFill>
              </a:rPr>
            </a:br>
            <a:r>
              <a:rPr lang="en-US" sz="3200" b="1" dirty="0">
                <a:solidFill>
                  <a:srgbClr val="00B050"/>
                </a:solidFill>
              </a:rPr>
              <a:t>«</a:t>
            </a:r>
            <a:r>
              <a:rPr lang="en-US" sz="3200" b="1" dirty="0" err="1">
                <a:solidFill>
                  <a:srgbClr val="00B050"/>
                </a:solidFill>
              </a:rPr>
              <a:t>Весна</a:t>
            </a:r>
            <a:r>
              <a:rPr lang="en-US" sz="3200" b="1" dirty="0">
                <a:solidFill>
                  <a:srgbClr val="00B050"/>
                </a:solidFill>
              </a:rPr>
              <a:t> </a:t>
            </a:r>
            <a:r>
              <a:rPr lang="en-US" sz="3200" b="1" dirty="0" err="1">
                <a:solidFill>
                  <a:srgbClr val="00B050"/>
                </a:solidFill>
              </a:rPr>
              <a:t>пришла</a:t>
            </a:r>
            <a:r>
              <a:rPr lang="en-US" sz="3200" b="1" dirty="0">
                <a:solidFill>
                  <a:srgbClr val="00B050"/>
                </a:solidFill>
              </a:rPr>
              <a:t>»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32859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002060"/>
                </a:solidFill>
              </a:rPr>
              <a:t>«Весна на ладошках»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002060"/>
                </a:solidFill>
              </a:rPr>
              <a:t>Ура! Весна уже пришла (Хлопаем в ладоши)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002060"/>
                </a:solidFill>
              </a:rPr>
              <a:t>Капель на улице слышна. (Взмахиваем кистями рук по очереди.)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002060"/>
                </a:solidFill>
              </a:rPr>
              <a:t>Кап-кап, кап-кап. (Стучим указательным пальцем правой руки по ладошке левой руки)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002060"/>
                </a:solidFill>
              </a:rPr>
              <a:t>Кар-кар и чик-чирик – (Ритмично соединяем большой палец с четырьмя остальными, сложенными щепотью — клюв)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002060"/>
                </a:solidFill>
              </a:rPr>
              <a:t>Весенний шум и гам и крик. (Хлопаем в ладоши)</a:t>
            </a:r>
          </a:p>
          <a:p>
            <a:pPr marL="0" indent="0">
              <a:buNone/>
            </a:pP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8356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00B050"/>
                </a:solidFill>
              </a:rPr>
              <a:t>Тематическая неделя: </a:t>
            </a:r>
            <a:r>
              <a:rPr lang="en-US" sz="3200" b="1" dirty="0">
                <a:solidFill>
                  <a:srgbClr val="00B050"/>
                </a:solidFill>
              </a:rPr>
              <a:t>8 </a:t>
            </a:r>
            <a:r>
              <a:rPr lang="en-US" sz="3200" b="1" dirty="0" err="1">
                <a:solidFill>
                  <a:srgbClr val="00B050"/>
                </a:solidFill>
              </a:rPr>
              <a:t>марта</a:t>
            </a:r>
            <a:r>
              <a:rPr lang="en-US" sz="3200" b="1" dirty="0">
                <a:solidFill>
                  <a:srgbClr val="00B050"/>
                </a:solidFill>
              </a:rPr>
              <a:t> - </a:t>
            </a:r>
            <a:r>
              <a:rPr lang="en-US" sz="3200" b="1" dirty="0" err="1">
                <a:solidFill>
                  <a:srgbClr val="00B050"/>
                </a:solidFill>
              </a:rPr>
              <a:t>Международный</a:t>
            </a:r>
            <a:r>
              <a:rPr lang="en-US" sz="3200" b="1" dirty="0">
                <a:solidFill>
                  <a:srgbClr val="00B050"/>
                </a:solidFill>
              </a:rPr>
              <a:t> </a:t>
            </a:r>
            <a:r>
              <a:rPr lang="en-US" sz="3200" b="1" dirty="0" err="1">
                <a:solidFill>
                  <a:srgbClr val="00B050"/>
                </a:solidFill>
              </a:rPr>
              <a:t>женский</a:t>
            </a:r>
            <a:r>
              <a:rPr lang="en-US" sz="3200" b="1" dirty="0">
                <a:solidFill>
                  <a:srgbClr val="00B050"/>
                </a:solidFill>
              </a:rPr>
              <a:t> </a:t>
            </a:r>
            <a:r>
              <a:rPr lang="en-US" sz="3200" b="1" dirty="0" err="1">
                <a:solidFill>
                  <a:srgbClr val="00B050"/>
                </a:solidFill>
              </a:rPr>
              <a:t>день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002060"/>
                </a:solidFill>
              </a:rPr>
              <a:t>«Мамин праздник».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Первые подснежники (Ладошки сжать друг с другом и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округлить – «Тюльпан»)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Я в руках несу. (Сжать ладони в кулачки, держать перед собой)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Нежные цветочки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Маме подарю. (Вытягиваем руки вперед, ладони вверх)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Будь всегда красивой,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Нежной, как цветы. (Обводим овал лица)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Хорошо, что рядом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Есть со мною ты. (Прижать ладони к груди)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09341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00B050"/>
                </a:solidFill>
              </a:rPr>
              <a:t>Тематическая неделя: </a:t>
            </a:r>
            <a:br>
              <a:rPr lang="ru-RU" sz="3200" b="1" dirty="0">
                <a:solidFill>
                  <a:srgbClr val="00B050"/>
                </a:solidFill>
              </a:rPr>
            </a:br>
            <a:r>
              <a:rPr lang="en-US" sz="3200" b="1" dirty="0">
                <a:solidFill>
                  <a:srgbClr val="00B050"/>
                </a:solidFill>
              </a:rPr>
              <a:t>«</a:t>
            </a:r>
            <a:r>
              <a:rPr lang="en-US" sz="3200" b="1" dirty="0" err="1">
                <a:solidFill>
                  <a:srgbClr val="00B050"/>
                </a:solidFill>
              </a:rPr>
              <a:t>Здоровым</a:t>
            </a:r>
            <a:r>
              <a:rPr lang="en-US" sz="3200" b="1" dirty="0">
                <a:solidFill>
                  <a:srgbClr val="00B050"/>
                </a:solidFill>
              </a:rPr>
              <a:t> </a:t>
            </a:r>
            <a:r>
              <a:rPr lang="en-US" sz="3200" b="1" dirty="0" err="1">
                <a:solidFill>
                  <a:srgbClr val="00B050"/>
                </a:solidFill>
              </a:rPr>
              <a:t>быть</a:t>
            </a:r>
            <a:r>
              <a:rPr lang="en-US" sz="3200" b="1" dirty="0">
                <a:solidFill>
                  <a:srgbClr val="00B050"/>
                </a:solidFill>
              </a:rPr>
              <a:t> </a:t>
            </a:r>
            <a:r>
              <a:rPr lang="en-US" sz="3200" b="1" dirty="0" err="1">
                <a:solidFill>
                  <a:srgbClr val="00B050"/>
                </a:solidFill>
              </a:rPr>
              <a:t>здорово</a:t>
            </a:r>
            <a:r>
              <a:rPr lang="en-US" sz="3200" b="1" dirty="0">
                <a:solidFill>
                  <a:srgbClr val="00B050"/>
                </a:solidFill>
              </a:rPr>
              <a:t>!»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«Как живёшь?» 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- Как живёшь? - Вот так! (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показать большой палец)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- А идешь? - Вот так»! 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(«шагать» пальчиками по столу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)</a:t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-Как даешь? - Вот так! (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протягивать открытую ладонь)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- Ждёшь обед? - Вот так! (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кулачок подпирает лицо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)</a:t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- Машешь вслед? - Вот так! (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помахать рукой)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-Утром спишь? - Вот так! (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2 ладошки под щекой)</a:t>
            </a:r>
            <a:br>
              <a:rPr lang="ru-RU" b="1" i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- А шалишь? - Вот так! (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щёки надули и руками лопнули)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46110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00B050"/>
                </a:solidFill>
              </a:rPr>
              <a:t>Тематическая неделя: </a:t>
            </a:r>
            <a:br>
              <a:rPr lang="ru-RU" sz="3200" b="1" dirty="0">
                <a:solidFill>
                  <a:srgbClr val="00B050"/>
                </a:solidFill>
              </a:rPr>
            </a:br>
            <a:r>
              <a:rPr lang="en-US" sz="3200" b="1" dirty="0">
                <a:solidFill>
                  <a:srgbClr val="00B050"/>
                </a:solidFill>
              </a:rPr>
              <a:t>«</a:t>
            </a:r>
            <a:r>
              <a:rPr lang="en-US" sz="3200" b="1" dirty="0" err="1">
                <a:solidFill>
                  <a:srgbClr val="00B050"/>
                </a:solidFill>
              </a:rPr>
              <a:t>Международный</a:t>
            </a:r>
            <a:r>
              <a:rPr lang="en-US" sz="3200" b="1" dirty="0">
                <a:solidFill>
                  <a:srgbClr val="00B050"/>
                </a:solidFill>
              </a:rPr>
              <a:t> </a:t>
            </a:r>
            <a:r>
              <a:rPr lang="ru-RU" sz="3200" b="1" dirty="0">
                <a:solidFill>
                  <a:srgbClr val="00B050"/>
                </a:solidFill>
              </a:rPr>
              <a:t> </a:t>
            </a:r>
            <a:r>
              <a:rPr lang="en-US" sz="3200" b="1" dirty="0" err="1">
                <a:solidFill>
                  <a:srgbClr val="00B050"/>
                </a:solidFill>
              </a:rPr>
              <a:t>день</a:t>
            </a:r>
            <a:r>
              <a:rPr lang="en-US" sz="3200" b="1" dirty="0">
                <a:solidFill>
                  <a:srgbClr val="00B050"/>
                </a:solidFill>
              </a:rPr>
              <a:t> </a:t>
            </a:r>
            <a:r>
              <a:rPr lang="en-US" sz="3200" b="1" dirty="0" err="1">
                <a:solidFill>
                  <a:srgbClr val="00B050"/>
                </a:solidFill>
              </a:rPr>
              <a:t>театра</a:t>
            </a:r>
            <a:r>
              <a:rPr lang="en-US" sz="3200" b="1" dirty="0">
                <a:solidFill>
                  <a:srgbClr val="00B050"/>
                </a:solidFill>
              </a:rPr>
              <a:t>»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Дружба. (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Обхватить правой ладонью левую и покачивать в ритме стихотворения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.) 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Дружат в нашей группе Девочки и мальчики. (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Обхватить левую ладонь правой и покачивать в ритме стихотворения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.) 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Мы с тобой подружим Маленькие пальчики. (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Соединить пальчики обеих рук, начиная с большого. Затем соединять, начиная с мизинца.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) Один, два, три, четыре, пять. Пять, четыре, три, два, один.</a:t>
            </a:r>
          </a:p>
        </p:txBody>
      </p:sp>
    </p:spTree>
    <p:extLst>
      <p:ext uri="{BB962C8B-B14F-4D97-AF65-F5344CB8AC3E}">
        <p14:creationId xmlns:p14="http://schemas.microsoft.com/office/powerpoint/2010/main" val="31562694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00B050"/>
                </a:solidFill>
              </a:rPr>
              <a:t>Тематическая неделя: </a:t>
            </a:r>
            <a:r>
              <a:rPr lang="en-US" sz="3200" b="1" dirty="0">
                <a:solidFill>
                  <a:srgbClr val="00B050"/>
                </a:solidFill>
              </a:rPr>
              <a:t>«</a:t>
            </a:r>
            <a:r>
              <a:rPr lang="en-US" sz="3200" b="1" dirty="0" err="1">
                <a:solidFill>
                  <a:srgbClr val="00B050"/>
                </a:solidFill>
              </a:rPr>
              <a:t>День</a:t>
            </a:r>
            <a:r>
              <a:rPr lang="en-US" sz="3200" b="1" dirty="0">
                <a:solidFill>
                  <a:srgbClr val="00B050"/>
                </a:solidFill>
              </a:rPr>
              <a:t> </a:t>
            </a:r>
            <a:r>
              <a:rPr lang="en-US" sz="3200" b="1" dirty="0" err="1">
                <a:solidFill>
                  <a:srgbClr val="00B050"/>
                </a:solidFill>
              </a:rPr>
              <a:t>птиц</a:t>
            </a:r>
            <a:r>
              <a:rPr lang="en-US" sz="3200" b="1" dirty="0">
                <a:solidFill>
                  <a:srgbClr val="00B050"/>
                </a:solidFill>
              </a:rPr>
              <a:t>»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«Жаворонок»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Птичка, птичка, прилетай!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Весну-</a:t>
            </a:r>
            <a:r>
              <a:rPr lang="ru-RU" b="1" dirty="0" err="1">
                <a:solidFill>
                  <a:schemeClr val="accent1">
                    <a:lumMod val="50000"/>
                  </a:schemeClr>
                </a:solidFill>
              </a:rPr>
              <a:t>красну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 зазывай!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Птичка крылышками машет,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Веселит детишек наших!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Дети показывают движениями кистей рук как летит птичка.</a:t>
            </a:r>
          </a:p>
        </p:txBody>
      </p:sp>
    </p:spTree>
    <p:extLst>
      <p:ext uri="{BB962C8B-B14F-4D97-AF65-F5344CB8AC3E}">
        <p14:creationId xmlns:p14="http://schemas.microsoft.com/office/powerpoint/2010/main" val="300810978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385</Words>
  <Application>Microsoft Office PowerPoint</Application>
  <PresentationFormat>Экран (4:3)</PresentationFormat>
  <Paragraphs>74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Пальчиковые  игры  1 младшая группа (2 часть)</vt:lpstr>
      <vt:lpstr>Тематическая неделя:  «В гостях у сказки» </vt:lpstr>
      <vt:lpstr>Тематическая неделя:  «Народная игрушка»</vt:lpstr>
      <vt:lpstr>Тематическая неделя: «Моя семья»</vt:lpstr>
      <vt:lpstr>Тематическая неделя:  «Весна пришла»</vt:lpstr>
      <vt:lpstr>Тематическая неделя: 8 марта - Международный женский день</vt:lpstr>
      <vt:lpstr>Тематическая неделя:  «Здоровым быть здорово!»</vt:lpstr>
      <vt:lpstr>Тематическая неделя:  «Международный  день театра»</vt:lpstr>
      <vt:lpstr>Тематическая неделя: «День птиц»</vt:lpstr>
      <vt:lpstr>Тематическая неделя:   «Международный день детской книги»</vt:lpstr>
      <vt:lpstr>Тематическая неделя: «Посуда»</vt:lpstr>
      <vt:lpstr>Тематическая неделя: «Мебель»</vt:lpstr>
      <vt:lpstr>Тематическая неделя:  «Растительный мир»</vt:lpstr>
      <vt:lpstr>Тематическая неделя: «Скоро лето»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Пальчиковая гимнастика  1 младшая группа</dc:title>
  <dc:creator>в</dc:creator>
  <cp:lastModifiedBy>в</cp:lastModifiedBy>
  <cp:revision>15</cp:revision>
  <dcterms:created xsi:type="dcterms:W3CDTF">2021-07-12T16:53:27Z</dcterms:created>
  <dcterms:modified xsi:type="dcterms:W3CDTF">2021-10-19T20:10:20Z</dcterms:modified>
</cp:coreProperties>
</file>