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60" r:id="rId4"/>
    <p:sldId id="263" r:id="rId5"/>
    <p:sldId id="264" r:id="rId6"/>
    <p:sldId id="265" r:id="rId7"/>
    <p:sldId id="261" r:id="rId8"/>
    <p:sldId id="262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9EF14-BE65-4E11-8CBE-A5CAAAEC6AA8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976AB-14DF-41D1-B70E-80C1DD511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881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BE81F-81C8-4133-AECA-E2693AB3179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1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0410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0866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976AB-14DF-41D1-B70E-80C1DD511B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46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06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8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086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26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4255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328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2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961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609601" y="134802"/>
            <a:ext cx="97539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09600" y="1704689"/>
            <a:ext cx="109728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08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6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8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3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52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1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700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00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57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32896-D941-4D0D-B527-B05DC29A0F95}" type="datetimeFigureOut">
              <a:rPr lang="ru-RU" smtClean="0"/>
              <a:t>19.02.2019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84C7FD-381E-4DF4-8B79-69CA0B140D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88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79360"/>
            <a:ext cx="12192000" cy="793736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771041" y="404664"/>
            <a:ext cx="4773231" cy="5112568"/>
          </a:xfrm>
          <a:ln/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Winter, winter.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Let’s go skate.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Winter, winter.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Don’t be late.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Winter, winter.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Let’s go roll.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Winter, winter.</a:t>
            </a:r>
            <a: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US" sz="40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In the snow.</a:t>
            </a:r>
            <a:endParaRPr lang="ru-RU" sz="4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021" y="5234934"/>
            <a:ext cx="2862979" cy="16089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68" y="4115868"/>
            <a:ext cx="2728060" cy="272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9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661" y="445827"/>
            <a:ext cx="11605651" cy="13208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Специальный</a:t>
            </a:r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>вопрос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5" y="2160589"/>
            <a:ext cx="11709778" cy="388077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При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построении специального вопроса</a:t>
            </a:r>
            <a:r>
              <a:rPr lang="ru-RU" sz="4000" u="sng" dirty="0">
                <a:solidFill>
                  <a:schemeClr val="tx2">
                    <a:lumMod val="75000"/>
                  </a:schemeClr>
                </a:solidFill>
              </a:rPr>
              <a:t> на первое место ставится вопросительное слово (</a:t>
            </a:r>
            <a:r>
              <a:rPr lang="ru-RU" sz="4000" b="1" u="sng" dirty="0" err="1">
                <a:solidFill>
                  <a:schemeClr val="tx2">
                    <a:lumMod val="75000"/>
                  </a:schemeClr>
                </a:solidFill>
              </a:rPr>
              <a:t>What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4000" b="1" u="sng" dirty="0" err="1">
                <a:solidFill>
                  <a:schemeClr val="tx2">
                    <a:lumMod val="75000"/>
                  </a:schemeClr>
                </a:solidFill>
              </a:rPr>
              <a:t>Where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4000" b="1" u="sng" dirty="0" err="1">
                <a:solidFill>
                  <a:schemeClr val="tx2">
                    <a:lumMod val="75000"/>
                  </a:schemeClr>
                </a:solidFill>
              </a:rPr>
              <a:t>Why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</a:rPr>
              <a:t> и т.д</a:t>
            </a:r>
            <a:r>
              <a:rPr lang="ru-RU" sz="4000" u="sng" dirty="0">
                <a:solidFill>
                  <a:schemeClr val="tx2">
                    <a:lumMod val="75000"/>
                  </a:schemeClr>
                </a:solidFill>
              </a:rPr>
              <a:t>.)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, а вспомогательный глагол </a:t>
            </a:r>
            <a:r>
              <a:rPr lang="ru-RU" sz="4000" dirty="0" err="1">
                <a:solidFill>
                  <a:schemeClr val="tx2">
                    <a:lumMod val="75000"/>
                  </a:schemeClr>
                </a:solidFill>
              </a:rPr>
              <a:t>to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dirty="0" err="1">
                <a:solidFill>
                  <a:schemeClr val="tx2">
                    <a:lumMod val="75000"/>
                  </a:schemeClr>
                </a:solidFill>
              </a:rPr>
              <a:t>be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в прошедшем времени </a:t>
            </a:r>
            <a:r>
              <a:rPr lang="ru-RU" sz="4000" u="sng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4000" b="1" u="sng" dirty="0" err="1">
                <a:solidFill>
                  <a:schemeClr val="tx2">
                    <a:lumMod val="75000"/>
                  </a:schemeClr>
                </a:solidFill>
              </a:rPr>
              <a:t>was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4000" b="1" u="sng" dirty="0" err="1">
                <a:solidFill>
                  <a:schemeClr val="tx2">
                    <a:lumMod val="75000"/>
                  </a:schemeClr>
                </a:solidFill>
              </a:rPr>
              <a:t>were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sz="4000" u="sng" dirty="0">
                <a:solidFill>
                  <a:schemeClr val="tx2">
                    <a:lumMod val="75000"/>
                  </a:schemeClr>
                </a:solidFill>
              </a:rPr>
              <a:t> ставится перед подлежащим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4000" dirty="0" err="1">
                <a:solidFill>
                  <a:schemeClr val="tx2">
                    <a:lumMod val="75000"/>
                  </a:schemeClr>
                </a:solidFill>
              </a:rPr>
              <a:t>Subject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) предложения. 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500790" y="1930400"/>
            <a:ext cx="10567544" cy="2912529"/>
            <a:chOff x="500790" y="1930400"/>
            <a:chExt cx="10567544" cy="2912529"/>
          </a:xfrm>
        </p:grpSpPr>
        <p:sp>
          <p:nvSpPr>
            <p:cNvPr id="8" name="Выноска со стрелкой вправо 7"/>
            <p:cNvSpPr/>
            <p:nvPr/>
          </p:nvSpPr>
          <p:spPr>
            <a:xfrm>
              <a:off x="7701470" y="1930400"/>
              <a:ext cx="3366864" cy="2907127"/>
            </a:xfrm>
            <a:prstGeom prst="righ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500790" y="1930400"/>
              <a:ext cx="7004542" cy="2912529"/>
              <a:chOff x="500790" y="1930400"/>
              <a:chExt cx="7004542" cy="2912529"/>
            </a:xfrm>
          </p:grpSpPr>
          <p:sp>
            <p:nvSpPr>
              <p:cNvPr id="6" name="Выноска со стрелкой вправо 5"/>
              <p:cNvSpPr/>
              <p:nvPr/>
            </p:nvSpPr>
            <p:spPr>
              <a:xfrm>
                <a:off x="4519775" y="1930400"/>
                <a:ext cx="2985557" cy="2912529"/>
              </a:xfrm>
              <a:prstGeom prst="rightArrowCallo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5" name="Группа 14"/>
              <p:cNvGrpSpPr/>
              <p:nvPr/>
            </p:nvGrpSpPr>
            <p:grpSpPr>
              <a:xfrm>
                <a:off x="500790" y="1930400"/>
                <a:ext cx="3822847" cy="2907127"/>
                <a:chOff x="500790" y="1930400"/>
                <a:chExt cx="3822847" cy="2907127"/>
              </a:xfrm>
            </p:grpSpPr>
            <p:sp>
              <p:nvSpPr>
                <p:cNvPr id="4" name="Выноска со стрелкой вправо 3"/>
                <p:cNvSpPr/>
                <p:nvPr/>
              </p:nvSpPr>
              <p:spPr>
                <a:xfrm>
                  <a:off x="547739" y="1930400"/>
                  <a:ext cx="3775898" cy="2907127"/>
                </a:xfrm>
                <a:prstGeom prst="rightArrowCallou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500790" y="2091301"/>
                  <a:ext cx="2507418" cy="258532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5400" b="1" dirty="0" err="1" smtClean="0">
                      <a:solidFill>
                        <a:srgbClr val="002060"/>
                      </a:solidFill>
                    </a:rPr>
                    <a:t>What</a:t>
                  </a:r>
                  <a:endParaRPr lang="ru-RU" sz="5400" b="1" dirty="0">
                    <a:solidFill>
                      <a:srgbClr val="002060"/>
                    </a:solidFill>
                  </a:endParaRPr>
                </a:p>
                <a:p>
                  <a:pPr algn="ctr"/>
                  <a:r>
                    <a:rPr lang="ru-RU" sz="5400" b="1" dirty="0" smtClean="0">
                      <a:solidFill>
                        <a:srgbClr val="002060"/>
                      </a:solidFill>
                    </a:rPr>
                    <a:t> </a:t>
                  </a:r>
                  <a:r>
                    <a:rPr lang="ru-RU" sz="5400" b="1" dirty="0" err="1" smtClean="0">
                      <a:solidFill>
                        <a:srgbClr val="002060"/>
                      </a:solidFill>
                    </a:rPr>
                    <a:t>Where</a:t>
                  </a:r>
                  <a:endParaRPr lang="ru-RU" sz="5400" b="1" dirty="0">
                    <a:solidFill>
                      <a:srgbClr val="002060"/>
                    </a:solidFill>
                  </a:endParaRPr>
                </a:p>
                <a:p>
                  <a:pPr algn="ctr"/>
                  <a:r>
                    <a:rPr lang="ru-RU" sz="5400" b="1" dirty="0" smtClean="0">
                      <a:solidFill>
                        <a:srgbClr val="002060"/>
                      </a:solidFill>
                    </a:rPr>
                    <a:t> </a:t>
                  </a:r>
                  <a:r>
                    <a:rPr lang="ru-RU" sz="5400" b="1" dirty="0" err="1" smtClean="0">
                      <a:solidFill>
                        <a:srgbClr val="002060"/>
                      </a:solidFill>
                    </a:rPr>
                    <a:t>Why</a:t>
                  </a:r>
                  <a:endParaRPr lang="ru-RU" sz="5400" b="1" cap="none" spc="0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rgbClr val="002060"/>
                    </a:solidFill>
                    <a:effectLst>
                      <a:outerShdw blurRad="12700" dist="38100" dir="2700000" algn="tl" rotWithShape="0">
                        <a:schemeClr val="accent5">
                          <a:lumMod val="60000"/>
                          <a:lumOff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2" name="Прямоугольник 11"/>
              <p:cNvSpPr/>
              <p:nvPr/>
            </p:nvSpPr>
            <p:spPr>
              <a:xfrm>
                <a:off x="4698657" y="2506799"/>
                <a:ext cx="1819729" cy="17543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5400" b="1" dirty="0" smtClean="0">
                    <a:solidFill>
                      <a:srgbClr val="002060"/>
                    </a:solidFill>
                  </a:rPr>
                  <a:t>w</a:t>
                </a:r>
                <a:r>
                  <a:rPr lang="ru-RU" sz="5400" b="1" dirty="0" err="1" smtClean="0">
                    <a:solidFill>
                      <a:srgbClr val="002060"/>
                    </a:solidFill>
                  </a:rPr>
                  <a:t>as</a:t>
                </a:r>
                <a:endParaRPr lang="ru-RU" sz="5400" b="1" dirty="0">
                  <a:solidFill>
                    <a:srgbClr val="002060"/>
                  </a:solidFill>
                </a:endParaRPr>
              </a:p>
              <a:p>
                <a:pPr algn="ctr"/>
                <a:r>
                  <a:rPr lang="ru-RU" sz="5400" b="1" dirty="0" err="1" smtClean="0">
                    <a:solidFill>
                      <a:srgbClr val="002060"/>
                    </a:solidFill>
                  </a:rPr>
                  <a:t>were</a:t>
                </a:r>
                <a:endParaRPr lang="ru-RU" sz="5400" b="1" cap="none" spc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7701470" y="2922297"/>
              <a:ext cx="253146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err="1" smtClean="0">
                  <a:solidFill>
                    <a:srgbClr val="002060"/>
                  </a:solidFill>
                </a:rPr>
                <a:t>Subject</a:t>
              </a:r>
              <a:endParaRPr lang="ru-RU" sz="54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5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21" y="122830"/>
            <a:ext cx="11737075" cy="6400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He </a:t>
            </a:r>
            <a:r>
              <a:rPr lang="en-US" sz="3600" b="1" dirty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was</a:t>
            </a:r>
            <a:r>
              <a:rPr lang="en-US" sz="36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36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</a:t>
            </a:r>
            <a:r>
              <a:rPr lang="en-US" sz="3600" b="1" dirty="0" err="1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y</a:t>
            </a:r>
            <a:r>
              <a:rPr lang="en-US" sz="3600" b="1" dirty="0" err="1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3600" b="1" dirty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football yesterday</a:t>
            </a:r>
            <a:r>
              <a:rPr lang="en-US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Когда он играл в футбол?</a:t>
            </a: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When was he 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play</a:t>
            </a:r>
            <a:r>
              <a:rPr lang="en-US" sz="3600" b="1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football?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Где он играл в футбол?</a:t>
            </a: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Where was he 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play</a:t>
            </a:r>
            <a:r>
              <a:rPr lang="en-US" sz="3600" b="1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football?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Как долго он играл в футбол?</a:t>
            </a:r>
            <a:endParaRPr lang="en-US" sz="3600" b="1" dirty="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How long was he 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play</a:t>
            </a:r>
            <a:r>
              <a:rPr lang="en-US" sz="3600" b="1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football?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Кто играл в футбол?</a:t>
            </a:r>
          </a:p>
          <a:p>
            <a:pPr marL="0" indent="0">
              <a:buNone/>
            </a:pPr>
            <a:r>
              <a:rPr lang="en-US" sz="3600" b="1" u="sng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Who was 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play</a:t>
            </a:r>
            <a:r>
              <a:rPr lang="en-US" sz="3600" b="1" dirty="0" smtClean="0">
                <a:solidFill>
                  <a:srgbClr val="C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rgbClr val="002060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football?</a:t>
            </a:r>
            <a:endParaRPr lang="ru-RU" sz="3600" b="1" dirty="0" smtClean="0">
              <a:solidFill>
                <a:srgbClr val="00206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0">
              <a:buNone/>
            </a:pPr>
            <a:endParaRPr lang="en-US" b="1" dirty="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Shape 356"/>
          <p:cNvSpPr/>
          <p:nvPr/>
        </p:nvSpPr>
        <p:spPr>
          <a:xfrm>
            <a:off x="8104843" y="1597018"/>
            <a:ext cx="3404769" cy="345242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0670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940754"/>
              </p:ext>
            </p:extLst>
          </p:nvPr>
        </p:nvGraphicFramePr>
        <p:xfrm>
          <a:off x="-3" y="0"/>
          <a:ext cx="12192002" cy="69364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640242"/>
                <a:gridCol w="7551760"/>
              </a:tblGrid>
              <a:tr h="35074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29000"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</a:rPr>
                        <a:t>What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что</a:t>
                      </a:r>
                    </a:p>
                    <a:p>
                      <a:pPr algn="l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</a:rPr>
                        <a:t>Where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-где</a:t>
                      </a:r>
                    </a:p>
                    <a:p>
                      <a:pPr algn="l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When-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когда</a:t>
                      </a:r>
                    </a:p>
                    <a:p>
                      <a:pPr algn="l"/>
                      <a:r>
                        <a:rPr lang="ru-RU" sz="3600" b="1" dirty="0" err="1" smtClean="0">
                          <a:solidFill>
                            <a:srgbClr val="002060"/>
                          </a:solidFill>
                        </a:rPr>
                        <a:t>Why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-почему</a:t>
                      </a:r>
                      <a:endParaRPr lang="en-US" sz="3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l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Who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-кто</a:t>
                      </a:r>
                      <a:endParaRPr lang="en-US" sz="36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l"/>
                      <a:r>
                        <a:rPr lang="en-US" sz="3600" b="1" dirty="0" smtClean="0">
                          <a:solidFill>
                            <a:srgbClr val="002060"/>
                          </a:solidFill>
                        </a:rPr>
                        <a:t>How</a:t>
                      </a:r>
                      <a:r>
                        <a:rPr lang="en-US" sz="3600" b="1" baseline="0" dirty="0" smtClean="0">
                          <a:solidFill>
                            <a:srgbClr val="002060"/>
                          </a:solidFill>
                        </a:rPr>
                        <a:t> long</a:t>
                      </a:r>
                      <a:r>
                        <a:rPr lang="ru-RU" sz="3600" b="1" baseline="0" dirty="0" smtClean="0">
                          <a:solidFill>
                            <a:srgbClr val="002060"/>
                          </a:solidFill>
                        </a:rPr>
                        <a:t>-как долго</a:t>
                      </a:r>
                      <a:endParaRPr lang="en-US" sz="36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5193653" y="1270000"/>
            <a:ext cx="6761785" cy="1908662"/>
            <a:chOff x="547739" y="1930400"/>
            <a:chExt cx="10520595" cy="2912529"/>
          </a:xfrm>
        </p:grpSpPr>
        <p:sp>
          <p:nvSpPr>
            <p:cNvPr id="6" name="Выноска со стрелкой вправо 5"/>
            <p:cNvSpPr/>
            <p:nvPr/>
          </p:nvSpPr>
          <p:spPr>
            <a:xfrm>
              <a:off x="7701470" y="1930400"/>
              <a:ext cx="3366864" cy="2907127"/>
            </a:xfrm>
            <a:prstGeom prst="right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547739" y="1930400"/>
              <a:ext cx="6957593" cy="2912529"/>
              <a:chOff x="547739" y="1930400"/>
              <a:chExt cx="6957593" cy="2912529"/>
            </a:xfrm>
          </p:grpSpPr>
          <p:sp>
            <p:nvSpPr>
              <p:cNvPr id="9" name="Выноска со стрелкой вправо 8"/>
              <p:cNvSpPr/>
              <p:nvPr/>
            </p:nvSpPr>
            <p:spPr>
              <a:xfrm>
                <a:off x="4519775" y="1930400"/>
                <a:ext cx="2985557" cy="2912529"/>
              </a:xfrm>
              <a:prstGeom prst="rightArrowCallo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0" name="Группа 9"/>
              <p:cNvGrpSpPr/>
              <p:nvPr/>
            </p:nvGrpSpPr>
            <p:grpSpPr>
              <a:xfrm>
                <a:off x="547739" y="1930400"/>
                <a:ext cx="3775898" cy="2907127"/>
                <a:chOff x="547739" y="1930400"/>
                <a:chExt cx="3775898" cy="2907127"/>
              </a:xfrm>
            </p:grpSpPr>
            <p:sp>
              <p:nvSpPr>
                <p:cNvPr id="12" name="Выноска со стрелкой вправо 11"/>
                <p:cNvSpPr/>
                <p:nvPr/>
              </p:nvSpPr>
              <p:spPr>
                <a:xfrm>
                  <a:off x="547739" y="1930400"/>
                  <a:ext cx="3775898" cy="2907127"/>
                </a:xfrm>
                <a:prstGeom prst="rightArrowCallou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Прямоугольник 12"/>
                <p:cNvSpPr/>
                <p:nvPr/>
              </p:nvSpPr>
              <p:spPr>
                <a:xfrm>
                  <a:off x="708748" y="2091300"/>
                  <a:ext cx="2091503" cy="221870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err="1" smtClean="0">
                      <a:solidFill>
                        <a:srgbClr val="002060"/>
                      </a:solidFill>
                    </a:rPr>
                    <a:t>What</a:t>
                  </a:r>
                  <a:endParaRPr lang="ru-RU" sz="3600" b="1" dirty="0">
                    <a:solidFill>
                      <a:srgbClr val="002060"/>
                    </a:solidFill>
                  </a:endParaRPr>
                </a:p>
                <a:p>
                  <a:pPr algn="ctr"/>
                  <a:r>
                    <a:rPr lang="ru-RU" sz="3600" b="1" dirty="0" smtClean="0">
                      <a:solidFill>
                        <a:srgbClr val="002060"/>
                      </a:solidFill>
                    </a:rPr>
                    <a:t> </a:t>
                  </a:r>
                  <a:r>
                    <a:rPr lang="ru-RU" sz="3600" b="1" dirty="0" err="1" smtClean="0">
                      <a:solidFill>
                        <a:srgbClr val="002060"/>
                      </a:solidFill>
                    </a:rPr>
                    <a:t>Where</a:t>
                  </a:r>
                  <a:endParaRPr lang="ru-RU" sz="3600" b="1" dirty="0">
                    <a:solidFill>
                      <a:srgbClr val="002060"/>
                    </a:solidFill>
                  </a:endParaRPr>
                </a:p>
                <a:p>
                  <a:pPr algn="ctr"/>
                  <a:r>
                    <a:rPr lang="ru-RU" sz="3600" b="1" dirty="0" smtClean="0">
                      <a:solidFill>
                        <a:srgbClr val="002060"/>
                      </a:solidFill>
                    </a:rPr>
                    <a:t> </a:t>
                  </a:r>
                  <a:r>
                    <a:rPr lang="ru-RU" sz="3600" b="1" dirty="0" err="1" smtClean="0">
                      <a:solidFill>
                        <a:srgbClr val="002060"/>
                      </a:solidFill>
                    </a:rPr>
                    <a:t>Why</a:t>
                  </a:r>
                  <a:endParaRPr lang="ru-RU" sz="3600" b="1" cap="none" spc="0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rgbClr val="002060"/>
                    </a:solidFill>
                    <a:effectLst>
                      <a:outerShdw blurRad="12700" dist="38100" dir="2700000" algn="tl" rotWithShape="0">
                        <a:schemeClr val="accent5">
                          <a:lumMod val="60000"/>
                          <a:lumOff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11" name="Прямоугольник 10"/>
              <p:cNvSpPr/>
              <p:nvPr/>
            </p:nvSpPr>
            <p:spPr>
              <a:xfrm>
                <a:off x="4607878" y="2468140"/>
                <a:ext cx="1985800" cy="183164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2060"/>
                    </a:solidFill>
                  </a:rPr>
                  <a:t>w</a:t>
                </a:r>
                <a:r>
                  <a:rPr lang="ru-RU" sz="3600" b="1" dirty="0" err="1" smtClean="0">
                    <a:solidFill>
                      <a:srgbClr val="002060"/>
                    </a:solidFill>
                  </a:rPr>
                  <a:t>as</a:t>
                </a:r>
                <a:endParaRPr lang="ru-RU" sz="3600" b="1" dirty="0" smtClean="0">
                  <a:solidFill>
                    <a:srgbClr val="002060"/>
                  </a:solidFill>
                </a:endParaRPr>
              </a:p>
              <a:p>
                <a:pPr algn="ctr"/>
                <a:r>
                  <a:rPr lang="ru-RU" sz="3600" b="1" dirty="0" err="1" smtClean="0">
                    <a:solidFill>
                      <a:srgbClr val="002060"/>
                    </a:solidFill>
                  </a:rPr>
                  <a:t>were</a:t>
                </a:r>
                <a:endParaRPr lang="ru-RU" sz="3600" b="1" cap="none" spc="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rgbClr val="002060"/>
                  </a:solidFill>
                  <a:effectLst/>
                </a:endParaRPr>
              </a:p>
            </p:txBody>
          </p:sp>
        </p:grpSp>
        <p:sp>
          <p:nvSpPr>
            <p:cNvPr id="8" name="Прямоугольник 7"/>
            <p:cNvSpPr/>
            <p:nvPr/>
          </p:nvSpPr>
          <p:spPr>
            <a:xfrm>
              <a:off x="7553752" y="2186350"/>
              <a:ext cx="2875914" cy="239522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3200" dirty="0" err="1" smtClean="0">
                  <a:solidFill>
                    <a:srgbClr val="002060"/>
                  </a:solidFill>
                </a:rPr>
                <a:t>Subject</a:t>
              </a:r>
              <a:endParaRPr lang="ru-RU" sz="3200" dirty="0" smtClean="0">
                <a:solidFill>
                  <a:srgbClr val="002060"/>
                </a:solidFill>
              </a:endParaRPr>
            </a:p>
            <a:p>
              <a:pPr algn="ctr"/>
              <a:r>
                <a:rPr lang="ru-RU" sz="3200" b="0" cap="none" spc="0" dirty="0" smtClean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(подлежа</a:t>
              </a:r>
            </a:p>
            <a:p>
              <a:pPr algn="ctr"/>
              <a:r>
                <a:rPr lang="ru-RU" sz="3200" b="0" cap="none" spc="0" dirty="0" err="1" smtClean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щее</a:t>
              </a:r>
              <a:r>
                <a:rPr lang="ru-RU" sz="3200" b="0" cap="none" spc="0" dirty="0" smtClean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)</a:t>
              </a:r>
              <a:endParaRPr lang="ru-RU" sz="32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5" name="Выноска со стрелкой вправо 14"/>
          <p:cNvSpPr/>
          <p:nvPr/>
        </p:nvSpPr>
        <p:spPr>
          <a:xfrm>
            <a:off x="330780" y="1098729"/>
            <a:ext cx="1918874" cy="190866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w</a:t>
            </a:r>
            <a:r>
              <a:rPr lang="ru-RU" sz="3200" b="1" dirty="0" err="1" smtClean="0">
                <a:solidFill>
                  <a:srgbClr val="002060"/>
                </a:solidFill>
              </a:rPr>
              <a:t>as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err="1" smtClean="0">
                <a:solidFill>
                  <a:srgbClr val="002060"/>
                </a:solidFill>
              </a:rPr>
              <a:t>were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2344595" y="1149871"/>
            <a:ext cx="2163947" cy="190512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Subject</a:t>
            </a:r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800" b="0" cap="none" spc="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подлежаще</a:t>
            </a:r>
            <a:r>
              <a:rPr lang="ru-RU" sz="28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975" y="305229"/>
            <a:ext cx="34083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Общий вопрос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80010" y="281057"/>
            <a:ext cx="54473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Специальный вопрос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8" name="Выноска со стрелкой вправо 27"/>
          <p:cNvSpPr/>
          <p:nvPr/>
        </p:nvSpPr>
        <p:spPr>
          <a:xfrm>
            <a:off x="5107989" y="4480054"/>
            <a:ext cx="2275943" cy="1880859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Wh</a:t>
            </a:r>
            <a:r>
              <a:rPr lang="en-US" sz="4000" b="1" dirty="0" smtClean="0">
                <a:solidFill>
                  <a:srgbClr val="002060"/>
                </a:solidFill>
              </a:rPr>
              <a:t>o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9" name="Выноска со стрелкой вправо 28"/>
          <p:cNvSpPr/>
          <p:nvPr/>
        </p:nvSpPr>
        <p:spPr>
          <a:xfrm>
            <a:off x="7736310" y="4480054"/>
            <a:ext cx="1918874" cy="190866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w</a:t>
            </a:r>
            <a:r>
              <a:rPr lang="ru-RU" sz="3200" b="1" dirty="0" err="1" smtClean="0">
                <a:solidFill>
                  <a:srgbClr val="002060"/>
                </a:solidFill>
              </a:rPr>
              <a:t>as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err="1" smtClean="0">
                <a:solidFill>
                  <a:srgbClr val="002060"/>
                </a:solidFill>
              </a:rPr>
              <a:t>were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0" name="Выноска со стрелкой вправо 29"/>
          <p:cNvSpPr/>
          <p:nvPr/>
        </p:nvSpPr>
        <p:spPr>
          <a:xfrm>
            <a:off x="10028052" y="4483594"/>
            <a:ext cx="2163947" cy="190512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</a:pPr>
            <a:r>
              <a:rPr lang="ru" sz="4800" b="1" dirty="0" smtClean="0">
                <a:solidFill>
                  <a:srgbClr val="002060"/>
                </a:solidFill>
              </a:rPr>
              <a:t>V</a:t>
            </a:r>
            <a:r>
              <a:rPr lang="ru" sz="4000" b="1" dirty="0" smtClean="0">
                <a:solidFill>
                  <a:srgbClr val="FF0000"/>
                </a:solidFill>
              </a:rPr>
              <a:t>ing</a:t>
            </a:r>
            <a:endParaRPr lang="ru" sz="40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73745" y="3477786"/>
            <a:ext cx="60805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Вопрос к подлежащему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136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4" y="450377"/>
            <a:ext cx="11245755" cy="608690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4000" b="1" dirty="0" smtClean="0"/>
              <a:t>Bad </a:t>
            </a:r>
            <a:r>
              <a:rPr lang="en-US" sz="4000" dirty="0"/>
              <a:t> [ˈ</a:t>
            </a:r>
            <a:r>
              <a:rPr lang="en-US" sz="4000" dirty="0" err="1"/>
              <a:t>bæd</a:t>
            </a:r>
            <a:r>
              <a:rPr lang="en-US" sz="4000" dirty="0" smtClean="0"/>
              <a:t>]-</a:t>
            </a:r>
            <a:r>
              <a:rPr lang="ru-RU" sz="4000" dirty="0" smtClean="0"/>
              <a:t>плохой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Hard </a:t>
            </a:r>
            <a:r>
              <a:rPr lang="en-US" sz="4000" dirty="0"/>
              <a:t>[ˈ</a:t>
            </a:r>
            <a:r>
              <a:rPr lang="en-US" sz="4000" dirty="0" err="1" smtClean="0"/>
              <a:t>hɑ</a:t>
            </a:r>
            <a:r>
              <a:rPr lang="en-US" sz="4000" dirty="0" smtClean="0"/>
              <a:t>ː(r)d]-</a:t>
            </a:r>
            <a:r>
              <a:rPr lang="ru-RU" sz="4000" dirty="0" smtClean="0"/>
              <a:t> трудный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Easy </a:t>
            </a:r>
            <a:r>
              <a:rPr lang="en-US" sz="4000" dirty="0"/>
              <a:t>[ˈ</a:t>
            </a:r>
            <a:r>
              <a:rPr lang="en-US" sz="4000" dirty="0" err="1"/>
              <a:t>iːzi</a:t>
            </a:r>
            <a:r>
              <a:rPr lang="en-US" sz="4000" dirty="0" smtClean="0"/>
              <a:t>]</a:t>
            </a:r>
            <a:r>
              <a:rPr lang="ru-RU" sz="4000" dirty="0" smtClean="0"/>
              <a:t>- легкий 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Angry </a:t>
            </a:r>
            <a:r>
              <a:rPr lang="en-US" sz="4000" dirty="0"/>
              <a:t> [ˈ</a:t>
            </a:r>
            <a:r>
              <a:rPr lang="en-US" sz="4000" dirty="0" err="1" smtClean="0"/>
              <a:t>æŋgri</a:t>
            </a:r>
            <a:r>
              <a:rPr lang="en-US" sz="4000" dirty="0" smtClean="0"/>
              <a:t>]</a:t>
            </a:r>
            <a:r>
              <a:rPr lang="ru-RU" sz="4000" dirty="0" smtClean="0"/>
              <a:t>- </a:t>
            </a:r>
            <a:r>
              <a:rPr lang="ru-RU" sz="4000" dirty="0" err="1" smtClean="0"/>
              <a:t>сердитый,злой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Good </a:t>
            </a:r>
            <a:r>
              <a:rPr lang="en-US" sz="4000" dirty="0"/>
              <a:t>[ˈ</a:t>
            </a:r>
            <a:r>
              <a:rPr lang="en-US" sz="4000" dirty="0" err="1"/>
              <a:t>gʊd</a:t>
            </a:r>
            <a:r>
              <a:rPr lang="en-US" sz="4000" dirty="0" smtClean="0"/>
              <a:t>]</a:t>
            </a:r>
            <a:r>
              <a:rPr lang="ru-RU" sz="4000" dirty="0" smtClean="0"/>
              <a:t>-хороший</a:t>
            </a:r>
            <a:endParaRPr lang="en-US" sz="4000" dirty="0" smtClean="0"/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/>
              <a:t>Fast </a:t>
            </a:r>
            <a:r>
              <a:rPr lang="en-US" sz="4000" dirty="0"/>
              <a:t>[ˈ</a:t>
            </a:r>
            <a:r>
              <a:rPr lang="en-US" sz="4000" dirty="0" err="1"/>
              <a:t>fɑːst</a:t>
            </a:r>
            <a:r>
              <a:rPr lang="en-US" sz="4000" dirty="0" smtClean="0"/>
              <a:t>]</a:t>
            </a:r>
            <a:r>
              <a:rPr lang="ru-RU" sz="4000" dirty="0" smtClean="0"/>
              <a:t>-быстрый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Calm </a:t>
            </a:r>
            <a:r>
              <a:rPr lang="en-US" sz="4000" dirty="0"/>
              <a:t>[ˈ</a:t>
            </a:r>
            <a:r>
              <a:rPr lang="en-US" sz="4000" dirty="0" err="1"/>
              <a:t>kɑːm</a:t>
            </a:r>
            <a:r>
              <a:rPr lang="en-US" sz="4000" dirty="0" smtClean="0"/>
              <a:t>]</a:t>
            </a:r>
            <a:r>
              <a:rPr lang="ru-RU" sz="4000" dirty="0" smtClean="0"/>
              <a:t>-спокойный</a:t>
            </a:r>
            <a:endParaRPr lang="ru-RU" sz="4000" dirty="0"/>
          </a:p>
          <a:p>
            <a:pPr marL="0" indent="0">
              <a:buNone/>
            </a:pPr>
            <a:r>
              <a:rPr lang="en-US" sz="4000" b="1" dirty="0" smtClean="0"/>
              <a:t>Careful </a:t>
            </a:r>
            <a:r>
              <a:rPr lang="en-US" sz="4000" dirty="0" smtClean="0"/>
              <a:t>[</a:t>
            </a:r>
            <a:r>
              <a:rPr lang="en-US" sz="4000" dirty="0"/>
              <a:t>ˈ</a:t>
            </a:r>
            <a:r>
              <a:rPr lang="en-US" sz="4000" dirty="0" err="1" smtClean="0"/>
              <a:t>kɛəf</a:t>
            </a:r>
            <a:r>
              <a:rPr lang="en-US" sz="4000" i="1" dirty="0" err="1" smtClean="0"/>
              <a:t>ʊ</a:t>
            </a:r>
            <a:r>
              <a:rPr lang="en-US" sz="4000" dirty="0" err="1" smtClean="0"/>
              <a:t>l</a:t>
            </a:r>
            <a:r>
              <a:rPr lang="en-US" sz="4000" dirty="0" smtClean="0"/>
              <a:t>]</a:t>
            </a:r>
            <a:r>
              <a:rPr lang="ru-RU" sz="4000" dirty="0" smtClean="0"/>
              <a:t>- осторожный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b="1" dirty="0" smtClean="0"/>
              <a:t>Noisy </a:t>
            </a:r>
            <a:r>
              <a:rPr lang="en-US" sz="4000" dirty="0"/>
              <a:t> [ˈ</a:t>
            </a:r>
            <a:r>
              <a:rPr lang="en-US" sz="4000" dirty="0" err="1"/>
              <a:t>nɔɪzi</a:t>
            </a:r>
            <a:r>
              <a:rPr lang="en-US" sz="4000" dirty="0" smtClean="0"/>
              <a:t>]</a:t>
            </a:r>
            <a:r>
              <a:rPr lang="ru-RU" sz="4000" dirty="0" smtClean="0"/>
              <a:t> - шумный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742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6893">
            <a:off x="3674445" y="-375432"/>
            <a:ext cx="8880166" cy="1699698"/>
          </a:xfrm>
        </p:spPr>
        <p:txBody>
          <a:bodyPr>
            <a:normAutofit/>
          </a:bodyPr>
          <a:lstStyle/>
          <a:p>
            <a:r>
              <a:rPr lang="en-US" sz="5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n-US" sz="5400" b="1" spc="5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n-US" sz="8000" b="1" spc="50" dirty="0">
                <a:ln w="0"/>
                <a:solidFill>
                  <a:schemeClr val="accent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adverb</a:t>
            </a:r>
            <a:endParaRPr lang="ru-RU" sz="5400" b="1" spc="50" dirty="0">
              <a:ln w="0"/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4224"/>
            <a:ext cx="12204656" cy="7627910"/>
          </a:xfrm>
          <a:solidFill>
            <a:srgbClr val="99FFCC"/>
          </a:solidFill>
        </p:spPr>
      </p:pic>
      <p:sp>
        <p:nvSpPr>
          <p:cNvPr id="7" name="Крест 6"/>
          <p:cNvSpPr/>
          <p:nvPr/>
        </p:nvSpPr>
        <p:spPr>
          <a:xfrm>
            <a:off x="3796841" y="2566469"/>
            <a:ext cx="736979" cy="696036"/>
          </a:xfrm>
          <a:prstGeom prst="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 8"/>
          <p:cNvSpPr/>
          <p:nvPr/>
        </p:nvSpPr>
        <p:spPr>
          <a:xfrm>
            <a:off x="7787203" y="2126234"/>
            <a:ext cx="1012355" cy="741374"/>
          </a:xfrm>
          <a:prstGeom prst="mathEqua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150066" y="1312743"/>
            <a:ext cx="11307016" cy="2269807"/>
            <a:chOff x="227211" y="2415654"/>
            <a:chExt cx="11307016" cy="226980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9105444" y="2415654"/>
              <a:ext cx="2428783" cy="2227251"/>
            </a:xfrm>
            <a:prstGeom prst="rect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227211" y="2415654"/>
              <a:ext cx="7686394" cy="2269807"/>
              <a:chOff x="227211" y="2415654"/>
              <a:chExt cx="7686394" cy="2269807"/>
            </a:xfrm>
          </p:grpSpPr>
          <p:sp>
            <p:nvSpPr>
              <p:cNvPr id="11" name="Выноска со стрелкой вправо 10"/>
              <p:cNvSpPr/>
              <p:nvPr/>
            </p:nvSpPr>
            <p:spPr>
              <a:xfrm>
                <a:off x="4930267" y="2415655"/>
                <a:ext cx="2983338" cy="2269806"/>
              </a:xfrm>
              <a:prstGeom prst="rightArrowCallout">
                <a:avLst>
                  <a:gd name="adj1" fmla="val 11052"/>
                  <a:gd name="adj2" fmla="val 12686"/>
                  <a:gd name="adj3" fmla="val 51221"/>
                  <a:gd name="adj4" fmla="val 52771"/>
                </a:avLst>
              </a:prstGeom>
              <a:ln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25400" dist="12700" dir="13500000">
                  <a:srgbClr val="000000">
                    <a:alpha val="45000"/>
                  </a:srgbClr>
                </a:innerShdw>
              </a:effec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" name="Группа 20"/>
              <p:cNvGrpSpPr/>
              <p:nvPr/>
            </p:nvGrpSpPr>
            <p:grpSpPr>
              <a:xfrm>
                <a:off x="227211" y="2415654"/>
                <a:ext cx="4001439" cy="2182491"/>
                <a:chOff x="220441" y="2395230"/>
                <a:chExt cx="4001439" cy="2182491"/>
              </a:xfrm>
            </p:grpSpPr>
            <p:sp>
              <p:nvSpPr>
                <p:cNvPr id="6" name="Выноска со стрелкой вправо 5"/>
                <p:cNvSpPr/>
                <p:nvPr/>
              </p:nvSpPr>
              <p:spPr>
                <a:xfrm>
                  <a:off x="220441" y="2395230"/>
                  <a:ext cx="4001439" cy="2182491"/>
                </a:xfrm>
                <a:prstGeom prst="rightArrowCallout">
                  <a:avLst>
                    <a:gd name="adj1" fmla="val 12522"/>
                    <a:gd name="adj2" fmla="val 15642"/>
                    <a:gd name="adj3" fmla="val 44497"/>
                    <a:gd name="adj4" fmla="val 69467"/>
                  </a:avLst>
                </a:prstGeom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25400" dist="12700" dir="13500000">
                    <a:srgbClr val="000000">
                      <a:alpha val="45000"/>
                    </a:srgbClr>
                  </a:innerShdw>
                </a:effec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Прямоугольник 11"/>
                <p:cNvSpPr/>
                <p:nvPr/>
              </p:nvSpPr>
              <p:spPr>
                <a:xfrm>
                  <a:off x="551353" y="2676374"/>
                  <a:ext cx="2031325" cy="175432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en-US" sz="5400" b="1" dirty="0" err="1" smtClean="0">
                      <a:ln w="6600">
                        <a:solidFill>
                          <a:schemeClr val="accent2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dist="38100" dir="2700000" algn="tl" rotWithShape="0">
                          <a:schemeClr val="accent2"/>
                        </a:outerShdw>
                      </a:effectLst>
                    </a:rPr>
                    <a:t>Adjec</a:t>
                  </a:r>
                  <a:endParaRPr lang="ru-RU" sz="5400" b="1" dirty="0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endParaRPr>
                </a:p>
                <a:p>
                  <a:pPr algn="ctr"/>
                  <a:r>
                    <a:rPr lang="en-US" sz="5400" b="1" dirty="0" err="1" smtClean="0">
                      <a:ln w="6600">
                        <a:solidFill>
                          <a:schemeClr val="accent2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dist="38100" dir="2700000" algn="tl" rotWithShape="0">
                          <a:schemeClr val="accent2"/>
                        </a:outerShdw>
                      </a:effectLst>
                    </a:rPr>
                    <a:t>tive</a:t>
                  </a:r>
                  <a:endParaRPr lang="ru-RU" sz="5400" b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endParaRPr>
                </a:p>
              </p:txBody>
            </p:sp>
          </p:grpSp>
          <p:sp>
            <p:nvSpPr>
              <p:cNvPr id="14" name="Прямоугольник 13"/>
              <p:cNvSpPr/>
              <p:nvPr/>
            </p:nvSpPr>
            <p:spPr>
              <a:xfrm>
                <a:off x="4670415" y="2652116"/>
                <a:ext cx="2112651" cy="17543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5400" b="1" cap="none" spc="0" dirty="0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-</a:t>
                </a:r>
                <a:r>
                  <a:rPr lang="en-US" sz="5400" b="1" cap="none" spc="0" dirty="0" err="1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ly</a:t>
                </a:r>
                <a:endParaRPr lang="en-US" sz="5400" b="1" cap="none" spc="0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endParaRPr>
              </a:p>
              <a:p>
                <a:pPr algn="ctr"/>
                <a:r>
                  <a:rPr lang="en-US" sz="5400" b="1" dirty="0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(-</a:t>
                </a:r>
                <a:r>
                  <a:rPr lang="en-US" sz="5400" b="1" dirty="0" err="1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ily</a:t>
                </a:r>
                <a:r>
                  <a:rPr lang="en-US" sz="5400" b="1" dirty="0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)</a:t>
                </a:r>
                <a:endParaRPr lang="ru-RU" sz="5400" b="1" cap="none" spc="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>
            <a:xfrm>
              <a:off x="9224343" y="3047189"/>
              <a:ext cx="219098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adverb</a:t>
              </a:r>
              <a:endPara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281742" y="4510292"/>
            <a:ext cx="282432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/>
                <a:solidFill>
                  <a:schemeClr val="accent3"/>
                </a:solidFill>
              </a:rPr>
              <a:t>bad</a:t>
            </a:r>
            <a:endParaRPr lang="ru-RU" sz="8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90477" y="4499094"/>
            <a:ext cx="1897533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</a:t>
            </a:r>
            <a:r>
              <a:rPr lang="en-US" sz="8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ly</a:t>
            </a:r>
            <a:endParaRPr lang="ru-RU" sz="8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72417" y="4660904"/>
            <a:ext cx="3071939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/>
                <a:solidFill>
                  <a:schemeClr val="accent3"/>
                </a:solidFill>
              </a:rPr>
              <a:t>badly</a:t>
            </a:r>
            <a:endParaRPr lang="ru-RU" sz="8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9" name="Крест 18"/>
          <p:cNvSpPr/>
          <p:nvPr/>
        </p:nvSpPr>
        <p:spPr>
          <a:xfrm>
            <a:off x="3644404" y="4865643"/>
            <a:ext cx="736979" cy="71345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 19"/>
          <p:cNvSpPr/>
          <p:nvPr/>
        </p:nvSpPr>
        <p:spPr>
          <a:xfrm>
            <a:off x="7049010" y="5066154"/>
            <a:ext cx="1078173" cy="51294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1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ctrTitle"/>
          </p:nvPr>
        </p:nvSpPr>
        <p:spPr>
          <a:xfrm>
            <a:off x="1187356" y="1733266"/>
            <a:ext cx="8461610" cy="29888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206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25" tIns="91425" rIns="91425" bIns="91425" rtlCol="0" anchor="b" anchorCtr="0">
            <a:noAutofit/>
          </a:bodyPr>
          <a:lstStyle/>
          <a:p>
            <a:pPr lvl="0" algn="ctr" rtl="0">
              <a:lnSpc>
                <a:spcPct val="115000"/>
              </a:lnSpc>
              <a:buNone/>
            </a:pPr>
            <a:r>
              <a:rPr lang="ru" sz="6600" b="1" dirty="0">
                <a:solidFill>
                  <a:srgbClr val="990033"/>
                </a:solidFill>
              </a:rPr>
              <a:t>
</a:t>
            </a:r>
            <a:r>
              <a:rPr lang="en-US" sz="6600" b="1" dirty="0">
                <a:solidFill>
                  <a:srgbClr val="FF0000"/>
                </a:solidFill>
              </a:rPr>
              <a:t>The</a:t>
            </a:r>
            <a:r>
              <a:rPr lang="ru" sz="6600" b="1" dirty="0">
                <a:solidFill>
                  <a:srgbClr val="FF0000"/>
                </a:solidFill>
              </a:rPr>
              <a:t> </a:t>
            </a:r>
            <a:r>
              <a:rPr lang="ru" sz="6600" b="1" dirty="0">
                <a:solidFill>
                  <a:srgbClr val="FF0000"/>
                </a:solidFill>
              </a:rPr>
              <a:t>Past </a:t>
            </a:r>
            <a:r>
              <a:rPr lang="ru" sz="6600" b="1" dirty="0">
                <a:solidFill>
                  <a:srgbClr val="FF0000"/>
                </a:solidFill>
              </a:rPr>
              <a:t>Continuous</a:t>
            </a:r>
            <a:r>
              <a:rPr lang="en-US" sz="6600" b="1" dirty="0">
                <a:solidFill>
                  <a:srgbClr val="FF0000"/>
                </a:solidFill>
              </a:rPr>
              <a:t> Tense</a:t>
            </a:r>
            <a:endParaRPr lang="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697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endParaRPr dirty="0"/>
          </a:p>
        </p:txBody>
      </p:sp>
      <p:sp>
        <p:nvSpPr>
          <p:cNvPr id="299" name="Shape 299"/>
          <p:cNvSpPr/>
          <p:nvPr/>
        </p:nvSpPr>
        <p:spPr>
          <a:xfrm>
            <a:off x="486770" y="506186"/>
            <a:ext cx="10024281" cy="5820770"/>
          </a:xfrm>
          <a:prstGeom prst="roundRect">
            <a:avLst>
              <a:gd name="adj" fmla="val 17449"/>
            </a:avLst>
          </a:prstGeom>
          <a:solidFill>
            <a:schemeClr val="accent1">
              <a:lumMod val="60000"/>
              <a:lumOff val="40000"/>
            </a:schemeClr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0" name="Shape 300"/>
          <p:cNvSpPr txBox="1"/>
          <p:nvPr/>
        </p:nvSpPr>
        <p:spPr>
          <a:xfrm>
            <a:off x="1604839" y="934189"/>
            <a:ext cx="2520996" cy="254131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I </a:t>
            </a:r>
            <a:r>
              <a:rPr lang="ru" sz="3600" b="1" dirty="0">
                <a:solidFill>
                  <a:srgbClr val="FF0000"/>
                </a:solidFill>
              </a:rPr>
              <a:t>was</a:t>
            </a:r>
          </a:p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He </a:t>
            </a:r>
            <a:r>
              <a:rPr lang="ru" sz="3600" b="1" dirty="0">
                <a:solidFill>
                  <a:srgbClr val="FF0000"/>
                </a:solidFill>
              </a:rPr>
              <a:t>was</a:t>
            </a:r>
          </a:p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She </a:t>
            </a:r>
            <a:r>
              <a:rPr lang="ru" sz="3600" b="1" dirty="0">
                <a:solidFill>
                  <a:srgbClr val="FF0000"/>
                </a:solidFill>
              </a:rPr>
              <a:t>was</a:t>
            </a:r>
          </a:p>
          <a:p>
            <a:pPr lvl="0" rtl="0">
              <a:buNone/>
            </a:pPr>
            <a:r>
              <a:rPr lang="ru" sz="3600" dirty="0"/>
              <a:t>It </a:t>
            </a:r>
            <a:r>
              <a:rPr lang="ru" sz="3600" b="1" dirty="0">
                <a:solidFill>
                  <a:srgbClr val="FF0000"/>
                </a:solidFill>
              </a:rPr>
              <a:t>was</a:t>
            </a:r>
            <a:r>
              <a:rPr lang="ru" sz="3600" dirty="0">
                <a:solidFill>
                  <a:srgbClr val="FF0000"/>
                </a:solidFill>
              </a:rPr>
              <a:t> </a:t>
            </a:r>
            <a:r>
              <a:rPr lang="ru" sz="3600" dirty="0"/>
              <a:t>  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1552634" y="3793779"/>
            <a:ext cx="2625405" cy="2214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We </a:t>
            </a:r>
            <a:r>
              <a:rPr lang="ru" sz="3600" b="1" dirty="0">
                <a:solidFill>
                  <a:srgbClr val="FF0000"/>
                </a:solidFill>
              </a:rPr>
              <a:t>were</a:t>
            </a:r>
          </a:p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You </a:t>
            </a:r>
            <a:r>
              <a:rPr lang="ru" sz="3600" b="1" dirty="0">
                <a:solidFill>
                  <a:srgbClr val="FF0000"/>
                </a:solidFill>
              </a:rPr>
              <a:t>were</a:t>
            </a:r>
          </a:p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They </a:t>
            </a:r>
            <a:r>
              <a:rPr lang="ru" sz="3600" b="1" dirty="0">
                <a:solidFill>
                  <a:srgbClr val="FF0000"/>
                </a:solidFill>
              </a:rPr>
              <a:t>were</a:t>
            </a:r>
          </a:p>
          <a:p>
            <a:endParaRPr dirty="0"/>
          </a:p>
        </p:txBody>
      </p:sp>
      <p:sp>
        <p:nvSpPr>
          <p:cNvPr id="302" name="Shape 302"/>
          <p:cNvSpPr/>
          <p:nvPr/>
        </p:nvSpPr>
        <p:spPr>
          <a:xfrm>
            <a:off x="4125836" y="2920621"/>
            <a:ext cx="913670" cy="978969"/>
          </a:xfrm>
          <a:prstGeom prst="mathPlus">
            <a:avLst>
              <a:gd name="adj1" fmla="val 23520"/>
            </a:avLst>
          </a:prstGeom>
          <a:solidFill>
            <a:srgbClr val="4A86E8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3" name="Shape 303"/>
          <p:cNvSpPr txBox="1"/>
          <p:nvPr/>
        </p:nvSpPr>
        <p:spPr>
          <a:xfrm>
            <a:off x="5376701" y="2825489"/>
            <a:ext cx="1525057" cy="164159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ru" sz="4400" b="1" dirty="0"/>
              <a:t>V</a:t>
            </a:r>
            <a:r>
              <a:rPr lang="ru" sz="3600" b="1" dirty="0">
                <a:solidFill>
                  <a:srgbClr val="FF0000"/>
                </a:solidFill>
              </a:rPr>
              <a:t>ing</a:t>
            </a:r>
          </a:p>
          <a:p>
            <a:endParaRPr dirty="0"/>
          </a:p>
        </p:txBody>
      </p:sp>
      <p:sp>
        <p:nvSpPr>
          <p:cNvPr id="304" name="Shape 304"/>
          <p:cNvSpPr txBox="1"/>
          <p:nvPr/>
        </p:nvSpPr>
        <p:spPr>
          <a:xfrm>
            <a:off x="7238954" y="2204846"/>
            <a:ext cx="3595800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play – play</a:t>
            </a:r>
            <a:r>
              <a:rPr lang="ru" sz="3600" dirty="0">
                <a:solidFill>
                  <a:srgbClr val="FF0000"/>
                </a:solidFill>
              </a:rPr>
              <a:t>ing</a:t>
            </a:r>
          </a:p>
          <a:p>
            <a:pPr lvl="0" rtl="0">
              <a:lnSpc>
                <a:spcPct val="115000"/>
              </a:lnSpc>
              <a:buNone/>
            </a:pPr>
            <a:r>
              <a:rPr lang="ru" sz="3600" dirty="0"/>
              <a:t>sleep – </a:t>
            </a:r>
            <a:r>
              <a:rPr lang="ru" sz="3600" dirty="0"/>
              <a:t>sleep</a:t>
            </a:r>
            <a:r>
              <a:rPr lang="ru" sz="3600" dirty="0">
                <a:solidFill>
                  <a:srgbClr val="FF0000"/>
                </a:solidFill>
              </a:rPr>
              <a:t>ing</a:t>
            </a:r>
            <a:endParaRPr sz="1600" dirty="0"/>
          </a:p>
        </p:txBody>
      </p:sp>
      <p:sp>
        <p:nvSpPr>
          <p:cNvPr id="305" name="Shape 305"/>
          <p:cNvSpPr/>
          <p:nvPr/>
        </p:nvSpPr>
        <p:spPr>
          <a:xfrm>
            <a:off x="9369647" y="4467085"/>
            <a:ext cx="2822353" cy="257796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519565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970" y="134801"/>
            <a:ext cx="11773469" cy="135179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Общий вопрос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1970" y="1663746"/>
            <a:ext cx="11796216" cy="4840199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sz="4400" b="1" dirty="0" smtClean="0"/>
          </a:p>
          <a:p>
            <a:pPr marL="0" indent="0" algn="ctr">
              <a:buNone/>
            </a:pPr>
            <a:r>
              <a:rPr lang="ru-RU" sz="4400" dirty="0" smtClean="0"/>
              <a:t>При </a:t>
            </a:r>
            <a:r>
              <a:rPr lang="ru-RU" sz="4400" dirty="0"/>
              <a:t>построении общего вопроса вспомогательный глагол </a:t>
            </a:r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</a:rPr>
              <a:t>to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400" b="1" dirty="0" err="1">
                <a:solidFill>
                  <a:schemeClr val="accent2">
                    <a:lumMod val="50000"/>
                  </a:schemeClr>
                </a:solidFill>
              </a:rPr>
              <a:t>be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4400" dirty="0"/>
              <a:t>в прошедшем времени </a:t>
            </a:r>
            <a:r>
              <a:rPr lang="ru-RU" sz="4400" b="1" u="sng" dirty="0"/>
              <a:t>(</a:t>
            </a:r>
            <a:r>
              <a:rPr lang="ru-RU" sz="4400" b="1" u="sng" dirty="0" err="1"/>
              <a:t>was</a:t>
            </a:r>
            <a:r>
              <a:rPr lang="ru-RU" sz="4400" b="1" u="sng" dirty="0"/>
              <a:t>/</a:t>
            </a:r>
            <a:r>
              <a:rPr lang="ru-RU" sz="4400" b="1" u="sng" dirty="0" err="1"/>
              <a:t>were</a:t>
            </a:r>
            <a:r>
              <a:rPr lang="ru-RU" sz="4400" b="1" u="sng" dirty="0"/>
              <a:t>) </a:t>
            </a:r>
            <a:r>
              <a:rPr lang="ru-RU" sz="4400" u="sng" dirty="0"/>
              <a:t>ставится перед подлежащим</a:t>
            </a:r>
            <a:r>
              <a:rPr lang="ru-RU" sz="4400" dirty="0"/>
              <a:t> (</a:t>
            </a:r>
            <a:r>
              <a:rPr lang="ru-RU" sz="4400" dirty="0" err="1"/>
              <a:t>Subject</a:t>
            </a:r>
            <a:r>
              <a:rPr lang="ru-RU" sz="4400" dirty="0"/>
              <a:t> ) предложения</a:t>
            </a:r>
            <a:r>
              <a:rPr lang="ru-RU" dirty="0"/>
              <a:t>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01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171" y="173694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latin typeface="Comic Sans MS"/>
                <a:ea typeface="Comic Sans MS"/>
                <a:cs typeface="Comic Sans MS"/>
                <a:sym typeface="Comic Sans MS"/>
              </a:rPr>
              <a:t>He</a:t>
            </a:r>
            <a:r>
              <a:rPr lang="en-US" sz="3600" b="1" dirty="0" smtClean="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en-US" sz="3600" b="1" dirty="0" smtClean="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was</a:t>
            </a:r>
            <a:r>
              <a:rPr lang="en-US" sz="3600" b="1" dirty="0" smtClean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3600" b="1" dirty="0" smtClean="0">
                <a:solidFill>
                  <a:schemeClr val="tx1"/>
                </a:solidFill>
                <a:latin typeface="Comic Sans MS"/>
                <a:ea typeface="Comic Sans MS"/>
                <a:cs typeface="Comic Sans MS"/>
                <a:sym typeface="Comic Sans MS"/>
              </a:rPr>
              <a:t>pla</a:t>
            </a:r>
            <a:r>
              <a:rPr lang="en-US" sz="3600" b="1" dirty="0" err="1" smtClean="0">
                <a:solidFill>
                  <a:schemeClr val="tx1"/>
                </a:solidFill>
                <a:latin typeface="Comic Sans MS"/>
                <a:ea typeface="Comic Sans MS"/>
                <a:cs typeface="Comic Sans MS"/>
                <a:sym typeface="Comic Sans MS"/>
              </a:rPr>
              <a:t>y</a:t>
            </a:r>
            <a:r>
              <a:rPr lang="en-US" sz="3600" b="1" dirty="0" err="1" smtClean="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chemeClr val="tx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3600" b="1" dirty="0" smtClean="0">
                <a:solidFill>
                  <a:schemeClr val="tx1"/>
                </a:solidFill>
                <a:latin typeface="Comic Sans MS"/>
                <a:ea typeface="Comic Sans MS"/>
                <a:cs typeface="Comic Sans MS"/>
                <a:sym typeface="Comic Sans MS"/>
              </a:rPr>
              <a:t>football yesterday</a:t>
            </a:r>
            <a:r>
              <a:rPr lang="en-US" sz="3600" b="1" dirty="0" smtClean="0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marL="0" indent="0">
              <a:buNone/>
            </a:pPr>
            <a:endParaRPr lang="en-US" sz="3600" b="1" dirty="0" smtClean="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Was</a:t>
            </a:r>
            <a:r>
              <a:rPr lang="en-US" sz="3600" b="1" dirty="0" smtClean="0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 he play</a:t>
            </a:r>
            <a:r>
              <a:rPr lang="en-US" sz="3600" b="1" dirty="0" smtClean="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ing</a:t>
            </a:r>
            <a:r>
              <a:rPr lang="en-US" sz="3600" b="1" dirty="0" smtClean="0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 football yesterday</a:t>
            </a:r>
            <a:r>
              <a:rPr lang="ru-RU" sz="3600" b="1" dirty="0" smtClean="0">
                <a:solidFill>
                  <a:srgbClr val="274E13"/>
                </a:solidFill>
                <a:latin typeface="Comic Sans MS"/>
                <a:ea typeface="Comic Sans MS"/>
                <a:cs typeface="Comic Sans MS"/>
                <a:sym typeface="Comic Sans MS"/>
              </a:rPr>
              <a:t>?</a:t>
            </a:r>
          </a:p>
          <a:p>
            <a:pPr marL="0" indent="0">
              <a:buNone/>
            </a:pPr>
            <a:endParaRPr lang="en-US" sz="3600" b="1" dirty="0">
              <a:solidFill>
                <a:srgbClr val="274E1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" name="Shape 356"/>
          <p:cNvSpPr/>
          <p:nvPr/>
        </p:nvSpPr>
        <p:spPr>
          <a:xfrm>
            <a:off x="8787231" y="122830"/>
            <a:ext cx="3404769" cy="34524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" name="Выгнутая вниз стрелка 6"/>
          <p:cNvSpPr/>
          <p:nvPr/>
        </p:nvSpPr>
        <p:spPr>
          <a:xfrm rot="10800000">
            <a:off x="272954" y="1071120"/>
            <a:ext cx="2060813" cy="77792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679403">
            <a:off x="2940792" y="3643504"/>
            <a:ext cx="600501" cy="1242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917281">
            <a:off x="5919301" y="3643529"/>
            <a:ext cx="600501" cy="1242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6069" y="5156057"/>
            <a:ext cx="3931461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es, he 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  <a:effectLst/>
              </a:rPr>
              <a:t>was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5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85505" y="5156057"/>
            <a:ext cx="500970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No, he 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5"/>
                </a:solidFill>
              </a:rPr>
              <a:t>was not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5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467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657" y="1061415"/>
            <a:ext cx="3474112" cy="25734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9504" y="955344"/>
            <a:ext cx="8769035" cy="5113314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>
                <a:solidFill>
                  <a:srgbClr val="00B050"/>
                </a:solidFill>
              </a:rPr>
              <a:t>They</a:t>
            </a:r>
            <a:r>
              <a:rPr lang="en-US" sz="4000" b="1" dirty="0"/>
              <a:t> </a:t>
            </a:r>
            <a:r>
              <a:rPr lang="en-US" sz="4000" b="1" dirty="0">
                <a:solidFill>
                  <a:srgbClr val="C00000"/>
                </a:solidFill>
              </a:rPr>
              <a:t>were </a:t>
            </a:r>
            <a:r>
              <a:rPr lang="en-US" sz="4000" b="1" dirty="0" smtClean="0"/>
              <a:t>read</a:t>
            </a:r>
            <a:r>
              <a:rPr lang="en-US" sz="4000" b="1" dirty="0" smtClean="0">
                <a:solidFill>
                  <a:srgbClr val="C00000"/>
                </a:solidFill>
              </a:rPr>
              <a:t>ing</a:t>
            </a:r>
            <a:r>
              <a:rPr lang="en-US" sz="4000" b="1" dirty="0" smtClean="0"/>
              <a:t> last weekend.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Were</a:t>
            </a:r>
            <a:r>
              <a:rPr lang="en-US" sz="4000" b="1" dirty="0" smtClean="0"/>
              <a:t> they read</a:t>
            </a:r>
            <a:r>
              <a:rPr lang="en-US" sz="4000" b="1" dirty="0" smtClean="0">
                <a:solidFill>
                  <a:srgbClr val="C00000"/>
                </a:solidFill>
              </a:rPr>
              <a:t>ing</a:t>
            </a:r>
            <a:r>
              <a:rPr lang="en-US" sz="4000" b="1" dirty="0" smtClean="0"/>
              <a:t> last weekend?</a:t>
            </a:r>
          </a:p>
          <a:p>
            <a:pPr marL="0" indent="0">
              <a:buNone/>
            </a:pPr>
            <a:endParaRPr lang="en-US" sz="4000" b="1" dirty="0" smtClean="0"/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Выгнутая вниз стрелка 3"/>
          <p:cNvSpPr/>
          <p:nvPr/>
        </p:nvSpPr>
        <p:spPr>
          <a:xfrm rot="10800000">
            <a:off x="866330" y="388732"/>
            <a:ext cx="2292825" cy="77792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679403">
            <a:off x="2858905" y="3152185"/>
            <a:ext cx="600501" cy="1242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192349">
            <a:off x="6995751" y="3152253"/>
            <a:ext cx="600501" cy="1242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4967" y="4987204"/>
            <a:ext cx="5209055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Yes , they </a:t>
            </a:r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were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46056" y="4987204"/>
            <a:ext cx="607890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o, they 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were not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08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369421" cy="685799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1)She was traveling to Moscow.</a:t>
            </a:r>
          </a:p>
          <a:p>
            <a:pPr marL="0" indent="0">
              <a:buNone/>
            </a:pPr>
            <a:r>
              <a:rPr lang="en-US" sz="3600" dirty="0" smtClean="0"/>
              <a:t>     Was she traveling to Moscow?</a:t>
            </a:r>
          </a:p>
          <a:p>
            <a:pPr marL="0" indent="0">
              <a:buNone/>
            </a:pPr>
            <a:r>
              <a:rPr lang="en-US" sz="3600" dirty="0" smtClean="0"/>
              <a:t>2) Bill was walking  with his friends yesterday.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Was Bill </a:t>
            </a:r>
            <a:r>
              <a:rPr lang="en-US" sz="3600" dirty="0"/>
              <a:t>walking  with his friends </a:t>
            </a:r>
            <a:r>
              <a:rPr lang="en-US" sz="3600" dirty="0" smtClean="0"/>
              <a:t>yesterday?</a:t>
            </a:r>
          </a:p>
          <a:p>
            <a:pPr marL="0" indent="0">
              <a:buNone/>
            </a:pPr>
            <a:r>
              <a:rPr lang="en-US" sz="3600" dirty="0" smtClean="0"/>
              <a:t>3) They were watching TV last Saturday.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 Were they </a:t>
            </a:r>
            <a:r>
              <a:rPr lang="en-US" sz="3600" dirty="0"/>
              <a:t>watching TV last </a:t>
            </a:r>
            <a:r>
              <a:rPr lang="en-US" sz="3600" dirty="0" smtClean="0"/>
              <a:t>Saturday?</a:t>
            </a:r>
          </a:p>
          <a:p>
            <a:pPr marL="0" indent="0">
              <a:buNone/>
            </a:pPr>
            <a:r>
              <a:rPr lang="en-US" sz="3600" dirty="0" smtClean="0"/>
              <a:t>4)  Ann and Mary were reading from 7 till 9 o’clock.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Were </a:t>
            </a:r>
            <a:r>
              <a:rPr lang="en-US" sz="3600" dirty="0"/>
              <a:t>Ann and </a:t>
            </a:r>
            <a:r>
              <a:rPr lang="en-US" sz="3600" dirty="0" smtClean="0"/>
              <a:t>Mary </a:t>
            </a:r>
            <a:r>
              <a:rPr lang="en-US" sz="3600" dirty="0"/>
              <a:t>reading from 7 till 9 </a:t>
            </a:r>
            <a:r>
              <a:rPr lang="en-US" sz="3600" dirty="0" smtClean="0"/>
              <a:t>o’clock?</a:t>
            </a:r>
          </a:p>
          <a:p>
            <a:pPr marL="0" indent="0">
              <a:buNone/>
            </a:pPr>
            <a:r>
              <a:rPr lang="en-US" sz="3600" dirty="0" smtClean="0"/>
              <a:t> 5) Ben was playing basketball yesterday.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 Was Ben </a:t>
            </a:r>
            <a:r>
              <a:rPr lang="en-US" sz="3600" dirty="0"/>
              <a:t>playing basketball </a:t>
            </a:r>
            <a:r>
              <a:rPr lang="en-US" sz="3600" dirty="0" smtClean="0"/>
              <a:t>yesterday?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59" b="99805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16203" y="-140487"/>
            <a:ext cx="3402842" cy="4336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146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</TotalTime>
  <Words>347</Words>
  <Application>Microsoft Office PowerPoint</Application>
  <PresentationFormat>Широкоэкранный</PresentationFormat>
  <Paragraphs>99</Paragraphs>
  <Slides>13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Comic Sans MS</vt:lpstr>
      <vt:lpstr>Courier New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  adverb</vt:lpstr>
      <vt:lpstr>
The Past Continuous Tense</vt:lpstr>
      <vt:lpstr>Презентация PowerPoint</vt:lpstr>
      <vt:lpstr>Общий вопрос</vt:lpstr>
      <vt:lpstr>Презентация PowerPoint</vt:lpstr>
      <vt:lpstr>Презентация PowerPoint</vt:lpstr>
      <vt:lpstr>Презентация PowerPoint</vt:lpstr>
      <vt:lpstr> Специальный вопрос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Machine</dc:creator>
  <cp:lastModifiedBy>Machine</cp:lastModifiedBy>
  <cp:revision>19</cp:revision>
  <dcterms:created xsi:type="dcterms:W3CDTF">2019-02-19T16:18:35Z</dcterms:created>
  <dcterms:modified xsi:type="dcterms:W3CDTF">2019-02-19T20:27:53Z</dcterms:modified>
</cp:coreProperties>
</file>