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1"/>
  </p:notesMasterIdLst>
  <p:sldIdLst>
    <p:sldId id="286" r:id="rId2"/>
    <p:sldId id="280" r:id="rId3"/>
    <p:sldId id="291" r:id="rId4"/>
    <p:sldId id="290" r:id="rId5"/>
    <p:sldId id="292" r:id="rId6"/>
    <p:sldId id="284" r:id="rId7"/>
    <p:sldId id="294" r:id="rId8"/>
    <p:sldId id="289" r:id="rId9"/>
    <p:sldId id="28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Front Matter" id="{15202A74-163D-4B71-BBA8-E2FCD164262F}">
          <p14:sldIdLst>
            <p14:sldId id="257"/>
            <p14:sldId id="258"/>
            <p14:sldId id="259"/>
            <p14:sldId id="260"/>
            <p14:sldId id="261"/>
          </p14:sldIdLst>
        </p14:section>
        <p14:section name="Group Member 1" id="{0860697E-8C4A-43F9-A7C0-C435911657B2}">
          <p14:sldIdLst>
            <p14:sldId id="262"/>
            <p14:sldId id="263"/>
            <p14:sldId id="268"/>
            <p14:sldId id="272"/>
          </p14:sldIdLst>
        </p14:section>
        <p14:section name="Group Member 2" id="{ED02CA79-8112-418E-8BC2-0FD9B68AECB3}">
          <p14:sldIdLst>
            <p14:sldId id="266"/>
            <p14:sldId id="267"/>
            <p14:sldId id="273"/>
            <p14:sldId id="265"/>
          </p14:sldIdLst>
        </p14:section>
        <p14:section name="Group Member 3" id="{0DAD77B1-60C5-4EB2-933E-C56E97A5B2A7}">
          <p14:sldIdLst>
            <p14:sldId id="270"/>
            <p14:sldId id="271"/>
            <p14:sldId id="264"/>
            <p14:sldId id="269"/>
          </p14:sldIdLst>
        </p14:section>
        <p14:section name="General Closing" id="{4AB6C702-EE4D-4283-ACB0-770710E41AE6}">
          <p14:sldIdLst>
            <p14:sldId id="274"/>
            <p14:sldId id="275"/>
            <p14:sldId id="276"/>
          </p14:sldIdLst>
        </p14:section>
      </p14:sectionLst>
    </p:ex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C7B24"/>
    <a:srgbClr val="FF7C80"/>
    <a:srgbClr val="FFCCFF"/>
    <a:srgbClr val="99FF66"/>
    <a:srgbClr val="66FF33"/>
    <a:srgbClr val="E98C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2865" autoAdjust="0"/>
  </p:normalViewPr>
  <p:slideViewPr>
    <p:cSldViewPr snapToGrid="0">
      <p:cViewPr>
        <p:scale>
          <a:sx n="93" d="100"/>
          <a:sy n="93" d="100"/>
        </p:scale>
        <p:origin x="-1014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66"/>
    </p:cViewPr>
  </p:sorterViewPr>
  <p:notesViewPr>
    <p:cSldViewPr snapToGrid="0">
      <p:cViewPr varScale="1">
        <p:scale>
          <a:sx n="65" d="100"/>
          <a:sy n="65" d="100"/>
        </p:scale>
        <p:origin x="2796" y="6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75AAE-0936-40B9-ACF9-A981EEF95D23}" type="datetimeFigureOut">
              <a:rPr lang="en-US" smtClean="0"/>
              <a:pPr/>
              <a:t>10/19/2021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B1F30-39B2-4CE2-8EF3-91F3179569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924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7840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42394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8369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59956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7304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3368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081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984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99591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7399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3910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2277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2232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1956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54314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41840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95701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762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10326_08534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657708" y="1808098"/>
            <a:ext cx="2534292" cy="33790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952780" y="5276157"/>
            <a:ext cx="6096000" cy="8724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dirty="0" smtClean="0"/>
              <a:t>Типушкина Наталья Сергеевна</a:t>
            </a:r>
          </a:p>
          <a:p>
            <a:pPr algn="r">
              <a:lnSpc>
                <a:spcPct val="150000"/>
              </a:lnSpc>
            </a:pPr>
            <a:r>
              <a:rPr lang="ru-RU" dirty="0" smtClean="0"/>
              <a:t>воспитатель МАДОУ «Детский сад № 57»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48298" y="532608"/>
            <a:ext cx="74914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основ безопасности жизнедеятельности у детей дошкольного возраста в соответствии с ФГОС»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10444" y="157747"/>
            <a:ext cx="9895231" cy="1151396"/>
            <a:chOff x="-440675" y="-121186"/>
            <a:chExt cx="9895231" cy="1151396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440675" y="-121186"/>
              <a:ext cx="9869854" cy="1059917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311816" y="73775"/>
              <a:ext cx="9766372" cy="9564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kern="1200" dirty="0" smtClean="0">
                  <a:solidFill>
                    <a:schemeClr val="bg1"/>
                  </a:solidFill>
                </a:rPr>
                <a:t>Безопасность жизнедеятельности - </a:t>
              </a:r>
              <a:r>
                <a:rPr lang="ru-RU" sz="2000" kern="1200" dirty="0" smtClean="0">
                  <a:solidFill>
                    <a:schemeClr val="bg1"/>
                  </a:solidFill>
                </a:rPr>
                <a:t>это наука о комфортном и безопасном взаимодействии человека со средой обитания.</a:t>
              </a:r>
            </a:p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300" kern="1200" dirty="0"/>
            </a:p>
          </p:txBody>
        </p:sp>
      </p:grpSp>
      <p:pic>
        <p:nvPicPr>
          <p:cNvPr id="10" name="Picture 12" descr="http://cdn4.imgbb.ru/user/31/318793/201505/f37b69b6250b4979debabb0122b5180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5698" y="3575166"/>
            <a:ext cx="2327355" cy="2952328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143219" y="1458930"/>
            <a:ext cx="5464367" cy="214358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8235" y="1838952"/>
            <a:ext cx="497145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Проблема безопасности детей </a:t>
            </a:r>
            <a:r>
              <a:rPr lang="ru-RU" sz="1400" dirty="0" smtClean="0">
                <a:solidFill>
                  <a:schemeClr val="bg1"/>
                </a:solidFill>
              </a:rPr>
              <a:t>в современном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обществе стоит крайне остро в связи с ростом количества чрезвычайных ситуаций с участием детей, непрекращающимися проявлениями актов насилия, незащищенностью ребенка в ситуациях отсутствия контроля со стороны родителей. </a:t>
            </a:r>
          </a:p>
          <a:p>
            <a:endParaRPr lang="ru-RU" dirty="0"/>
          </a:p>
        </p:txBody>
      </p:sp>
      <p:sp>
        <p:nvSpPr>
          <p:cNvPr id="14" name="Пятиугольник 13"/>
          <p:cNvSpPr/>
          <p:nvPr/>
        </p:nvSpPr>
        <p:spPr>
          <a:xfrm>
            <a:off x="5934420" y="1438382"/>
            <a:ext cx="6257580" cy="1536171"/>
          </a:xfrm>
          <a:prstGeom prst="homePlat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Цель: </a:t>
            </a:r>
            <a:r>
              <a:rPr lang="ru-RU" sz="1400" dirty="0" smtClean="0"/>
              <a:t>формирование  у дошкольников в доступной и занимательной форме осознанного и ответственного отношения к выполнению правил безопасности, развитие у  детей знаний, умений и навыков, необходимых для действия в различных ситуациях, угрожающих их жизни и здоровью. </a:t>
            </a:r>
            <a:endParaRPr lang="ru-RU" sz="1400" dirty="0"/>
          </a:p>
        </p:txBody>
      </p:sp>
      <p:sp>
        <p:nvSpPr>
          <p:cNvPr id="11" name="Прямоугольник с одним вырезанным углом 10"/>
          <p:cNvSpPr/>
          <p:nvPr/>
        </p:nvSpPr>
        <p:spPr>
          <a:xfrm>
            <a:off x="3811836" y="3580482"/>
            <a:ext cx="8229600" cy="3040655"/>
          </a:xfrm>
          <a:prstGeom prst="snip1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877937" y="3646581"/>
            <a:ext cx="7943161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Задачи: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формировать первичные представления о безопасном поведении в быту, социуме, природе;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развивать качества личности, необходимые для ведения здорового образа жизни, обеспечения безопасного поведения в опасных ситуациях;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закреплять представления о некоторых типичных опасных ситуациях и способах поведения в них; 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воспитывать осознанное отношение к выполнению правил безопасности;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воспитывать чувства ответственности за личную безопасность, ценностное отношение к своему здоровью и жизни.</a:t>
            </a:r>
          </a:p>
          <a:p>
            <a:endParaRPr lang="ru-RU" sz="1400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140606" y="2885677"/>
            <a:ext cx="727111" cy="85931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риншот 19-10-2021 2335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96" y="0"/>
            <a:ext cx="12181703" cy="686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596" y="0"/>
            <a:ext cx="122184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62"/>
            <a:ext cx="12191999" cy="686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IMG_20211012_1121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40591" y="3281125"/>
            <a:ext cx="2473230" cy="3293840"/>
          </a:xfrm>
          <a:prstGeom prst="rect">
            <a:avLst/>
          </a:prstGeom>
        </p:spPr>
      </p:pic>
      <p:pic>
        <p:nvPicPr>
          <p:cNvPr id="5" name="Рисунок 4" descr="IMG_20210210_2102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7323" y="1631815"/>
            <a:ext cx="3493495" cy="4657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6dee884f7c7beae897ef4f1d8a309ed.jp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24487" y="1246424"/>
            <a:ext cx="2899303" cy="1934606"/>
          </a:xfrm>
          <a:prstGeom prst="rect">
            <a:avLst/>
          </a:prstGeom>
        </p:spPr>
      </p:pic>
      <p:pic>
        <p:nvPicPr>
          <p:cNvPr id="10" name="Рисунок 9" descr="22000058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637036" y="1439657"/>
            <a:ext cx="1582343" cy="1155111"/>
          </a:xfrm>
          <a:prstGeom prst="rect">
            <a:avLst/>
          </a:prstGeom>
        </p:spPr>
      </p:pic>
      <p:pic>
        <p:nvPicPr>
          <p:cNvPr id="11" name="Рисунок 10" descr="31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562272" y="1414879"/>
            <a:ext cx="1643372" cy="1199662"/>
          </a:xfrm>
          <a:prstGeom prst="rect">
            <a:avLst/>
          </a:prstGeom>
        </p:spPr>
      </p:pic>
      <p:pic>
        <p:nvPicPr>
          <p:cNvPr id="12" name="Содержимое 8" descr="330026694634_3d2383f129f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207008" y="2862159"/>
            <a:ext cx="1413009" cy="1030973"/>
          </a:xfrm>
          <a:prstGeom prst="rect">
            <a:avLst/>
          </a:prstGeom>
        </p:spPr>
      </p:pic>
      <p:pic>
        <p:nvPicPr>
          <p:cNvPr id="13" name="Рисунок 12" descr="72_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679941" y="3167235"/>
            <a:ext cx="1316812" cy="936581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09320" y="198303"/>
            <a:ext cx="11817427" cy="93643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72876" y="220338"/>
            <a:ext cx="11424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среда, как фактор развития ребенка дошкольного возраста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4" name="Рисунок 13" descr="detsad-570898-1461084182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6777694" y="4219663"/>
            <a:ext cx="2417800" cy="2382296"/>
          </a:xfrm>
          <a:prstGeom prst="rect">
            <a:avLst/>
          </a:prstGeom>
        </p:spPr>
      </p:pic>
      <p:pic>
        <p:nvPicPr>
          <p:cNvPr id="18" name="Содержимое 3" descr="C:\Users\user\Desktop\ФОТО ПДД\SAM_4846.JPG"/>
          <p:cNvPicPr>
            <a:picLocks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068673" y="2722652"/>
            <a:ext cx="1830161" cy="1574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3" descr="C:\Users\user\Desktop\images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244084" y="4421063"/>
            <a:ext cx="2824626" cy="2154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465" y="0"/>
            <a:ext cx="122001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0">
              <a:schemeClr val="bg2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10126_170033.jp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>
          <a:xfrm>
            <a:off x="544530" y="475091"/>
            <a:ext cx="1797978" cy="2171715"/>
          </a:xfrm>
          <a:prstGeom prst="rect">
            <a:avLst/>
          </a:prstGeom>
        </p:spPr>
      </p:pic>
      <p:pic>
        <p:nvPicPr>
          <p:cNvPr id="5" name="Рисунок 4" descr="IMG_20210329_074231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205696" y="2835953"/>
            <a:ext cx="2825179" cy="3766905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05538" y="988335"/>
            <a:ext cx="514735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Развивающая предметно-пространственная среда по ознакомлению с ПДД постоянно обогащается в процессе совместного творчества детей и воспитателей.</a:t>
            </a:r>
          </a:p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Такая среда особо динамична, дети по своему усмотрению в начале игры расставляют машины, пешеходов, светофоры и разыгрывают различные дорожные ситуации, благодаря которым они более прочно и осмысленно осваивают правила поведения пешеходов. Благодаря настенной модели дети закрепляют знания о сигналах светофора, о дорожных знаках: «Остановка автобуса», «Пешеходный переход». У дошкольников формируются такие понятия, как «тротуар», «проезжая часть». </a:t>
            </a:r>
          </a:p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Так же, рассматривание  различных опасных ситуаций помогает предупредить их на улице.</a:t>
            </a:r>
          </a:p>
          <a:p>
            <a:pPr indent="45085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в ДОУ условий для ознакомления, изучения детьми ПДД формирует устойчивой интерес дошкольников, способствует приобретению необходимых привычек знаний, представлений безопасного поведения по улице.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4700" y="174660"/>
            <a:ext cx="8342616" cy="48288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Настенная модель улицы и проезжей части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IMG_20201228_1122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558374" y="832208"/>
            <a:ext cx="3421294" cy="5753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icm.bbzhi.com/dongmanbizhi/huanxiangshijiekatongzhuomianbizhi/huanxiangshijiekatongzhuomianbizhi_401652_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8" name="Picture 10" descr="http://filed5-3.my.mail.ru/pic?url=http%3A%2F%2Fs018.radikal.ru%2Fi524%2F1210%2F66%2F2c54c6b75b23.png&amp;mw=&amp;mh=&amp;sig=d91b1d4f9772884bbb0b73981a5abbc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52933">
            <a:off x="1992660" y="3294126"/>
            <a:ext cx="2742777" cy="2088603"/>
          </a:xfrm>
          <a:prstGeom prst="rect">
            <a:avLst/>
          </a:prstGeom>
          <a:noFill/>
        </p:spPr>
      </p:pic>
      <p:pic>
        <p:nvPicPr>
          <p:cNvPr id="10" name="Picture 10" descr="http://gr.civs-achinsk.ru/uploads/images/kopiya674df8f2dbc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026224" y="4748270"/>
            <a:ext cx="1641515" cy="2109730"/>
          </a:xfrm>
          <a:prstGeom prst="rect">
            <a:avLst/>
          </a:prstGeom>
          <a:noFill/>
        </p:spPr>
      </p:pic>
      <p:pic>
        <p:nvPicPr>
          <p:cNvPr id="9" name="Picture 12" descr="http://mal-eg.ru/wp-content/uploads/2016/01/pozharnyiy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41523" y="2996952"/>
            <a:ext cx="3194892" cy="3861048"/>
          </a:xfrm>
          <a:prstGeom prst="rect">
            <a:avLst/>
          </a:prstGeom>
          <a:noFill/>
        </p:spPr>
      </p:pic>
      <p:pic>
        <p:nvPicPr>
          <p:cNvPr id="11" name="Picture 14" descr="http://alerg.ru/wp-content/uploads/2014/08/doctor-1024x102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60509" y="3426246"/>
            <a:ext cx="3131491" cy="3431754"/>
          </a:xfrm>
          <a:prstGeom prst="rect">
            <a:avLst/>
          </a:prstGeom>
          <a:noFill/>
        </p:spPr>
      </p:pic>
      <p:pic>
        <p:nvPicPr>
          <p:cNvPr id="12" name="Picture 12" descr="http://cdn4.imgbb.ru/user/31/318793/201505/f37b69b6250b4979debabb0122b5180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98754">
            <a:off x="3689132" y="4682211"/>
            <a:ext cx="1755715" cy="171994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327497" y="1251179"/>
            <a:ext cx="852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1418</TotalTime>
  <Words>321</Words>
  <Application>Microsoft Office PowerPoint</Application>
  <PresentationFormat>Произвольный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1_Berlin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name</dc:title>
  <dc:creator>Envenomed</dc:creator>
  <cp:lastModifiedBy>Envenomed</cp:lastModifiedBy>
  <cp:revision>254</cp:revision>
  <dcterms:created xsi:type="dcterms:W3CDTF">2014-04-17T23:07:25Z</dcterms:created>
  <dcterms:modified xsi:type="dcterms:W3CDTF">2021-10-19T16:46:25Z</dcterms:modified>
</cp:coreProperties>
</file>