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7" r:id="rId9"/>
    <p:sldId id="264" r:id="rId10"/>
    <p:sldId id="266" r:id="rId11"/>
  </p:sldIdLst>
  <p:sldSz cx="10153650" cy="51435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498" y="-96"/>
      </p:cViewPr>
      <p:guideLst>
        <p:guide orient="horz" pos="1620"/>
        <p:guide pos="319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1"/>
  <c:chart>
    <c:title>
      <c:tx>
        <c:rich>
          <a:bodyPr/>
          <a:lstStyle/>
          <a:p>
            <a:pPr>
              <a:defRPr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Результаты</a:t>
            </a:r>
            <a:r>
              <a:rPr lang="ru-RU" sz="1800" baseline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работы по развитию межполушарного взаимодействия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5.8484037748853732E-2"/>
          <c:y val="0.13137483140338269"/>
          <c:w val="0.53340353158376896"/>
          <c:h val="0.75388754308454464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Координация общей и мелкой моторики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2019 г</c:v>
                </c:pt>
                <c:pt idx="1">
                  <c:v>2021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</c:v>
                </c:pt>
                <c:pt idx="1">
                  <c:v>40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Внимание, усидчивость, самоконтроль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2019 г</c:v>
                </c:pt>
                <c:pt idx="1">
                  <c:v>2021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30</c:v>
                </c:pt>
                <c:pt idx="1">
                  <c:v>50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Познавательно-речевые процессы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2019 г</c:v>
                </c:pt>
                <c:pt idx="1">
                  <c:v>2021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45</c:v>
                </c:pt>
                <c:pt idx="1">
                  <c:v>70</c:v>
                </c:pt>
              </c:numCache>
            </c:numRef>
          </c:val>
        </c:ser>
        <c:axId val="146038784"/>
        <c:axId val="146040320"/>
      </c:barChart>
      <c:catAx>
        <c:axId val="146038784"/>
        <c:scaling>
          <c:orientation val="minMax"/>
        </c:scaling>
        <c:axPos val="b"/>
        <c:majorTickMark val="none"/>
        <c:tickLblPos val="nextTo"/>
        <c:crossAx val="146040320"/>
        <c:crosses val="autoZero"/>
        <c:auto val="1"/>
        <c:lblAlgn val="ctr"/>
        <c:lblOffset val="100"/>
      </c:catAx>
      <c:valAx>
        <c:axId val="146040320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1460387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2726714038793863"/>
          <c:y val="0.32342751055735003"/>
          <c:w val="0.33896175267022233"/>
          <c:h val="0.49498341692273867"/>
        </c:manualLayout>
      </c:layout>
      <c:txPr>
        <a:bodyPr/>
        <a:lstStyle/>
        <a:p>
          <a:pPr>
            <a:defRPr sz="16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1524" y="1597820"/>
            <a:ext cx="8630603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3048" y="2914650"/>
            <a:ext cx="7107555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61396" y="205979"/>
            <a:ext cx="2284571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7683" y="205979"/>
            <a:ext cx="6684486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2068" y="3305176"/>
            <a:ext cx="8630603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2068" y="2180036"/>
            <a:ext cx="8630603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7682" y="1200151"/>
            <a:ext cx="4484529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61439" y="1200151"/>
            <a:ext cx="4484529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7684" y="1151335"/>
            <a:ext cx="4486292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684" y="1631156"/>
            <a:ext cx="4486292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57915" y="1151335"/>
            <a:ext cx="4488054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57915" y="1631156"/>
            <a:ext cx="4488054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84" y="204787"/>
            <a:ext cx="3340481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69795" y="204789"/>
            <a:ext cx="5676174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7684" y="1076326"/>
            <a:ext cx="3340481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0186" y="3600451"/>
            <a:ext cx="609219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90186" y="459581"/>
            <a:ext cx="609219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90186" y="4025504"/>
            <a:ext cx="609219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83" y="205978"/>
            <a:ext cx="9138285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7683" y="1200151"/>
            <a:ext cx="9138285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07682" y="4767264"/>
            <a:ext cx="236918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469164" y="4767264"/>
            <a:ext cx="321532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276783" y="4767264"/>
            <a:ext cx="236918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0153650" cy="1063229"/>
          </a:xfrm>
        </p:spPr>
        <p:txBody>
          <a:bodyPr>
            <a:normAutofit fontScale="90000"/>
          </a:bodyPr>
          <a:lstStyle/>
          <a:p>
            <a:r>
              <a:rPr lang="ru-RU" sz="5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 образовательное учреждение детский сад №23 «Золотой ключик» 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вида с приоритетным осуществлением деятельности по художественно-эстетическому направлению  развития воспитанников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33949" y="1200151"/>
            <a:ext cx="4929221" cy="33944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«Развитие межполушарного взаимодействия у детей дошкольного возраста» </a:t>
            </a:r>
          </a:p>
          <a:p>
            <a:pPr algn="ctr">
              <a:buNone/>
            </a:pPr>
            <a:r>
              <a:rPr lang="ru-RU" sz="2800" b="1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Зубакова </a:t>
            </a:r>
          </a:p>
          <a:p>
            <a:pPr algn="ctr">
              <a:lnSpc>
                <a:spcPct val="110000"/>
              </a:lnSpc>
              <a:buNone/>
            </a:pPr>
            <a:r>
              <a:rPr lang="ru-RU" sz="2800" b="1" i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Алена Владимировна</a:t>
            </a:r>
          </a:p>
          <a:p>
            <a:pPr>
              <a:lnSpc>
                <a:spcPct val="110000"/>
              </a:lnSpc>
              <a:buNone/>
            </a:pPr>
            <a:r>
              <a:rPr lang="ru-RU" sz="20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Образование: высшее</a:t>
            </a:r>
          </a:p>
          <a:p>
            <a:pPr>
              <a:buNone/>
            </a:pPr>
            <a:r>
              <a:rPr lang="ru-RU" sz="20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Квалификационная категория: первая </a:t>
            </a:r>
          </a:p>
          <a:p>
            <a:pPr>
              <a:buNone/>
            </a:pPr>
            <a:r>
              <a:rPr lang="ru-RU" sz="20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Стаж работы: 12 лет </a:t>
            </a:r>
          </a:p>
        </p:txBody>
      </p:sp>
      <p:pic>
        <p:nvPicPr>
          <p:cNvPr id="1026" name="Picture 2" descr="C:\Users\Алёна\Desktop\OQIHbnWwqA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6297" y="1142990"/>
            <a:ext cx="2928958" cy="35485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612329" y="267494"/>
          <a:ext cx="9001174" cy="44166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9107" y="285735"/>
            <a:ext cx="8673021" cy="1214446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 дошкольного образования</a:t>
            </a:r>
            <a:b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Приказ Министерства образования и науки Российской Федерации</a:t>
            </a:r>
            <a:b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России) от 17 октября 2013 г. N 1155 г.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0479" y="1142990"/>
            <a:ext cx="9715568" cy="1714512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1.4. Основные принципы дошкольного образования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>
              <a:buFont typeface="Wingdings" pitchFamily="2" charset="2"/>
              <a:buChar char="§"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формирование </a:t>
            </a: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познавательных интересов и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действий ребенка в различных видах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деятельности;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возрастная адекватность дошкольного образования (соответствие условий, требований, методов возрасту и особенностям развития).</a:t>
            </a:r>
          </a:p>
          <a:p>
            <a:pPr algn="just">
              <a:buFont typeface="Wingdings" pitchFamily="2" charset="2"/>
              <a:buChar char="§"/>
            </a:pP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1917" y="2500312"/>
            <a:ext cx="72533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1.6. Стандарт направлен на решение следующих задач: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1917" y="2928940"/>
            <a:ext cx="950125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охраны и укрепления физического и психического здоровья детей, в том числе их   эмоционального благополучия;</a:t>
            </a:r>
          </a:p>
          <a:p>
            <a:pPr algn="just"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создания благоприятных условий развития детей в соответствии с их возрастными и индивидуальными особенностями и склонностями, развития способностей и творческого потенциала каждого ребенка как субъекта отношений с самим собой, другими детьми и взрослыми.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33355" y="214296"/>
            <a:ext cx="9358378" cy="4786346"/>
          </a:xfrm>
        </p:spPr>
        <p:txBody>
          <a:bodyPr>
            <a:noAutofit/>
          </a:bodyPr>
          <a:lstStyle/>
          <a:p>
            <a:pPr algn="just"/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0281" y="339502"/>
            <a:ext cx="972108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Межполушарное взаимодействие -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особый механизм объединения левого и правого полушария головного мозга в единую, целостно  работающую систему, которая формируется под влиянием как генетических, так и средовых факторов.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межполушарного взаимодействия, способствующего активизации мыслительной деятельности и познавательно - речевых процессов у детей дошкольного возраста.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синхронизировать работу полушарий головного мозга;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развивать  общую и мелкую моторику рук;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активизировать интеллектуальные, познавательн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  -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речевые процессы;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повысить устойчивость внимания и работоспособность.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9086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004990" y="214296"/>
            <a:ext cx="6143669" cy="4643470"/>
          </a:xfrm>
        </p:spPr>
      </p:pic>
      <p:sp>
        <p:nvSpPr>
          <p:cNvPr id="7" name="Скругленный прямоугольник 6"/>
          <p:cNvSpPr/>
          <p:nvPr/>
        </p:nvSpPr>
        <p:spPr>
          <a:xfrm>
            <a:off x="8317185" y="214296"/>
            <a:ext cx="1688862" cy="107157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Творчество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317185" y="1428742"/>
            <a:ext cx="1688862" cy="100013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Музыка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317185" y="2571750"/>
            <a:ext cx="1688862" cy="100013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Искусство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317185" y="3795886"/>
            <a:ext cx="1688862" cy="9190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Воображение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7603" y="214296"/>
            <a:ext cx="1714512" cy="107157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Логика</a:t>
            </a:r>
            <a:endParaRPr lang="ru-RU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47603" y="1428742"/>
            <a:ext cx="1714512" cy="107157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Языки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47603" y="2643188"/>
            <a:ext cx="1714512" cy="107157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Анализ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47603" y="3857634"/>
            <a:ext cx="1714512" cy="972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Науки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219305" y="428610"/>
            <a:ext cx="1714512" cy="4286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Левое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291271" y="428610"/>
            <a:ext cx="1643074" cy="4286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Правое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900361" y="123478"/>
            <a:ext cx="8715436" cy="143104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Кейс дидактических пособий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00361" y="1779662"/>
            <a:ext cx="3960440" cy="79208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Психомоторный блок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64857" y="1779662"/>
            <a:ext cx="4248472" cy="86352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Мануальный блок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(ручной)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33421" y="2786064"/>
            <a:ext cx="2071702" cy="5715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Зеркальный гардероб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96705" y="2786064"/>
            <a:ext cx="2223128" cy="5715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«Прозрачный мольберт»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900361" y="3507854"/>
            <a:ext cx="2071702" cy="64294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«Лабиринты, балансиры»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934213" y="2787774"/>
            <a:ext cx="2357454" cy="56979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Нейротренажеры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005255" y="3500444"/>
            <a:ext cx="2214578" cy="5715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«Межполушарные доски»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949033" y="3500444"/>
            <a:ext cx="2342634" cy="5715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«Зеркальное рисование»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00361" y="4227934"/>
            <a:ext cx="2088232" cy="7858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«Раскраски с заданиями»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996705" y="4214824"/>
            <a:ext cx="2232248" cy="7858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«Нейродинамическая гимнастика»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949033" y="4227934"/>
            <a:ext cx="2304256" cy="79208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«Схемы,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нейродорожки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76231" y="214296"/>
            <a:ext cx="9072626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Пособие «Зеркальный гардероб» и «Прозрачный мольберт» 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86" name="Picture 62" descr="C:\Users\User\Desktop\Новая папка (3)\IMG_20211012_09485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9172575" y="-16478250"/>
            <a:ext cx="5385600" cy="7200000"/>
          </a:xfrm>
          <a:prstGeom prst="rect">
            <a:avLst/>
          </a:prstGeom>
          <a:noFill/>
        </p:spPr>
      </p:pic>
      <p:pic>
        <p:nvPicPr>
          <p:cNvPr id="10" name="Содержимое 9" descr="IMG_20211014_091900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rcRect b="19278"/>
          <a:stretch>
            <a:fillRect/>
          </a:stretch>
        </p:blipFill>
        <p:spPr>
          <a:xfrm>
            <a:off x="126789" y="1347614"/>
            <a:ext cx="3010680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Содержимое 11" descr="IMG_20211014_092658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rcRect t="-8486" r="-15980" b="13015"/>
          <a:stretch>
            <a:fillRect/>
          </a:stretch>
        </p:blipFill>
        <p:spPr>
          <a:xfrm>
            <a:off x="3492649" y="1059582"/>
            <a:ext cx="3528392" cy="3872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IMG_20211014_092422.jpg"/>
          <p:cNvPicPr>
            <a:picLocks noChangeAspect="1"/>
          </p:cNvPicPr>
          <p:nvPr/>
        </p:nvPicPr>
        <p:blipFill>
          <a:blip r:embed="rId5" cstate="screen"/>
          <a:srcRect t="4078" b="14370"/>
          <a:stretch>
            <a:fillRect/>
          </a:stretch>
        </p:blipFill>
        <p:spPr>
          <a:xfrm>
            <a:off x="6805017" y="1347614"/>
            <a:ext cx="3008932" cy="33438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04793" y="214296"/>
            <a:ext cx="9072626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Лабиринты и балансиры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11" descr="IMG_20211014_09324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96305" y="1275606"/>
            <a:ext cx="2730410" cy="3556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 descr="IMG_20211014_095651.jpg"/>
          <p:cNvPicPr>
            <a:picLocks noChangeAspect="1"/>
          </p:cNvPicPr>
          <p:nvPr/>
        </p:nvPicPr>
        <p:blipFill>
          <a:blip r:embed="rId3" cstate="screen"/>
          <a:srcRect l="2751" r="22249"/>
          <a:stretch>
            <a:fillRect/>
          </a:stretch>
        </p:blipFill>
        <p:spPr>
          <a:xfrm>
            <a:off x="3492649" y="1419622"/>
            <a:ext cx="3312368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Содержимое 17" descr="IMG_20211014_094722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7165057" y="1347614"/>
            <a:ext cx="2664296" cy="34660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211014_09355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7021041" y="1347614"/>
            <a:ext cx="2491550" cy="33220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кругленный прямоугольник 3"/>
          <p:cNvSpPr/>
          <p:nvPr/>
        </p:nvSpPr>
        <p:spPr>
          <a:xfrm>
            <a:off x="468313" y="195486"/>
            <a:ext cx="9145016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Межполушарные доски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_20211014_09352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8313" y="1347614"/>
            <a:ext cx="2520280" cy="3360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IMG_20211012_115334.jpg"/>
          <p:cNvPicPr>
            <a:picLocks noChangeAspect="1"/>
          </p:cNvPicPr>
          <p:nvPr/>
        </p:nvPicPr>
        <p:blipFill>
          <a:blip r:embed="rId4" cstate="screen"/>
          <a:srcRect t="12201" b="6601"/>
          <a:stretch>
            <a:fillRect/>
          </a:stretch>
        </p:blipFill>
        <p:spPr>
          <a:xfrm>
            <a:off x="3348633" y="1275606"/>
            <a:ext cx="3291821" cy="3573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IMG_20211012_094229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 l="-14182" t="-4243"/>
          <a:stretch>
            <a:fillRect/>
          </a:stretch>
        </p:blipFill>
        <p:spPr>
          <a:xfrm>
            <a:off x="6733009" y="1131590"/>
            <a:ext cx="3107422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504793" y="142858"/>
            <a:ext cx="914406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Схемы  и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нейродорожки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IMG_20211014_094050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rcRect l="3333" r="8333"/>
          <a:stretch>
            <a:fillRect/>
          </a:stretch>
        </p:blipFill>
        <p:spPr>
          <a:xfrm>
            <a:off x="3348633" y="1563638"/>
            <a:ext cx="3528392" cy="28735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IMG_20211014_09390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52289" y="1275606"/>
            <a:ext cx="2808312" cy="35078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1134</TotalTime>
  <Words>296</Words>
  <Application>Microsoft Office PowerPoint</Application>
  <PresentationFormat>Произвольный</PresentationFormat>
  <Paragraphs>82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Муниципальное автономное дошкольное  образовательное учреждение детский сад №23 «Золотой ключик»  общеразвивающего вида с приоритетным осуществлением деятельности по художественно-эстетическому направлению  развития воспитанников </vt:lpstr>
      <vt:lpstr>ФГОС дошкольного образования Приказ Министерства образования и науки Российской Федерации (Минобрнауки России) от 17 октября 2013 г. N 1155 г.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 образовательное учреждение детский сад №23 «Золотой ключик»  общеразвивающего вида с приоритетным осуществлением деятельности по художественно-эстетическому направлению  развития воспитанников</dc:title>
  <dc:creator>Алёна</dc:creator>
  <cp:lastModifiedBy>Алёна</cp:lastModifiedBy>
  <cp:revision>118</cp:revision>
  <dcterms:created xsi:type="dcterms:W3CDTF">2021-10-09T08:50:03Z</dcterms:created>
  <dcterms:modified xsi:type="dcterms:W3CDTF">2021-10-19T18:05:38Z</dcterms:modified>
</cp:coreProperties>
</file>