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58" r:id="rId3"/>
    <p:sldId id="265" r:id="rId4"/>
    <p:sldId id="293" r:id="rId5"/>
    <p:sldId id="278" r:id="rId6"/>
    <p:sldId id="266" r:id="rId7"/>
    <p:sldId id="269" r:id="rId8"/>
    <p:sldId id="279" r:id="rId9"/>
    <p:sldId id="271" r:id="rId10"/>
    <p:sldId id="272" r:id="rId11"/>
    <p:sldId id="273" r:id="rId12"/>
    <p:sldId id="280" r:id="rId13"/>
    <p:sldId id="276" r:id="rId14"/>
    <p:sldId id="281" r:id="rId15"/>
    <p:sldId id="282" r:id="rId16"/>
    <p:sldId id="294" r:id="rId17"/>
    <p:sldId id="260" r:id="rId18"/>
    <p:sldId id="261" r:id="rId19"/>
    <p:sldId id="262" r:id="rId20"/>
    <p:sldId id="264" r:id="rId21"/>
    <p:sldId id="283" r:id="rId22"/>
    <p:sldId id="263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7451B"/>
    <a:srgbClr val="DCFDD3"/>
    <a:srgbClr val="99FA7E"/>
    <a:srgbClr val="EEF187"/>
    <a:srgbClr val="FF5050"/>
    <a:srgbClr val="28321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42" autoAdjust="0"/>
    <p:restoredTop sz="93559" autoAdjust="0"/>
  </p:normalViewPr>
  <p:slideViewPr>
    <p:cSldViewPr>
      <p:cViewPr varScale="1">
        <p:scale>
          <a:sx n="43" d="100"/>
          <a:sy n="43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0BFA6D-BBEE-4D93-B2AE-12F368FAE541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A9AFA7-AE70-45FE-BF64-D11FE096AFCA}">
      <dgm:prSet phldrT="[Текст]" custT="1"/>
      <dgm:spPr>
        <a:solidFill>
          <a:srgbClr val="FFFF00"/>
        </a:solidFill>
        <a:ln w="44450">
          <a:solidFill>
            <a:srgbClr val="00B050"/>
          </a:solidFill>
        </a:ln>
      </dgm:spPr>
      <dgm:t>
        <a:bodyPr/>
        <a:lstStyle/>
        <a:p>
          <a:r>
            <a:rPr lang="ru-RU" sz="2300" b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На музыкальных занятиях используются следующие виды оздоровления</a:t>
          </a:r>
          <a:endParaRPr lang="ru-RU" sz="2300" b="1" dirty="0">
            <a:ln>
              <a:solidFill>
                <a:schemeClr val="tx1"/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D2DE6A4-8421-4C7F-915F-8C681E9F8D91}" type="parTrans" cxnId="{BB7BD68D-0B18-4936-A029-77739FAC5CEA}">
      <dgm:prSet/>
      <dgm:spPr/>
      <dgm:t>
        <a:bodyPr/>
        <a:lstStyle/>
        <a:p>
          <a:endParaRPr lang="ru-RU"/>
        </a:p>
      </dgm:t>
    </dgm:pt>
    <dgm:pt modelId="{38070968-5467-4875-A96D-A27C818F40F5}" type="sibTrans" cxnId="{BB7BD68D-0B18-4936-A029-77739FAC5CEA}">
      <dgm:prSet/>
      <dgm:spPr/>
      <dgm:t>
        <a:bodyPr/>
        <a:lstStyle/>
        <a:p>
          <a:endParaRPr lang="ru-RU"/>
        </a:p>
      </dgm:t>
    </dgm:pt>
    <dgm:pt modelId="{91EB4C33-7FB5-45AE-9077-8CC930984D42}">
      <dgm:prSet phldrT="[Текст]" custT="1"/>
      <dgm:spPr>
        <a:solidFill>
          <a:srgbClr val="92D050"/>
        </a:solidFill>
        <a:ln w="44450">
          <a:solidFill>
            <a:srgbClr val="FFC000"/>
          </a:solidFill>
        </a:ln>
      </dgm:spPr>
      <dgm:t>
        <a:bodyPr/>
        <a:lstStyle/>
        <a:p>
          <a:r>
            <a:rPr lang="ru-RU" sz="2000" b="1" dirty="0" err="1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Психогимнастика</a:t>
          </a:r>
          <a:endParaRPr lang="ru-RU" sz="2000" b="1" dirty="0">
            <a:ln>
              <a:solidFill>
                <a:schemeClr val="tx1"/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161FFD-46F0-4C0B-B07F-F8820148EC81}" type="parTrans" cxnId="{10C51A0B-E732-4B7E-8CE2-1903A1D90A7D}">
      <dgm:prSet/>
      <dgm:spPr/>
      <dgm:t>
        <a:bodyPr/>
        <a:lstStyle/>
        <a:p>
          <a:endParaRPr lang="ru-RU"/>
        </a:p>
      </dgm:t>
    </dgm:pt>
    <dgm:pt modelId="{905DDB87-5B1A-4EB1-A9CB-975599AECBFA}" type="sibTrans" cxnId="{10C51A0B-E732-4B7E-8CE2-1903A1D90A7D}">
      <dgm:prSet/>
      <dgm:spPr/>
      <dgm:t>
        <a:bodyPr/>
        <a:lstStyle/>
        <a:p>
          <a:endParaRPr lang="ru-RU"/>
        </a:p>
      </dgm:t>
    </dgm:pt>
    <dgm:pt modelId="{B5D2D88F-C62B-43F1-9320-876F068F4A44}">
      <dgm:prSet phldrT="[Текст]" custT="1"/>
      <dgm:spPr>
        <a:solidFill>
          <a:srgbClr val="92D050"/>
        </a:solidFill>
        <a:ln w="44450">
          <a:solidFill>
            <a:srgbClr val="FFC000"/>
          </a:solidFill>
        </a:ln>
      </dgm:spPr>
      <dgm:t>
        <a:bodyPr/>
        <a:lstStyle/>
        <a:p>
          <a:r>
            <a:rPr lang="ru-RU" sz="1800" b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Дыхательная гимнастика</a:t>
          </a:r>
          <a:endParaRPr lang="ru-RU" sz="1800" b="1" dirty="0">
            <a:ln>
              <a:solidFill>
                <a:schemeClr val="tx1"/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D898374-D746-4A06-8AC0-2DE0CFF78684}" type="parTrans" cxnId="{0D766356-BD3A-4C22-8C3C-DBD79348623A}">
      <dgm:prSet/>
      <dgm:spPr/>
      <dgm:t>
        <a:bodyPr/>
        <a:lstStyle/>
        <a:p>
          <a:endParaRPr lang="ru-RU"/>
        </a:p>
      </dgm:t>
    </dgm:pt>
    <dgm:pt modelId="{4FCF20F6-ED89-49DA-B703-754A772959FC}" type="sibTrans" cxnId="{0D766356-BD3A-4C22-8C3C-DBD79348623A}">
      <dgm:prSet/>
      <dgm:spPr/>
      <dgm:t>
        <a:bodyPr/>
        <a:lstStyle/>
        <a:p>
          <a:endParaRPr lang="ru-RU"/>
        </a:p>
      </dgm:t>
    </dgm:pt>
    <dgm:pt modelId="{BC03CF14-21DA-4685-9C19-D3BF2CE333E1}">
      <dgm:prSet phldrT="[Текст]" custT="1"/>
      <dgm:spPr>
        <a:solidFill>
          <a:srgbClr val="92D050"/>
        </a:solidFill>
        <a:ln w="44450">
          <a:solidFill>
            <a:srgbClr val="FFC000"/>
          </a:solidFill>
        </a:ln>
      </dgm:spPr>
      <dgm:t>
        <a:bodyPr/>
        <a:lstStyle/>
        <a:p>
          <a:r>
            <a:rPr lang="ru-RU" sz="2000" b="1" dirty="0" err="1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Фонопедические</a:t>
          </a:r>
          <a:r>
            <a:rPr lang="ru-RU" sz="2000" b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упражнения</a:t>
          </a:r>
          <a:endParaRPr lang="ru-RU" sz="2000" b="1" dirty="0">
            <a:ln>
              <a:solidFill>
                <a:schemeClr val="tx1"/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5BDEE6-295C-40A7-8E3D-27931C6304C4}" type="parTrans" cxnId="{E0156E86-2E50-427D-B3A9-8B420C81908F}">
      <dgm:prSet/>
      <dgm:spPr/>
      <dgm:t>
        <a:bodyPr/>
        <a:lstStyle/>
        <a:p>
          <a:endParaRPr lang="ru-RU"/>
        </a:p>
      </dgm:t>
    </dgm:pt>
    <dgm:pt modelId="{762B4FCD-C108-4427-857E-2ADA6AF2E167}" type="sibTrans" cxnId="{E0156E86-2E50-427D-B3A9-8B420C81908F}">
      <dgm:prSet/>
      <dgm:spPr/>
      <dgm:t>
        <a:bodyPr/>
        <a:lstStyle/>
        <a:p>
          <a:endParaRPr lang="ru-RU"/>
        </a:p>
      </dgm:t>
    </dgm:pt>
    <dgm:pt modelId="{AB8A5D60-E43F-4F5E-BCCE-034A01E7F421}">
      <dgm:prSet phldrT="[Текст]" custT="1"/>
      <dgm:spPr>
        <a:solidFill>
          <a:srgbClr val="92D050"/>
        </a:solidFill>
        <a:ln w="44450">
          <a:solidFill>
            <a:srgbClr val="FFC000"/>
          </a:solidFill>
        </a:ln>
      </dgm:spPr>
      <dgm:t>
        <a:bodyPr/>
        <a:lstStyle/>
        <a:p>
          <a:endParaRPr lang="ru-RU" sz="2000" b="1" dirty="0" smtClean="0">
            <a:solidFill>
              <a:srgbClr val="C00000"/>
            </a:solidFill>
          </a:endParaRPr>
        </a:p>
        <a:p>
          <a:r>
            <a:rPr lang="ru-RU" sz="2000" b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Ритмопластика</a:t>
          </a:r>
        </a:p>
        <a:p>
          <a:endParaRPr lang="ru-RU" sz="1600" dirty="0"/>
        </a:p>
      </dgm:t>
    </dgm:pt>
    <dgm:pt modelId="{82D5803E-A9DB-48CF-A115-FB75438BF53D}" type="parTrans" cxnId="{1A8061CB-CF90-403A-B7AA-822F1F00A8E5}">
      <dgm:prSet/>
      <dgm:spPr/>
      <dgm:t>
        <a:bodyPr/>
        <a:lstStyle/>
        <a:p>
          <a:endParaRPr lang="ru-RU"/>
        </a:p>
      </dgm:t>
    </dgm:pt>
    <dgm:pt modelId="{B9700828-D6C3-4A58-82EE-B2FFBF12CAAF}" type="sibTrans" cxnId="{1A8061CB-CF90-403A-B7AA-822F1F00A8E5}">
      <dgm:prSet/>
      <dgm:spPr/>
      <dgm:t>
        <a:bodyPr/>
        <a:lstStyle/>
        <a:p>
          <a:endParaRPr lang="ru-RU"/>
        </a:p>
      </dgm:t>
    </dgm:pt>
    <dgm:pt modelId="{1A86F132-18EA-44DF-AD9C-E40A78964352}">
      <dgm:prSet custT="1"/>
      <dgm:spPr>
        <a:solidFill>
          <a:srgbClr val="92D050"/>
        </a:solidFill>
        <a:ln w="44450">
          <a:solidFill>
            <a:srgbClr val="FFC000"/>
          </a:solidFill>
        </a:ln>
      </dgm:spPr>
      <dgm:t>
        <a:bodyPr/>
        <a:lstStyle/>
        <a:p>
          <a:r>
            <a:rPr lang="ru-RU" sz="2000" b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Речь с движением</a:t>
          </a:r>
          <a:endParaRPr lang="ru-RU" sz="2000" b="1" dirty="0">
            <a:ln>
              <a:solidFill>
                <a:schemeClr val="tx1"/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A702DEB-F5C1-430E-941E-8C2245DB53A6}" type="parTrans" cxnId="{5AE70616-5B3A-46FE-9070-3981657F12E3}">
      <dgm:prSet/>
      <dgm:spPr/>
      <dgm:t>
        <a:bodyPr/>
        <a:lstStyle/>
        <a:p>
          <a:endParaRPr lang="ru-RU"/>
        </a:p>
      </dgm:t>
    </dgm:pt>
    <dgm:pt modelId="{1C14A918-F1BE-4AEC-AA42-50B16D0DFE91}" type="sibTrans" cxnId="{5AE70616-5B3A-46FE-9070-3981657F12E3}">
      <dgm:prSet/>
      <dgm:spPr/>
      <dgm:t>
        <a:bodyPr/>
        <a:lstStyle/>
        <a:p>
          <a:endParaRPr lang="ru-RU"/>
        </a:p>
      </dgm:t>
    </dgm:pt>
    <dgm:pt modelId="{A4AD6EF9-4581-4722-B243-EBD09E2D2CF3}">
      <dgm:prSet custT="1"/>
      <dgm:spPr>
        <a:solidFill>
          <a:srgbClr val="92D050"/>
        </a:solidFill>
        <a:ln w="44450">
          <a:solidFill>
            <a:srgbClr val="FFC000"/>
          </a:solidFill>
        </a:ln>
      </dgm:spPr>
      <dgm:t>
        <a:bodyPr/>
        <a:lstStyle/>
        <a:p>
          <a:r>
            <a:rPr lang="ru-RU" sz="2000" b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Пальчиковая гимнастика</a:t>
          </a:r>
          <a:endParaRPr lang="ru-RU" sz="2000" b="1" dirty="0">
            <a:ln>
              <a:solidFill>
                <a:schemeClr val="tx1"/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D4C3B0B-A150-4721-8AF9-733DE5A74E3F}" type="parTrans" cxnId="{8532C76D-5D85-4AE7-B718-DC3A1CA25182}">
      <dgm:prSet/>
      <dgm:spPr/>
      <dgm:t>
        <a:bodyPr/>
        <a:lstStyle/>
        <a:p>
          <a:endParaRPr lang="ru-RU"/>
        </a:p>
      </dgm:t>
    </dgm:pt>
    <dgm:pt modelId="{7C570C2B-F6AF-4550-BE50-BB0DDF1D308D}" type="sibTrans" cxnId="{8532C76D-5D85-4AE7-B718-DC3A1CA25182}">
      <dgm:prSet/>
      <dgm:spPr/>
      <dgm:t>
        <a:bodyPr/>
        <a:lstStyle/>
        <a:p>
          <a:endParaRPr lang="ru-RU"/>
        </a:p>
      </dgm:t>
    </dgm:pt>
    <dgm:pt modelId="{1BDE6581-ADB1-4D53-929A-0D3AC4326725}">
      <dgm:prSet custT="1"/>
      <dgm:spPr>
        <a:solidFill>
          <a:srgbClr val="92D050"/>
        </a:solidFill>
        <a:ln w="44450">
          <a:solidFill>
            <a:srgbClr val="FFC000"/>
          </a:solidFill>
        </a:ln>
      </dgm:spPr>
      <dgm:t>
        <a:bodyPr/>
        <a:lstStyle/>
        <a:p>
          <a:r>
            <a:rPr lang="ru-RU" sz="1800" b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Артикуляционная гимнастика</a:t>
          </a:r>
          <a:endParaRPr lang="ru-RU" sz="1800" dirty="0">
            <a:ln>
              <a:solidFill>
                <a:schemeClr val="tx1"/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402643A-56A3-4AE6-9C37-7E74DE12366A}" type="parTrans" cxnId="{B1419BB8-84DE-44C5-9FDB-F81524EECBD6}">
      <dgm:prSet/>
      <dgm:spPr/>
      <dgm:t>
        <a:bodyPr/>
        <a:lstStyle/>
        <a:p>
          <a:endParaRPr lang="ru-RU"/>
        </a:p>
      </dgm:t>
    </dgm:pt>
    <dgm:pt modelId="{23C92554-8B02-4977-B2E7-A9CBA3C2FDEF}" type="sibTrans" cxnId="{B1419BB8-84DE-44C5-9FDB-F81524EECBD6}">
      <dgm:prSet/>
      <dgm:spPr/>
      <dgm:t>
        <a:bodyPr/>
        <a:lstStyle/>
        <a:p>
          <a:endParaRPr lang="ru-RU"/>
        </a:p>
      </dgm:t>
    </dgm:pt>
    <dgm:pt modelId="{B816072A-EF76-499D-B666-45D7C5967B25}">
      <dgm:prSet custT="1"/>
      <dgm:spPr>
        <a:solidFill>
          <a:srgbClr val="92D050"/>
        </a:solidFill>
        <a:ln>
          <a:solidFill>
            <a:srgbClr val="FFC000"/>
          </a:solidFill>
        </a:ln>
      </dgm:spPr>
      <dgm:t>
        <a:bodyPr/>
        <a:lstStyle/>
        <a:p>
          <a:r>
            <a:rPr lang="ru-RU" sz="2000" b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Музыкотерапия</a:t>
          </a:r>
          <a:endParaRPr lang="ru-RU" sz="2000" b="1" dirty="0">
            <a:ln>
              <a:solidFill>
                <a:schemeClr val="tx1"/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5D052DD-8B02-4559-B929-3C9839AC93BF}" type="parTrans" cxnId="{9159CDB0-6BDE-473C-8CFD-7E71CECAB2B5}">
      <dgm:prSet/>
      <dgm:spPr/>
      <dgm:t>
        <a:bodyPr/>
        <a:lstStyle/>
        <a:p>
          <a:endParaRPr lang="ru-RU"/>
        </a:p>
      </dgm:t>
    </dgm:pt>
    <dgm:pt modelId="{BFF119B7-2AF4-4ADD-ADDD-B97B6E4206B9}" type="sibTrans" cxnId="{9159CDB0-6BDE-473C-8CFD-7E71CECAB2B5}">
      <dgm:prSet/>
      <dgm:spPr/>
      <dgm:t>
        <a:bodyPr/>
        <a:lstStyle/>
        <a:p>
          <a:endParaRPr lang="ru-RU"/>
        </a:p>
      </dgm:t>
    </dgm:pt>
    <dgm:pt modelId="{2E891634-B61E-4759-B832-DCCD13D2168B}" type="pres">
      <dgm:prSet presAssocID="{B20BFA6D-BBEE-4D93-B2AE-12F368FAE54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940C03-22E0-4BFB-BBCE-0C414CFB4577}" type="pres">
      <dgm:prSet presAssocID="{31A9AFA7-AE70-45FE-BF64-D11FE096AFCA}" presName="centerShape" presStyleLbl="node0" presStyleIdx="0" presStyleCnt="1" custScaleX="165224" custScaleY="148329" custLinFactNeighborX="-365" custLinFactNeighborY="-4660"/>
      <dgm:spPr/>
      <dgm:t>
        <a:bodyPr/>
        <a:lstStyle/>
        <a:p>
          <a:endParaRPr lang="ru-RU"/>
        </a:p>
      </dgm:t>
    </dgm:pt>
    <dgm:pt modelId="{F63CDC14-DDA6-411C-830C-2A37D082DD6A}" type="pres">
      <dgm:prSet presAssocID="{1A86F132-18EA-44DF-AD9C-E40A78964352}" presName="node" presStyleLbl="node1" presStyleIdx="0" presStyleCnt="8" custScaleX="212322" custScaleY="143091" custRadScaleRad="99842" custRadScaleInc="-5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5D785F-4B4E-4487-A4B2-86C1AC92C0F7}" type="pres">
      <dgm:prSet presAssocID="{1A86F132-18EA-44DF-AD9C-E40A78964352}" presName="dummy" presStyleCnt="0"/>
      <dgm:spPr/>
    </dgm:pt>
    <dgm:pt modelId="{2CE93826-A52F-4FAA-B59E-EDB32E74A193}" type="pres">
      <dgm:prSet presAssocID="{1C14A918-F1BE-4AEC-AA42-50B16D0DFE91}" presName="sibTrans" presStyleLbl="sibTrans2D1" presStyleIdx="0" presStyleCnt="8"/>
      <dgm:spPr/>
      <dgm:t>
        <a:bodyPr/>
        <a:lstStyle/>
        <a:p>
          <a:endParaRPr lang="ru-RU"/>
        </a:p>
      </dgm:t>
    </dgm:pt>
    <dgm:pt modelId="{73CAC489-C19A-4319-B5C9-01A75C5B1623}" type="pres">
      <dgm:prSet presAssocID="{A4AD6EF9-4581-4722-B243-EBD09E2D2CF3}" presName="node" presStyleLbl="node1" presStyleIdx="1" presStyleCnt="8" custScaleX="255888" custScaleY="128532" custRadScaleRad="137695" custRadScaleInc="265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8B00DB-AD45-4766-A0C7-44C36F720C03}" type="pres">
      <dgm:prSet presAssocID="{A4AD6EF9-4581-4722-B243-EBD09E2D2CF3}" presName="dummy" presStyleCnt="0"/>
      <dgm:spPr/>
    </dgm:pt>
    <dgm:pt modelId="{98A3C0A5-F361-4D9F-975F-3FB7880DD97B}" type="pres">
      <dgm:prSet presAssocID="{7C570C2B-F6AF-4550-BE50-BB0DDF1D308D}" presName="sibTrans" presStyleLbl="sibTrans2D1" presStyleIdx="1" presStyleCnt="8"/>
      <dgm:spPr/>
      <dgm:t>
        <a:bodyPr/>
        <a:lstStyle/>
        <a:p>
          <a:endParaRPr lang="ru-RU"/>
        </a:p>
      </dgm:t>
    </dgm:pt>
    <dgm:pt modelId="{922F3543-30B5-419D-9C08-FD934FF335AF}" type="pres">
      <dgm:prSet presAssocID="{91EB4C33-7FB5-45AE-9077-8CC930984D42}" presName="node" presStyleLbl="node1" presStyleIdx="2" presStyleCnt="8" custScaleX="261482" custScaleY="124508" custRadScaleRad="116776" custRadScaleInc="-816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396C42-9DCE-45E5-96F0-C945BFF64707}" type="pres">
      <dgm:prSet presAssocID="{91EB4C33-7FB5-45AE-9077-8CC930984D42}" presName="dummy" presStyleCnt="0"/>
      <dgm:spPr/>
    </dgm:pt>
    <dgm:pt modelId="{C6500616-EFD3-4C59-8004-BBC2B1E0E1D2}" type="pres">
      <dgm:prSet presAssocID="{905DDB87-5B1A-4EB1-A9CB-975599AECBFA}" presName="sibTrans" presStyleLbl="sibTrans2D1" presStyleIdx="2" presStyleCnt="8"/>
      <dgm:spPr/>
      <dgm:t>
        <a:bodyPr/>
        <a:lstStyle/>
        <a:p>
          <a:endParaRPr lang="ru-RU"/>
        </a:p>
      </dgm:t>
    </dgm:pt>
    <dgm:pt modelId="{C0E56077-D4DB-4A05-9F8D-6C299F953457}" type="pres">
      <dgm:prSet presAssocID="{B5D2D88F-C62B-43F1-9320-876F068F4A44}" presName="node" presStyleLbl="node1" presStyleIdx="3" presStyleCnt="8" custScaleX="232000" custScaleY="163537" custRadScaleRad="111146" custRadScaleInc="-1358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5378F0-A55F-4567-91A8-949A320D4F98}" type="pres">
      <dgm:prSet presAssocID="{B5D2D88F-C62B-43F1-9320-876F068F4A44}" presName="dummy" presStyleCnt="0"/>
      <dgm:spPr/>
    </dgm:pt>
    <dgm:pt modelId="{1085AA7B-6A57-4FF6-A6CF-DB13A2618EEC}" type="pres">
      <dgm:prSet presAssocID="{4FCF20F6-ED89-49DA-B703-754A772959FC}" presName="sibTrans" presStyleLbl="sibTrans2D1" presStyleIdx="3" presStyleCnt="8"/>
      <dgm:spPr/>
      <dgm:t>
        <a:bodyPr/>
        <a:lstStyle/>
        <a:p>
          <a:endParaRPr lang="ru-RU"/>
        </a:p>
      </dgm:t>
    </dgm:pt>
    <dgm:pt modelId="{4A417DAB-2A5F-452E-96FD-5E61A58C4E99}" type="pres">
      <dgm:prSet presAssocID="{1BDE6581-ADB1-4D53-929A-0D3AC4326725}" presName="node" presStyleLbl="node1" presStyleIdx="4" presStyleCnt="8" custScaleX="257407" custScaleY="153136" custRadScaleRad="94615" custRadScaleInc="-27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BD9C99-8F95-47FE-B222-7D3426C3400C}" type="pres">
      <dgm:prSet presAssocID="{1BDE6581-ADB1-4D53-929A-0D3AC4326725}" presName="dummy" presStyleCnt="0"/>
      <dgm:spPr/>
    </dgm:pt>
    <dgm:pt modelId="{0547E58E-A26F-41FD-97DF-12A73BD8BB37}" type="pres">
      <dgm:prSet presAssocID="{23C92554-8B02-4977-B2E7-A9CBA3C2FDEF}" presName="sibTrans" presStyleLbl="sibTrans2D1" presStyleIdx="4" presStyleCnt="8"/>
      <dgm:spPr/>
      <dgm:t>
        <a:bodyPr/>
        <a:lstStyle/>
        <a:p>
          <a:endParaRPr lang="ru-RU"/>
        </a:p>
      </dgm:t>
    </dgm:pt>
    <dgm:pt modelId="{7C986DB8-6EF5-4951-B8B4-384C1D51A8FB}" type="pres">
      <dgm:prSet presAssocID="{B816072A-EF76-499D-B666-45D7C5967B25}" presName="node" presStyleLbl="node1" presStyleIdx="5" presStyleCnt="8" custScaleX="230940" custScaleY="168192" custRadScaleRad="107869" custRadScaleInc="1309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FC08F8-3AC2-43A0-9F0C-0641174A055E}" type="pres">
      <dgm:prSet presAssocID="{B816072A-EF76-499D-B666-45D7C5967B25}" presName="dummy" presStyleCnt="0"/>
      <dgm:spPr/>
    </dgm:pt>
    <dgm:pt modelId="{CD8279DD-DF9D-4980-828F-983F4B6ED64B}" type="pres">
      <dgm:prSet presAssocID="{BFF119B7-2AF4-4ADD-ADDD-B97B6E4206B9}" presName="sibTrans" presStyleLbl="sibTrans2D1" presStyleIdx="5" presStyleCnt="8"/>
      <dgm:spPr/>
      <dgm:t>
        <a:bodyPr/>
        <a:lstStyle/>
        <a:p>
          <a:endParaRPr lang="ru-RU"/>
        </a:p>
      </dgm:t>
    </dgm:pt>
    <dgm:pt modelId="{F06C4207-FD7A-4C01-8508-FDA7B00EE98F}" type="pres">
      <dgm:prSet presAssocID="{BC03CF14-21DA-4685-9C19-D3BF2CE333E1}" presName="node" presStyleLbl="node1" presStyleIdx="6" presStyleCnt="8" custScaleX="258668" custScaleY="141434" custRadScaleRad="116829" custRadScaleInc="777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6CE9C7-96AD-4D8E-B2B4-B471E4B24ED8}" type="pres">
      <dgm:prSet presAssocID="{BC03CF14-21DA-4685-9C19-D3BF2CE333E1}" presName="dummy" presStyleCnt="0"/>
      <dgm:spPr/>
    </dgm:pt>
    <dgm:pt modelId="{DD91767E-7EE5-4651-957C-1D00A2A51471}" type="pres">
      <dgm:prSet presAssocID="{762B4FCD-C108-4427-857E-2ADA6AF2E167}" presName="sibTrans" presStyleLbl="sibTrans2D1" presStyleIdx="6" presStyleCnt="8"/>
      <dgm:spPr/>
      <dgm:t>
        <a:bodyPr/>
        <a:lstStyle/>
        <a:p>
          <a:endParaRPr lang="ru-RU"/>
        </a:p>
      </dgm:t>
    </dgm:pt>
    <dgm:pt modelId="{00A8ADB6-1E4F-4967-8D89-068AD0161EC7}" type="pres">
      <dgm:prSet presAssocID="{AB8A5D60-E43F-4F5E-BCCE-034A01E7F421}" presName="node" presStyleLbl="node1" presStyleIdx="7" presStyleCnt="8" custScaleX="238395" custScaleY="122726" custRadScaleRad="127603" custRadScaleInc="20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ECD04E-1E6A-4F18-AD40-FE5A212B4B51}" type="pres">
      <dgm:prSet presAssocID="{AB8A5D60-E43F-4F5E-BCCE-034A01E7F421}" presName="dummy" presStyleCnt="0"/>
      <dgm:spPr/>
    </dgm:pt>
    <dgm:pt modelId="{B7156908-7DF7-4A85-9748-E29E68982526}" type="pres">
      <dgm:prSet presAssocID="{B9700828-D6C3-4A58-82EE-B2FFBF12CAAF}" presName="sibTrans" presStyleLbl="sibTrans2D1" presStyleIdx="7" presStyleCnt="8"/>
      <dgm:spPr/>
      <dgm:t>
        <a:bodyPr/>
        <a:lstStyle/>
        <a:p>
          <a:endParaRPr lang="ru-RU"/>
        </a:p>
      </dgm:t>
    </dgm:pt>
  </dgm:ptLst>
  <dgm:cxnLst>
    <dgm:cxn modelId="{10C51A0B-E732-4B7E-8CE2-1903A1D90A7D}" srcId="{31A9AFA7-AE70-45FE-BF64-D11FE096AFCA}" destId="{91EB4C33-7FB5-45AE-9077-8CC930984D42}" srcOrd="2" destOrd="0" parTransId="{42161FFD-46F0-4C0B-B07F-F8820148EC81}" sibTransId="{905DDB87-5B1A-4EB1-A9CB-975599AECBFA}"/>
    <dgm:cxn modelId="{CC627502-28BB-46F6-9360-F4B2DB02BC78}" type="presOf" srcId="{BFF119B7-2AF4-4ADD-ADDD-B97B6E4206B9}" destId="{CD8279DD-DF9D-4980-828F-983F4B6ED64B}" srcOrd="0" destOrd="0" presId="urn:microsoft.com/office/officeart/2005/8/layout/radial6"/>
    <dgm:cxn modelId="{99EC36B4-0B95-4C16-86C1-8B32BE1A561E}" type="presOf" srcId="{31A9AFA7-AE70-45FE-BF64-D11FE096AFCA}" destId="{08940C03-22E0-4BFB-BBCE-0C414CFB4577}" srcOrd="0" destOrd="0" presId="urn:microsoft.com/office/officeart/2005/8/layout/radial6"/>
    <dgm:cxn modelId="{8532C76D-5D85-4AE7-B718-DC3A1CA25182}" srcId="{31A9AFA7-AE70-45FE-BF64-D11FE096AFCA}" destId="{A4AD6EF9-4581-4722-B243-EBD09E2D2CF3}" srcOrd="1" destOrd="0" parTransId="{8D4C3B0B-A150-4721-8AF9-733DE5A74E3F}" sibTransId="{7C570C2B-F6AF-4550-BE50-BB0DDF1D308D}"/>
    <dgm:cxn modelId="{AF3637DB-D47E-4ACD-A88D-F7F2DD13DDBD}" type="presOf" srcId="{B9700828-D6C3-4A58-82EE-B2FFBF12CAAF}" destId="{B7156908-7DF7-4A85-9748-E29E68982526}" srcOrd="0" destOrd="0" presId="urn:microsoft.com/office/officeart/2005/8/layout/radial6"/>
    <dgm:cxn modelId="{D3738678-B06D-4788-AADE-0A34D3083F06}" type="presOf" srcId="{B5D2D88F-C62B-43F1-9320-876F068F4A44}" destId="{C0E56077-D4DB-4A05-9F8D-6C299F953457}" srcOrd="0" destOrd="0" presId="urn:microsoft.com/office/officeart/2005/8/layout/radial6"/>
    <dgm:cxn modelId="{B9838C3A-E134-42E5-A11B-2E6EEE1D7F58}" type="presOf" srcId="{A4AD6EF9-4581-4722-B243-EBD09E2D2CF3}" destId="{73CAC489-C19A-4319-B5C9-01A75C5B1623}" srcOrd="0" destOrd="0" presId="urn:microsoft.com/office/officeart/2005/8/layout/radial6"/>
    <dgm:cxn modelId="{B1419BB8-84DE-44C5-9FDB-F81524EECBD6}" srcId="{31A9AFA7-AE70-45FE-BF64-D11FE096AFCA}" destId="{1BDE6581-ADB1-4D53-929A-0D3AC4326725}" srcOrd="4" destOrd="0" parTransId="{5402643A-56A3-4AE6-9C37-7E74DE12366A}" sibTransId="{23C92554-8B02-4977-B2E7-A9CBA3C2FDEF}"/>
    <dgm:cxn modelId="{397A5F48-54FF-44B5-9DF9-F9ABC5207490}" type="presOf" srcId="{1A86F132-18EA-44DF-AD9C-E40A78964352}" destId="{F63CDC14-DDA6-411C-830C-2A37D082DD6A}" srcOrd="0" destOrd="0" presId="urn:microsoft.com/office/officeart/2005/8/layout/radial6"/>
    <dgm:cxn modelId="{B49D6A86-725E-44CF-BEF8-4BFAC924E412}" type="presOf" srcId="{762B4FCD-C108-4427-857E-2ADA6AF2E167}" destId="{DD91767E-7EE5-4651-957C-1D00A2A51471}" srcOrd="0" destOrd="0" presId="urn:microsoft.com/office/officeart/2005/8/layout/radial6"/>
    <dgm:cxn modelId="{678DB48C-0CAB-4DDA-875B-F3AF16B7AEE9}" type="presOf" srcId="{1BDE6581-ADB1-4D53-929A-0D3AC4326725}" destId="{4A417DAB-2A5F-452E-96FD-5E61A58C4E99}" srcOrd="0" destOrd="0" presId="urn:microsoft.com/office/officeart/2005/8/layout/radial6"/>
    <dgm:cxn modelId="{3222A3F0-7EC0-43C8-A15B-BBFAA062E765}" type="presOf" srcId="{1C14A918-F1BE-4AEC-AA42-50B16D0DFE91}" destId="{2CE93826-A52F-4FAA-B59E-EDB32E74A193}" srcOrd="0" destOrd="0" presId="urn:microsoft.com/office/officeart/2005/8/layout/radial6"/>
    <dgm:cxn modelId="{21483957-4696-43D1-B829-EFF37570D8A5}" type="presOf" srcId="{AB8A5D60-E43F-4F5E-BCCE-034A01E7F421}" destId="{00A8ADB6-1E4F-4967-8D89-068AD0161EC7}" srcOrd="0" destOrd="0" presId="urn:microsoft.com/office/officeart/2005/8/layout/radial6"/>
    <dgm:cxn modelId="{1A8061CB-CF90-403A-B7AA-822F1F00A8E5}" srcId="{31A9AFA7-AE70-45FE-BF64-D11FE096AFCA}" destId="{AB8A5D60-E43F-4F5E-BCCE-034A01E7F421}" srcOrd="7" destOrd="0" parTransId="{82D5803E-A9DB-48CF-A115-FB75438BF53D}" sibTransId="{B9700828-D6C3-4A58-82EE-B2FFBF12CAAF}"/>
    <dgm:cxn modelId="{07FB58EB-8ED3-4E0A-8014-04C45A89AEFB}" type="presOf" srcId="{91EB4C33-7FB5-45AE-9077-8CC930984D42}" destId="{922F3543-30B5-419D-9C08-FD934FF335AF}" srcOrd="0" destOrd="0" presId="urn:microsoft.com/office/officeart/2005/8/layout/radial6"/>
    <dgm:cxn modelId="{DBBB4171-F9AC-484B-B1CE-8CAFA4B93603}" type="presOf" srcId="{7C570C2B-F6AF-4550-BE50-BB0DDF1D308D}" destId="{98A3C0A5-F361-4D9F-975F-3FB7880DD97B}" srcOrd="0" destOrd="0" presId="urn:microsoft.com/office/officeart/2005/8/layout/radial6"/>
    <dgm:cxn modelId="{37DA35B9-EC02-4604-B931-B75A66EE99CC}" type="presOf" srcId="{23C92554-8B02-4977-B2E7-A9CBA3C2FDEF}" destId="{0547E58E-A26F-41FD-97DF-12A73BD8BB37}" srcOrd="0" destOrd="0" presId="urn:microsoft.com/office/officeart/2005/8/layout/radial6"/>
    <dgm:cxn modelId="{0D766356-BD3A-4C22-8C3C-DBD79348623A}" srcId="{31A9AFA7-AE70-45FE-BF64-D11FE096AFCA}" destId="{B5D2D88F-C62B-43F1-9320-876F068F4A44}" srcOrd="3" destOrd="0" parTransId="{8D898374-D746-4A06-8AC0-2DE0CFF78684}" sibTransId="{4FCF20F6-ED89-49DA-B703-754A772959FC}"/>
    <dgm:cxn modelId="{BB7BD68D-0B18-4936-A029-77739FAC5CEA}" srcId="{B20BFA6D-BBEE-4D93-B2AE-12F368FAE541}" destId="{31A9AFA7-AE70-45FE-BF64-D11FE096AFCA}" srcOrd="0" destOrd="0" parTransId="{0D2DE6A4-8421-4C7F-915F-8C681E9F8D91}" sibTransId="{38070968-5467-4875-A96D-A27C818F40F5}"/>
    <dgm:cxn modelId="{E0156E86-2E50-427D-B3A9-8B420C81908F}" srcId="{31A9AFA7-AE70-45FE-BF64-D11FE096AFCA}" destId="{BC03CF14-21DA-4685-9C19-D3BF2CE333E1}" srcOrd="6" destOrd="0" parTransId="{F75BDEE6-295C-40A7-8E3D-27931C6304C4}" sibTransId="{762B4FCD-C108-4427-857E-2ADA6AF2E167}"/>
    <dgm:cxn modelId="{67568E96-7A0C-4348-9EA5-96804F1A9C4C}" type="presOf" srcId="{B20BFA6D-BBEE-4D93-B2AE-12F368FAE541}" destId="{2E891634-B61E-4759-B832-DCCD13D2168B}" srcOrd="0" destOrd="0" presId="urn:microsoft.com/office/officeart/2005/8/layout/radial6"/>
    <dgm:cxn modelId="{E738BB2D-3933-49CB-A0C0-6B6719644CA5}" type="presOf" srcId="{905DDB87-5B1A-4EB1-A9CB-975599AECBFA}" destId="{C6500616-EFD3-4C59-8004-BBC2B1E0E1D2}" srcOrd="0" destOrd="0" presId="urn:microsoft.com/office/officeart/2005/8/layout/radial6"/>
    <dgm:cxn modelId="{5FDEB27A-7172-47B7-8330-522E839D8DDF}" type="presOf" srcId="{BC03CF14-21DA-4685-9C19-D3BF2CE333E1}" destId="{F06C4207-FD7A-4C01-8508-FDA7B00EE98F}" srcOrd="0" destOrd="0" presId="urn:microsoft.com/office/officeart/2005/8/layout/radial6"/>
    <dgm:cxn modelId="{59992FE3-AD88-4F14-99E5-A6D4137E1EA5}" type="presOf" srcId="{4FCF20F6-ED89-49DA-B703-754A772959FC}" destId="{1085AA7B-6A57-4FF6-A6CF-DB13A2618EEC}" srcOrd="0" destOrd="0" presId="urn:microsoft.com/office/officeart/2005/8/layout/radial6"/>
    <dgm:cxn modelId="{9159CDB0-6BDE-473C-8CFD-7E71CECAB2B5}" srcId="{31A9AFA7-AE70-45FE-BF64-D11FE096AFCA}" destId="{B816072A-EF76-499D-B666-45D7C5967B25}" srcOrd="5" destOrd="0" parTransId="{B5D052DD-8B02-4559-B929-3C9839AC93BF}" sibTransId="{BFF119B7-2AF4-4ADD-ADDD-B97B6E4206B9}"/>
    <dgm:cxn modelId="{5AE70616-5B3A-46FE-9070-3981657F12E3}" srcId="{31A9AFA7-AE70-45FE-BF64-D11FE096AFCA}" destId="{1A86F132-18EA-44DF-AD9C-E40A78964352}" srcOrd="0" destOrd="0" parTransId="{8A702DEB-F5C1-430E-941E-8C2245DB53A6}" sibTransId="{1C14A918-F1BE-4AEC-AA42-50B16D0DFE91}"/>
    <dgm:cxn modelId="{EDE5A097-8A9A-44E3-8A93-B39FFA4F69AD}" type="presOf" srcId="{B816072A-EF76-499D-B666-45D7C5967B25}" destId="{7C986DB8-6EF5-4951-B8B4-384C1D51A8FB}" srcOrd="0" destOrd="0" presId="urn:microsoft.com/office/officeart/2005/8/layout/radial6"/>
    <dgm:cxn modelId="{53E4A23A-15AB-4CAA-B3AD-420247666BFA}" type="presParOf" srcId="{2E891634-B61E-4759-B832-DCCD13D2168B}" destId="{08940C03-22E0-4BFB-BBCE-0C414CFB4577}" srcOrd="0" destOrd="0" presId="urn:microsoft.com/office/officeart/2005/8/layout/radial6"/>
    <dgm:cxn modelId="{B78FDF5A-7F54-4720-97B1-7CD55652B3AD}" type="presParOf" srcId="{2E891634-B61E-4759-B832-DCCD13D2168B}" destId="{F63CDC14-DDA6-411C-830C-2A37D082DD6A}" srcOrd="1" destOrd="0" presId="urn:microsoft.com/office/officeart/2005/8/layout/radial6"/>
    <dgm:cxn modelId="{D9144F0E-695D-4FE9-8034-E8D6CFDBAF46}" type="presParOf" srcId="{2E891634-B61E-4759-B832-DCCD13D2168B}" destId="{B45D785F-4B4E-4487-A4B2-86C1AC92C0F7}" srcOrd="2" destOrd="0" presId="urn:microsoft.com/office/officeart/2005/8/layout/radial6"/>
    <dgm:cxn modelId="{D6394A65-3230-452D-84AA-0C9172E3ADF0}" type="presParOf" srcId="{2E891634-B61E-4759-B832-DCCD13D2168B}" destId="{2CE93826-A52F-4FAA-B59E-EDB32E74A193}" srcOrd="3" destOrd="0" presId="urn:microsoft.com/office/officeart/2005/8/layout/radial6"/>
    <dgm:cxn modelId="{1AE17955-B85A-4AFC-9D65-DE5D0C392DB3}" type="presParOf" srcId="{2E891634-B61E-4759-B832-DCCD13D2168B}" destId="{73CAC489-C19A-4319-B5C9-01A75C5B1623}" srcOrd="4" destOrd="0" presId="urn:microsoft.com/office/officeart/2005/8/layout/radial6"/>
    <dgm:cxn modelId="{29D917F6-17D6-4CC6-BB62-048E187E25A2}" type="presParOf" srcId="{2E891634-B61E-4759-B832-DCCD13D2168B}" destId="{828B00DB-AD45-4766-A0C7-44C36F720C03}" srcOrd="5" destOrd="0" presId="urn:microsoft.com/office/officeart/2005/8/layout/radial6"/>
    <dgm:cxn modelId="{AD539415-E239-4942-A9BD-5C58F540DECC}" type="presParOf" srcId="{2E891634-B61E-4759-B832-DCCD13D2168B}" destId="{98A3C0A5-F361-4D9F-975F-3FB7880DD97B}" srcOrd="6" destOrd="0" presId="urn:microsoft.com/office/officeart/2005/8/layout/radial6"/>
    <dgm:cxn modelId="{C6252D66-B560-4F1E-B151-82B8ED3BC4A9}" type="presParOf" srcId="{2E891634-B61E-4759-B832-DCCD13D2168B}" destId="{922F3543-30B5-419D-9C08-FD934FF335AF}" srcOrd="7" destOrd="0" presId="urn:microsoft.com/office/officeart/2005/8/layout/radial6"/>
    <dgm:cxn modelId="{079C36DA-9779-4340-854F-F9AFC60360D6}" type="presParOf" srcId="{2E891634-B61E-4759-B832-DCCD13D2168B}" destId="{9D396C42-9DCE-45E5-96F0-C945BFF64707}" srcOrd="8" destOrd="0" presId="urn:microsoft.com/office/officeart/2005/8/layout/radial6"/>
    <dgm:cxn modelId="{311FF4D1-6EF4-4353-91B2-81FF7DB9D05B}" type="presParOf" srcId="{2E891634-B61E-4759-B832-DCCD13D2168B}" destId="{C6500616-EFD3-4C59-8004-BBC2B1E0E1D2}" srcOrd="9" destOrd="0" presId="urn:microsoft.com/office/officeart/2005/8/layout/radial6"/>
    <dgm:cxn modelId="{26A49DD6-156A-48A1-8C2D-002911925BF3}" type="presParOf" srcId="{2E891634-B61E-4759-B832-DCCD13D2168B}" destId="{C0E56077-D4DB-4A05-9F8D-6C299F953457}" srcOrd="10" destOrd="0" presId="urn:microsoft.com/office/officeart/2005/8/layout/radial6"/>
    <dgm:cxn modelId="{18B3E0BE-50BC-491D-A772-E5C4CD6B0E70}" type="presParOf" srcId="{2E891634-B61E-4759-B832-DCCD13D2168B}" destId="{385378F0-A55F-4567-91A8-949A320D4F98}" srcOrd="11" destOrd="0" presId="urn:microsoft.com/office/officeart/2005/8/layout/radial6"/>
    <dgm:cxn modelId="{00B97ED0-CD5E-4051-A1A0-7C5306AEDAC7}" type="presParOf" srcId="{2E891634-B61E-4759-B832-DCCD13D2168B}" destId="{1085AA7B-6A57-4FF6-A6CF-DB13A2618EEC}" srcOrd="12" destOrd="0" presId="urn:microsoft.com/office/officeart/2005/8/layout/radial6"/>
    <dgm:cxn modelId="{F4A1EB9E-CEF6-4DC9-8563-F888D13F50FD}" type="presParOf" srcId="{2E891634-B61E-4759-B832-DCCD13D2168B}" destId="{4A417DAB-2A5F-452E-96FD-5E61A58C4E99}" srcOrd="13" destOrd="0" presId="urn:microsoft.com/office/officeart/2005/8/layout/radial6"/>
    <dgm:cxn modelId="{068A3CA4-E1E0-4441-9B0E-CC0F0F80D668}" type="presParOf" srcId="{2E891634-B61E-4759-B832-DCCD13D2168B}" destId="{2BBD9C99-8F95-47FE-B222-7D3426C3400C}" srcOrd="14" destOrd="0" presId="urn:microsoft.com/office/officeart/2005/8/layout/radial6"/>
    <dgm:cxn modelId="{B0341F6D-0900-43EB-9D5D-92520913EA86}" type="presParOf" srcId="{2E891634-B61E-4759-B832-DCCD13D2168B}" destId="{0547E58E-A26F-41FD-97DF-12A73BD8BB37}" srcOrd="15" destOrd="0" presId="urn:microsoft.com/office/officeart/2005/8/layout/radial6"/>
    <dgm:cxn modelId="{580AAA44-99F7-4EE9-80E4-ADE567C604F8}" type="presParOf" srcId="{2E891634-B61E-4759-B832-DCCD13D2168B}" destId="{7C986DB8-6EF5-4951-B8B4-384C1D51A8FB}" srcOrd="16" destOrd="0" presId="urn:microsoft.com/office/officeart/2005/8/layout/radial6"/>
    <dgm:cxn modelId="{3AB4FD6B-5DE1-4057-8C44-B0D1BA720E0A}" type="presParOf" srcId="{2E891634-B61E-4759-B832-DCCD13D2168B}" destId="{EEFC08F8-3AC2-43A0-9F0C-0641174A055E}" srcOrd="17" destOrd="0" presId="urn:microsoft.com/office/officeart/2005/8/layout/radial6"/>
    <dgm:cxn modelId="{A69274F3-7722-4707-934D-0CC87944209D}" type="presParOf" srcId="{2E891634-B61E-4759-B832-DCCD13D2168B}" destId="{CD8279DD-DF9D-4980-828F-983F4B6ED64B}" srcOrd="18" destOrd="0" presId="urn:microsoft.com/office/officeart/2005/8/layout/radial6"/>
    <dgm:cxn modelId="{5ADCE931-8813-4A2A-A67D-2EF399F4C56A}" type="presParOf" srcId="{2E891634-B61E-4759-B832-DCCD13D2168B}" destId="{F06C4207-FD7A-4C01-8508-FDA7B00EE98F}" srcOrd="19" destOrd="0" presId="urn:microsoft.com/office/officeart/2005/8/layout/radial6"/>
    <dgm:cxn modelId="{C8C06FE5-22E8-41C9-8A3C-A9F99BFF9774}" type="presParOf" srcId="{2E891634-B61E-4759-B832-DCCD13D2168B}" destId="{456CE9C7-96AD-4D8E-B2B4-B471E4B24ED8}" srcOrd="20" destOrd="0" presId="urn:microsoft.com/office/officeart/2005/8/layout/radial6"/>
    <dgm:cxn modelId="{BCD05E13-E15D-4888-8E5B-24551961EE4F}" type="presParOf" srcId="{2E891634-B61E-4759-B832-DCCD13D2168B}" destId="{DD91767E-7EE5-4651-957C-1D00A2A51471}" srcOrd="21" destOrd="0" presId="urn:microsoft.com/office/officeart/2005/8/layout/radial6"/>
    <dgm:cxn modelId="{A23540F9-8683-4D4A-A0DD-07742E7F4244}" type="presParOf" srcId="{2E891634-B61E-4759-B832-DCCD13D2168B}" destId="{00A8ADB6-1E4F-4967-8D89-068AD0161EC7}" srcOrd="22" destOrd="0" presId="urn:microsoft.com/office/officeart/2005/8/layout/radial6"/>
    <dgm:cxn modelId="{CAA6251A-A16D-441E-8067-3F608907D4F9}" type="presParOf" srcId="{2E891634-B61E-4759-B832-DCCD13D2168B}" destId="{27ECD04E-1E6A-4F18-AD40-FE5A212B4B51}" srcOrd="23" destOrd="0" presId="urn:microsoft.com/office/officeart/2005/8/layout/radial6"/>
    <dgm:cxn modelId="{E6A29CB0-5B96-4AE3-BA87-AFA2CCDFC92A}" type="presParOf" srcId="{2E891634-B61E-4759-B832-DCCD13D2168B}" destId="{B7156908-7DF7-4A85-9748-E29E68982526}" srcOrd="24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156908-7DF7-4A85-9748-E29E68982526}">
      <dsp:nvSpPr>
        <dsp:cNvPr id="0" name=""/>
        <dsp:cNvSpPr/>
      </dsp:nvSpPr>
      <dsp:spPr>
        <a:xfrm>
          <a:off x="943720" y="366075"/>
          <a:ext cx="4912820" cy="4912820"/>
        </a:xfrm>
        <a:prstGeom prst="blockArc">
          <a:avLst>
            <a:gd name="adj1" fmla="val 14264229"/>
            <a:gd name="adj2" fmla="val 17428522"/>
            <a:gd name="adj3" fmla="val 34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91767E-7EE5-4651-957C-1D00A2A51471}">
      <dsp:nvSpPr>
        <dsp:cNvPr id="0" name=""/>
        <dsp:cNvSpPr/>
      </dsp:nvSpPr>
      <dsp:spPr>
        <a:xfrm>
          <a:off x="1473434" y="-87407"/>
          <a:ext cx="4912820" cy="4912820"/>
        </a:xfrm>
        <a:prstGeom prst="blockArc">
          <a:avLst>
            <a:gd name="adj1" fmla="val 10755204"/>
            <a:gd name="adj2" fmla="val 13267801"/>
            <a:gd name="adj3" fmla="val 34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8279DD-DF9D-4980-828F-983F4B6ED64B}">
      <dsp:nvSpPr>
        <dsp:cNvPr id="0" name=""/>
        <dsp:cNvSpPr/>
      </dsp:nvSpPr>
      <dsp:spPr>
        <a:xfrm>
          <a:off x="1453414" y="255893"/>
          <a:ext cx="4912820" cy="4912820"/>
        </a:xfrm>
        <a:prstGeom prst="blockArc">
          <a:avLst>
            <a:gd name="adj1" fmla="val 8718344"/>
            <a:gd name="adj2" fmla="val 11245295"/>
            <a:gd name="adj3" fmla="val 34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47E58E-A26F-41FD-97DF-12A73BD8BB37}">
      <dsp:nvSpPr>
        <dsp:cNvPr id="0" name=""/>
        <dsp:cNvSpPr/>
      </dsp:nvSpPr>
      <dsp:spPr>
        <a:xfrm>
          <a:off x="1547038" y="402099"/>
          <a:ext cx="4912820" cy="4912820"/>
        </a:xfrm>
        <a:prstGeom prst="blockArc">
          <a:avLst>
            <a:gd name="adj1" fmla="val 4984505"/>
            <a:gd name="adj2" fmla="val 8965616"/>
            <a:gd name="adj3" fmla="val 34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85AA7B-6A57-4FF6-A6CF-DB13A2618EEC}">
      <dsp:nvSpPr>
        <dsp:cNvPr id="0" name=""/>
        <dsp:cNvSpPr/>
      </dsp:nvSpPr>
      <dsp:spPr>
        <a:xfrm>
          <a:off x="2179836" y="408794"/>
          <a:ext cx="4912820" cy="4912820"/>
        </a:xfrm>
        <a:prstGeom prst="blockArc">
          <a:avLst>
            <a:gd name="adj1" fmla="val 1827185"/>
            <a:gd name="adj2" fmla="val 5888235"/>
            <a:gd name="adj3" fmla="val 34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500616-EFD3-4C59-8004-BBC2B1E0E1D2}">
      <dsp:nvSpPr>
        <dsp:cNvPr id="0" name=""/>
        <dsp:cNvSpPr/>
      </dsp:nvSpPr>
      <dsp:spPr>
        <a:xfrm>
          <a:off x="2204895" y="367139"/>
          <a:ext cx="4912820" cy="4912820"/>
        </a:xfrm>
        <a:prstGeom prst="blockArc">
          <a:avLst>
            <a:gd name="adj1" fmla="val 20954234"/>
            <a:gd name="adj2" fmla="val 1896407"/>
            <a:gd name="adj3" fmla="val 34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A3C0A5-F361-4D9F-975F-3FB7880DD97B}">
      <dsp:nvSpPr>
        <dsp:cNvPr id="0" name=""/>
        <dsp:cNvSpPr/>
      </dsp:nvSpPr>
      <dsp:spPr>
        <a:xfrm>
          <a:off x="2203008" y="-524492"/>
          <a:ext cx="4912820" cy="4912820"/>
        </a:xfrm>
        <a:prstGeom prst="blockArc">
          <a:avLst>
            <a:gd name="adj1" fmla="val 19904620"/>
            <a:gd name="adj2" fmla="val 631213"/>
            <a:gd name="adj3" fmla="val 34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E93826-A52F-4FAA-B59E-EDB32E74A193}">
      <dsp:nvSpPr>
        <dsp:cNvPr id="0" name=""/>
        <dsp:cNvSpPr/>
      </dsp:nvSpPr>
      <dsp:spPr>
        <a:xfrm>
          <a:off x="2875580" y="259863"/>
          <a:ext cx="4912820" cy="4912820"/>
        </a:xfrm>
        <a:prstGeom prst="blockArc">
          <a:avLst>
            <a:gd name="adj1" fmla="val 14593851"/>
            <a:gd name="adj2" fmla="val 18421874"/>
            <a:gd name="adj3" fmla="val 34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940C03-22E0-4BFB-BBCE-0C414CFB4577}">
      <dsp:nvSpPr>
        <dsp:cNvPr id="0" name=""/>
        <dsp:cNvSpPr/>
      </dsp:nvSpPr>
      <dsp:spPr>
        <a:xfrm>
          <a:off x="2877215" y="1504201"/>
          <a:ext cx="2766391" cy="2483514"/>
        </a:xfrm>
        <a:prstGeom prst="ellipse">
          <a:avLst/>
        </a:prstGeom>
        <a:solidFill>
          <a:srgbClr val="FFFF00"/>
        </a:solidFill>
        <a:ln w="4445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На музыкальных занятиях используются следующие виды оздоровления</a:t>
          </a:r>
          <a:endParaRPr lang="ru-RU" sz="2300" b="1" kern="1200" dirty="0">
            <a:ln>
              <a:solidFill>
                <a:schemeClr val="tx1"/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77215" y="1504201"/>
        <a:ext cx="2766391" cy="2483514"/>
      </dsp:txXfrm>
    </dsp:sp>
    <dsp:sp modelId="{F63CDC14-DDA6-411C-830C-2A37D082DD6A}">
      <dsp:nvSpPr>
        <dsp:cNvPr id="0" name=""/>
        <dsp:cNvSpPr/>
      </dsp:nvSpPr>
      <dsp:spPr>
        <a:xfrm>
          <a:off x="3000396" y="-277742"/>
          <a:ext cx="2488476" cy="1677069"/>
        </a:xfrm>
        <a:prstGeom prst="ellipse">
          <a:avLst/>
        </a:prstGeom>
        <a:solidFill>
          <a:srgbClr val="92D050"/>
        </a:solidFill>
        <a:ln w="444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Речь с движением</a:t>
          </a:r>
          <a:endParaRPr lang="ru-RU" sz="2000" b="1" kern="1200" dirty="0">
            <a:ln>
              <a:solidFill>
                <a:schemeClr val="tx1"/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00396" y="-277742"/>
        <a:ext cx="2488476" cy="1677069"/>
      </dsp:txXfrm>
    </dsp:sp>
    <dsp:sp modelId="{73CAC489-C19A-4319-B5C9-01A75C5B1623}">
      <dsp:nvSpPr>
        <dsp:cNvPr id="0" name=""/>
        <dsp:cNvSpPr/>
      </dsp:nvSpPr>
      <dsp:spPr>
        <a:xfrm>
          <a:off x="5286412" y="35770"/>
          <a:ext cx="2999083" cy="1506433"/>
        </a:xfrm>
        <a:prstGeom prst="ellipse">
          <a:avLst/>
        </a:prstGeom>
        <a:solidFill>
          <a:srgbClr val="92D050"/>
        </a:solidFill>
        <a:ln w="444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Пальчиковая гимнастика</a:t>
          </a:r>
          <a:endParaRPr lang="ru-RU" sz="2000" b="1" kern="1200" dirty="0">
            <a:ln>
              <a:solidFill>
                <a:schemeClr val="tx1"/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86412" y="35770"/>
        <a:ext cx="2999083" cy="1506433"/>
      </dsp:txXfrm>
    </dsp:sp>
    <dsp:sp modelId="{922F3543-30B5-419D-9C08-FD934FF335AF}">
      <dsp:nvSpPr>
        <dsp:cNvPr id="0" name=""/>
        <dsp:cNvSpPr/>
      </dsp:nvSpPr>
      <dsp:spPr>
        <a:xfrm>
          <a:off x="5500731" y="1643076"/>
          <a:ext cx="3064646" cy="1459270"/>
        </a:xfrm>
        <a:prstGeom prst="ellipse">
          <a:avLst/>
        </a:prstGeom>
        <a:solidFill>
          <a:srgbClr val="92D050"/>
        </a:solidFill>
        <a:ln w="444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Психогимнастика</a:t>
          </a:r>
          <a:endParaRPr lang="ru-RU" sz="2000" b="1" kern="1200" dirty="0">
            <a:ln>
              <a:solidFill>
                <a:schemeClr val="tx1"/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500731" y="1643076"/>
        <a:ext cx="3064646" cy="1459270"/>
      </dsp:txXfrm>
    </dsp:sp>
    <dsp:sp modelId="{C0E56077-D4DB-4A05-9F8D-6C299F953457}">
      <dsp:nvSpPr>
        <dsp:cNvPr id="0" name=""/>
        <dsp:cNvSpPr/>
      </dsp:nvSpPr>
      <dsp:spPr>
        <a:xfrm>
          <a:off x="5357855" y="3130457"/>
          <a:ext cx="2719108" cy="1916702"/>
        </a:xfrm>
        <a:prstGeom prst="ellipse">
          <a:avLst/>
        </a:prstGeom>
        <a:solidFill>
          <a:srgbClr val="92D050"/>
        </a:solidFill>
        <a:ln w="444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Дыхательная гимнастика</a:t>
          </a:r>
          <a:endParaRPr lang="ru-RU" sz="1800" b="1" kern="1200" dirty="0">
            <a:ln>
              <a:solidFill>
                <a:schemeClr val="tx1"/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357855" y="3130457"/>
        <a:ext cx="2719108" cy="1916702"/>
      </dsp:txXfrm>
    </dsp:sp>
    <dsp:sp modelId="{4A417DAB-2A5F-452E-96FD-5E61A58C4E99}">
      <dsp:nvSpPr>
        <dsp:cNvPr id="0" name=""/>
        <dsp:cNvSpPr/>
      </dsp:nvSpPr>
      <dsp:spPr>
        <a:xfrm>
          <a:off x="2786084" y="4357715"/>
          <a:ext cx="3016886" cy="1794799"/>
        </a:xfrm>
        <a:prstGeom prst="ellipse">
          <a:avLst/>
        </a:prstGeom>
        <a:solidFill>
          <a:srgbClr val="92D050"/>
        </a:solidFill>
        <a:ln w="444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Артикуляционная гимнастика</a:t>
          </a:r>
          <a:endParaRPr lang="ru-RU" sz="1800" kern="1200" dirty="0">
            <a:ln>
              <a:solidFill>
                <a:schemeClr val="tx1"/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786084" y="4357715"/>
        <a:ext cx="3016886" cy="1794799"/>
      </dsp:txXfrm>
    </dsp:sp>
    <dsp:sp modelId="{7C986DB8-6EF5-4951-B8B4-384C1D51A8FB}">
      <dsp:nvSpPr>
        <dsp:cNvPr id="0" name=""/>
        <dsp:cNvSpPr/>
      </dsp:nvSpPr>
      <dsp:spPr>
        <a:xfrm>
          <a:off x="571510" y="3100839"/>
          <a:ext cx="2706685" cy="1971260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Музыкотерапия</a:t>
          </a:r>
          <a:endParaRPr lang="ru-RU" sz="2000" b="1" kern="1200" dirty="0">
            <a:ln>
              <a:solidFill>
                <a:schemeClr val="tx1"/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71510" y="3100839"/>
        <a:ext cx="2706685" cy="1971260"/>
      </dsp:txXfrm>
    </dsp:sp>
    <dsp:sp modelId="{F06C4207-FD7A-4C01-8508-FDA7B00EE98F}">
      <dsp:nvSpPr>
        <dsp:cNvPr id="0" name=""/>
        <dsp:cNvSpPr/>
      </dsp:nvSpPr>
      <dsp:spPr>
        <a:xfrm>
          <a:off x="0" y="1571637"/>
          <a:ext cx="3031665" cy="1657648"/>
        </a:xfrm>
        <a:prstGeom prst="ellipse">
          <a:avLst/>
        </a:prstGeom>
        <a:solidFill>
          <a:srgbClr val="92D050"/>
        </a:solidFill>
        <a:ln w="444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Фонопедические</a:t>
          </a:r>
          <a:r>
            <a:rPr lang="ru-RU" sz="2000" b="1" kern="1200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упражнения</a:t>
          </a:r>
          <a:endParaRPr lang="ru-RU" sz="2000" b="1" kern="1200" dirty="0">
            <a:ln>
              <a:solidFill>
                <a:schemeClr val="tx1"/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571637"/>
        <a:ext cx="3031665" cy="1657648"/>
      </dsp:txXfrm>
    </dsp:sp>
    <dsp:sp modelId="{00A8ADB6-1E4F-4967-8D89-068AD0161EC7}">
      <dsp:nvSpPr>
        <dsp:cNvPr id="0" name=""/>
        <dsp:cNvSpPr/>
      </dsp:nvSpPr>
      <dsp:spPr>
        <a:xfrm>
          <a:off x="714381" y="61811"/>
          <a:ext cx="2794060" cy="1438385"/>
        </a:xfrm>
        <a:prstGeom prst="ellipse">
          <a:avLst/>
        </a:prstGeom>
        <a:solidFill>
          <a:srgbClr val="92D050"/>
        </a:solidFill>
        <a:ln w="444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solidFill>
              <a:srgbClr val="C00000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Ритмопластика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714381" y="61811"/>
        <a:ext cx="2794060" cy="14383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183-6EDF-48C7-A901-DA7F82ACC47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31183-6EDF-48C7-A901-DA7F82ACC47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7989F-FAC3-4614-8878-465D6178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med">
    <p:pull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descr="Почтовая бумага"/>
          <p:cNvSpPr>
            <a:spLocks noGrp="1" noChangeArrowheads="1"/>
          </p:cNvSpPr>
          <p:nvPr>
            <p:ph type="ctrTitle"/>
          </p:nvPr>
        </p:nvSpPr>
        <p:spPr>
          <a:xfrm>
            <a:off x="285720" y="357166"/>
            <a:ext cx="8640763" cy="121444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4000" b="1" dirty="0" err="1" smtClean="0">
                <a:ln>
                  <a:solidFill>
                    <a:schemeClr val="tx1"/>
                  </a:solidFill>
                </a:ln>
                <a:solidFill>
                  <a:srgbClr val="C2020B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C2020B"/>
                </a:solidFill>
                <a:latin typeface="Times New Roman" pitchFamily="18" charset="0"/>
                <a:cs typeface="Times New Roman" pitchFamily="18" charset="0"/>
              </a:rPr>
              <a:t> технологии на музыкальных занятиях  ДОУ</a:t>
            </a:r>
          </a:p>
        </p:txBody>
      </p:sp>
      <p:sp>
        <p:nvSpPr>
          <p:cNvPr id="15364" name="Text Box 0"/>
          <p:cNvSpPr txBox="1">
            <a:spLocks noChangeArrowheads="1"/>
          </p:cNvSpPr>
          <p:nvPr/>
        </p:nvSpPr>
        <p:spPr bwMode="auto">
          <a:xfrm>
            <a:off x="5292080" y="3722092"/>
            <a:ext cx="3643338" cy="1569660"/>
          </a:xfrm>
          <a:prstGeom prst="rect">
            <a:avLst/>
          </a:prstGeom>
          <a:gradFill flip="none" rotWithShape="1">
            <a:gsLst>
              <a:gs pos="0">
                <a:srgbClr val="FFCCFF"/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i="1" dirty="0">
                <a:solidFill>
                  <a:srgbClr val="006600"/>
                </a:solidFill>
              </a:rPr>
              <a:t> </a:t>
            </a:r>
            <a:r>
              <a:rPr lang="ru-RU" sz="1600" b="1" i="1" dirty="0" smtClean="0">
                <a:solidFill>
                  <a:srgbClr val="006600"/>
                </a:solidFill>
              </a:rPr>
              <a:t>                   </a:t>
            </a:r>
            <a:endParaRPr lang="ru-RU" sz="2000" b="1" i="1" dirty="0" smtClean="0">
              <a:solidFill>
                <a:srgbClr val="006600"/>
              </a:solidFill>
            </a:endParaRPr>
          </a:p>
          <a:p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  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музыкальный руководитель: </a:t>
            </a:r>
          </a:p>
          <a:p>
            <a:r>
              <a:rPr lang="ru-RU" sz="2000" i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Гайворонская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Жанна Владимировна</a:t>
            </a:r>
          </a:p>
        </p:txBody>
      </p:sp>
      <p:pic>
        <p:nvPicPr>
          <p:cNvPr id="5" name="Содержимое 13" descr="imgFul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2071678"/>
            <a:ext cx="4572032" cy="414340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715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1536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Психогимнастика</a:t>
            </a:r>
            <a:endParaRPr lang="ru-RU" sz="4000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7"/>
          <p:cNvSpPr txBox="1">
            <a:spLocks/>
          </p:cNvSpPr>
          <p:nvPr/>
        </p:nvSpPr>
        <p:spPr>
          <a:xfrm>
            <a:off x="755576" y="1052736"/>
            <a:ext cx="3357586" cy="36972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Коммуникативная </a:t>
            </a:r>
            <a:r>
              <a:rPr kumimoji="0" lang="ru-RU" sz="2200" b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игра - танец</a:t>
            </a:r>
            <a:r>
              <a:rPr kumimoji="0" lang="ru-RU" sz="22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«Здравствуй, мой дружок!»</a:t>
            </a:r>
            <a:endParaRPr kumimoji="0" lang="ru-RU" sz="2000" b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Цель: развитие координации движений, воспитание культурных</a:t>
            </a:r>
            <a:r>
              <a:rPr kumimoji="0" lang="ru-RU" sz="20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привычек в процессе группового общения с детьми и взрослыми</a:t>
            </a:r>
            <a:endParaRPr kumimoji="0" lang="ru-RU" sz="20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8"/>
          <p:cNvSpPr txBox="1">
            <a:spLocks/>
          </p:cNvSpPr>
          <p:nvPr/>
        </p:nvSpPr>
        <p:spPr>
          <a:xfrm>
            <a:off x="642910" y="4357694"/>
            <a:ext cx="8286808" cy="141127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Дети стоят в кругу.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Здравствуй, здравствуй, каблучок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стучат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пяточкой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 пол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Здравствуй, здравствуй, кулачок!                    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постукивают кулачками перед                                               					  собой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теперь пойдём в кружок.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идут в центр круга, взявшись за  					 руки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Здравствуй, здравствуй, мой дружок!            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приветствуют друг друга, кивая 					 головой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800" b="1" i="1" u="none" strike="noStrike" kern="1200" cap="none" spc="0" normalizeH="0" baseline="0" noProof="0" dirty="0">
              <a:ln>
                <a:noFill/>
              </a:ln>
              <a:solidFill>
                <a:srgbClr val="28321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218" name="Picture 2" descr="C:\Users\Win-7\Desktop\фото\DSC069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3372" y="714356"/>
            <a:ext cx="4643470" cy="3571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143240" y="5000612"/>
            <a:ext cx="3000396" cy="1857388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помогает выработать диафрагмальное дыхание </a:t>
            </a:r>
          </a:p>
        </p:txBody>
      </p:sp>
      <p:sp>
        <p:nvSpPr>
          <p:cNvPr id="8" name="Овал 7"/>
          <p:cNvSpPr/>
          <p:nvPr/>
        </p:nvSpPr>
        <p:spPr>
          <a:xfrm>
            <a:off x="6000760" y="4572008"/>
            <a:ext cx="2928926" cy="1857388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помогает  выработать силу и правильное распределение выдоха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7158" y="4786322"/>
            <a:ext cx="2928926" cy="1643074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корректирует нарушения речевого дыхания </a:t>
            </a:r>
          </a:p>
        </p:txBody>
      </p:sp>
      <p:pic>
        <p:nvPicPr>
          <p:cNvPr id="4099" name="Picture 3" descr="C:\Documents and Settings\Admin\Рабочий стол\Дитя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916832"/>
            <a:ext cx="2030400" cy="2880000"/>
          </a:xfrm>
          <a:prstGeom prst="rect">
            <a:avLst/>
          </a:prstGeom>
          <a:noFill/>
        </p:spPr>
      </p:pic>
      <p:pic>
        <p:nvPicPr>
          <p:cNvPr id="1026" name="Picture 2" descr="C:\Users\Win-7\Desktop\жанна\IMG_20190515_0941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71670" y="1000108"/>
            <a:ext cx="5019499" cy="353177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4000504"/>
            <a:ext cx="7972452" cy="1285884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Игра-упражнение 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«Машина»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Цель: обучение постепенному выдоху воздуха</a:t>
            </a:r>
          </a:p>
          <a:p>
            <a:endParaRPr lang="ru-RU" sz="2000" dirty="0"/>
          </a:p>
        </p:txBody>
      </p:sp>
      <p:sp>
        <p:nvSpPr>
          <p:cNvPr id="4" name="Текст 8"/>
          <p:cNvSpPr txBox="1">
            <a:spLocks/>
          </p:cNvSpPr>
          <p:nvPr/>
        </p:nvSpPr>
        <p:spPr>
          <a:xfrm>
            <a:off x="571472" y="4643446"/>
            <a:ext cx="8072494" cy="1982783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800" b="1" i="1" u="none" strike="noStrike" kern="1200" cap="none" spc="0" normalizeH="0" baseline="0" noProof="0" dirty="0">
              <a:ln>
                <a:noFill/>
              </a:ln>
              <a:solidFill>
                <a:srgbClr val="28321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85720" y="5214950"/>
            <a:ext cx="850112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entury Gothic" pitchFamily="34" charset="0"/>
                <a:cs typeface="Times New Roman" pitchFamily="18" charset="0"/>
              </a:rPr>
              <a:t>Дети становятся на одной линии, делают вдох ("наливают бензин") и начинают движение вперед, при этом делая губами "</a:t>
            </a:r>
            <a:r>
              <a:rPr kumimoji="0" lang="ru-RU" sz="200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entury Gothic" pitchFamily="34" charset="0"/>
                <a:cs typeface="Times New Roman" pitchFamily="18" charset="0"/>
              </a:rPr>
              <a:t>бр-р-р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entury Gothic" pitchFamily="34" charset="0"/>
                <a:cs typeface="Times New Roman" pitchFamily="18" charset="0"/>
              </a:rPr>
              <a:t>" . Дети, как обычно, копируют работу мотора. Победитель тот, кто дальше всех "уехал" на одном дыхании.</a:t>
            </a:r>
            <a:endParaRPr kumimoji="0" lang="ru-RU" sz="200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7" name="Picture 2" descr="C:\Documents and Settings\Admin\Рабочий стол\Ребёнок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852936"/>
            <a:ext cx="1381663" cy="2160000"/>
          </a:xfrm>
          <a:prstGeom prst="rect">
            <a:avLst/>
          </a:prstGeom>
          <a:noFill/>
        </p:spPr>
      </p:pic>
      <p:pic>
        <p:nvPicPr>
          <p:cNvPr id="2050" name="Picture 2" descr="C:\Users\Win-7\Desktop\жанна\IMG_20190515_0942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52" y="928670"/>
            <a:ext cx="6000791" cy="38122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071538" y="5072074"/>
            <a:ext cx="7358114" cy="1512168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выработка качественных, полноценных движений органов артикуляции, подготовка к правильному произнесению фонем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Admin\Рабочий стол\Язык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40352" y="4365104"/>
            <a:ext cx="1685925" cy="1428750"/>
          </a:xfrm>
          <a:prstGeom prst="rect">
            <a:avLst/>
          </a:prstGeom>
          <a:noFill/>
        </p:spPr>
      </p:pic>
      <p:pic>
        <p:nvPicPr>
          <p:cNvPr id="3074" name="Picture 2" descr="C:\Users\Win-7\Desktop\жанна\IMG_20190515_0946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928670"/>
            <a:ext cx="5357851" cy="392909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endParaRPr lang="ru-RU" sz="4000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7"/>
          <p:cNvSpPr txBox="1">
            <a:spLocks/>
          </p:cNvSpPr>
          <p:nvPr/>
        </p:nvSpPr>
        <p:spPr>
          <a:xfrm>
            <a:off x="6143636" y="1214422"/>
            <a:ext cx="2714644" cy="36972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Упражнение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«Жаба </a:t>
            </a:r>
            <a:r>
              <a:rPr kumimoji="0" lang="ru-RU" sz="22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Квака</a:t>
            </a:r>
            <a:r>
              <a:rPr kumimoji="0" lang="ru-RU" sz="22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Упражнение для мышц мягкого нёба и глотки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rgbClr val="28321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8321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srgbClr val="28321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Текст 8"/>
          <p:cNvSpPr txBox="1">
            <a:spLocks/>
          </p:cNvSpPr>
          <p:nvPr/>
        </p:nvSpPr>
        <p:spPr>
          <a:xfrm>
            <a:off x="179512" y="3857628"/>
            <a:ext cx="7821512" cy="2125659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Жаба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Квака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 солнцем встала,     - потягиваются, руки в стороны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Сладко-сладко позевала.              - дети зевают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Травку сочную сжевала                 - имитируют жевательные движения,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 водички поглотала.                   - глотают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 кувшинку села,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Песенку запела: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Ква-а-а-а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                                         - произносят звуки отрывисто и громко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Квэ-э-э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-!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Ква-а-а-а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Жизнь 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Кваки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хороша!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800" b="1" i="1" u="none" strike="noStrike" kern="1200" cap="none" spc="0" normalizeH="0" baseline="0" noProof="0" dirty="0">
              <a:ln>
                <a:noFill/>
              </a:ln>
              <a:solidFill>
                <a:srgbClr val="28321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2" name="Picture 2" descr="C:\Documents and Settings\Admin\Рабочий стол\Жаба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57235" y="4221088"/>
            <a:ext cx="1786765" cy="2160000"/>
          </a:xfrm>
          <a:prstGeom prst="rect">
            <a:avLst/>
          </a:prstGeom>
          <a:noFill/>
        </p:spPr>
      </p:pic>
      <p:pic>
        <p:nvPicPr>
          <p:cNvPr id="4098" name="Picture 2" descr="C:\Users\Win-7\Desktop\жанна\IMG_20190515_0946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857232"/>
            <a:ext cx="4214842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48072"/>
          </a:xfrm>
        </p:spPr>
        <p:txBody>
          <a:bodyPr>
            <a:noAutofit/>
          </a:bodyPr>
          <a:lstStyle/>
          <a:p>
            <a:r>
              <a:rPr lang="ru-RU" sz="4000" b="1" dirty="0" err="1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Фонопедические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упражнения </a:t>
            </a: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857488" y="4786322"/>
            <a:ext cx="3286148" cy="1857388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стимулируют гортанно-глоточный аппарат </a:t>
            </a:r>
          </a:p>
        </p:txBody>
      </p:sp>
      <p:sp>
        <p:nvSpPr>
          <p:cNvPr id="5" name="Овал 4"/>
          <p:cNvSpPr/>
          <p:nvPr/>
        </p:nvSpPr>
        <p:spPr>
          <a:xfrm>
            <a:off x="5715008" y="4643446"/>
            <a:ext cx="3214678" cy="1857388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стимулируют деятельность головного мозга </a:t>
            </a:r>
          </a:p>
        </p:txBody>
      </p:sp>
      <p:sp>
        <p:nvSpPr>
          <p:cNvPr id="6" name="Овал 5"/>
          <p:cNvSpPr/>
          <p:nvPr/>
        </p:nvSpPr>
        <p:spPr>
          <a:xfrm>
            <a:off x="1285852" y="3429000"/>
            <a:ext cx="3214710" cy="1800200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развивают носовое, диафрагмальное, брюшное дыхание</a:t>
            </a:r>
          </a:p>
        </p:txBody>
      </p:sp>
      <p:pic>
        <p:nvPicPr>
          <p:cNvPr id="2052" name="Picture 4" descr="C:\Documents and Settings\Admin\Рабочий стол\Ребёнок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304" y="332656"/>
            <a:ext cx="1498500" cy="2160000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Девочка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4005064"/>
            <a:ext cx="1304698" cy="2160000"/>
          </a:xfrm>
          <a:prstGeom prst="rect">
            <a:avLst/>
          </a:prstGeom>
          <a:noFill/>
        </p:spPr>
      </p:pic>
      <p:pic>
        <p:nvPicPr>
          <p:cNvPr id="7" name="Picture 2" descr="C:\Users\Win-7\Desktop\фото\DSC0695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5983" y="785794"/>
            <a:ext cx="4465505" cy="25495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3300" b="1" dirty="0" smtClean="0">
                <a:latin typeface="Georgia" pitchFamily="18" charset="0"/>
                <a:cs typeface="Aharoni" pitchFamily="2" charset="-79"/>
              </a:rPr>
              <a:t>Подул ветер «У-у-у!..»</a:t>
            </a:r>
          </a:p>
          <a:p>
            <a:r>
              <a:rPr lang="ru-RU" sz="3300" b="1" dirty="0" smtClean="0">
                <a:latin typeface="Georgia" pitchFamily="18" charset="0"/>
                <a:cs typeface="Aharoni" pitchFamily="2" charset="-79"/>
              </a:rPr>
              <a:t>Листья пожелтели, задрожали,</a:t>
            </a:r>
          </a:p>
          <a:p>
            <a:r>
              <a:rPr lang="ru-RU" sz="3300" b="1" dirty="0" smtClean="0">
                <a:latin typeface="Georgia" pitchFamily="18" charset="0"/>
                <a:cs typeface="Aharoni" pitchFamily="2" charset="-79"/>
              </a:rPr>
              <a:t>«Ф! Ф! Ф!»</a:t>
            </a:r>
          </a:p>
          <a:p>
            <a:r>
              <a:rPr lang="ru-RU" sz="3300" b="1" dirty="0" smtClean="0">
                <a:latin typeface="Georgia" pitchFamily="18" charset="0"/>
                <a:cs typeface="Aharoni" pitchFamily="2" charset="-79"/>
              </a:rPr>
              <a:t>Полетели на землю,</a:t>
            </a:r>
          </a:p>
          <a:p>
            <a:r>
              <a:rPr lang="ru-RU" sz="3300" b="1" dirty="0" smtClean="0">
                <a:latin typeface="Georgia" pitchFamily="18" charset="0"/>
                <a:cs typeface="Aharoni" pitchFamily="2" charset="-79"/>
              </a:rPr>
              <a:t>«П! П! П!»</a:t>
            </a:r>
          </a:p>
          <a:p>
            <a:r>
              <a:rPr lang="ru-RU" sz="3300" b="1" dirty="0" smtClean="0">
                <a:latin typeface="Georgia" pitchFamily="18" charset="0"/>
                <a:cs typeface="Aharoni" pitchFamily="2" charset="-79"/>
              </a:rPr>
              <a:t>Зашуршали «Ш-ш… Ш-ш…»</a:t>
            </a:r>
          </a:p>
          <a:p>
            <a:r>
              <a:rPr lang="ru-RU" sz="3300" b="1" dirty="0" smtClean="0">
                <a:latin typeface="Georgia" pitchFamily="18" charset="0"/>
                <a:cs typeface="Aharoni" pitchFamily="2" charset="-79"/>
              </a:rPr>
              <a:t>Стоят деревья голые,</a:t>
            </a:r>
          </a:p>
          <a:p>
            <a:r>
              <a:rPr lang="ru-RU" sz="3300" b="1" dirty="0" smtClean="0">
                <a:latin typeface="Georgia" pitchFamily="18" charset="0"/>
                <a:cs typeface="Aharoni" pitchFamily="2" charset="-79"/>
              </a:rPr>
              <a:t>Жалобно скрипят.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err="1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Фонопедические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упражнения </a:t>
            </a: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Win-7\Desktop\фото\DSC069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928670"/>
            <a:ext cx="3815176" cy="2714644"/>
          </a:xfrm>
          <a:prstGeom prst="rect">
            <a:avLst/>
          </a:prstGeom>
          <a:noFill/>
        </p:spPr>
      </p:pic>
      <p:pic>
        <p:nvPicPr>
          <p:cNvPr id="2051" name="Picture 3" descr="C:\Users\Win-7\Desktop\фото\DSC069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4031568"/>
            <a:ext cx="3786214" cy="2469242"/>
          </a:xfrm>
          <a:prstGeom prst="rect">
            <a:avLst/>
          </a:prstGeom>
          <a:noFill/>
        </p:spPr>
      </p:pic>
      <p:pic>
        <p:nvPicPr>
          <p:cNvPr id="2052" name="Picture 4" descr="C:\Users\Win-7\Desktop\фото\DSC069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28" y="922027"/>
            <a:ext cx="3786214" cy="27547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640662"/>
          </a:xfrm>
          <a:solidFill>
            <a:srgbClr val="FFFF00"/>
          </a:solidFill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"Кто много поет, того хворь 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берет!"</a:t>
            </a:r>
          </a:p>
        </p:txBody>
      </p:sp>
      <p:pic>
        <p:nvPicPr>
          <p:cNvPr id="14" name="Содержимое 13" descr="1.jpe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967990"/>
            <a:ext cx="3186106" cy="4389967"/>
          </a:xfrm>
          <a:ln w="19050">
            <a:solidFill>
              <a:schemeClr val="tx1"/>
            </a:solidFill>
          </a:ln>
        </p:spPr>
      </p:pic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464347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звук “а 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” массирует глотку, гортань, щитовидную железу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звук “о 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” оздоровляет среднюю часть груди;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звук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“о - и - о - и” массирует сердце;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звук “а - у - э - и” помогает всему организму в целом.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5929322" y="3143248"/>
            <a:ext cx="2928958" cy="1785950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укрепляет различные группы мышц и осанку</a:t>
            </a:r>
          </a:p>
        </p:txBody>
      </p:sp>
      <p:sp>
        <p:nvSpPr>
          <p:cNvPr id="12" name="Овал 11"/>
          <p:cNvSpPr/>
          <p:nvPr/>
        </p:nvSpPr>
        <p:spPr>
          <a:xfrm>
            <a:off x="5572132" y="5072050"/>
            <a:ext cx="3214710" cy="1785950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развивает умение чувствовать и передавать характер музыки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79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Ритмопластика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0" y="4429132"/>
            <a:ext cx="3214710" cy="1785950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развивает чувство ритма, музыкальный слух и вкус</a:t>
            </a:r>
          </a:p>
        </p:txBody>
      </p:sp>
      <p:sp>
        <p:nvSpPr>
          <p:cNvPr id="10" name="Овал 9"/>
          <p:cNvSpPr/>
          <p:nvPr/>
        </p:nvSpPr>
        <p:spPr>
          <a:xfrm>
            <a:off x="2357422" y="5072050"/>
            <a:ext cx="3214710" cy="1785950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развивает умение правильно и красиво двигаться </a:t>
            </a:r>
          </a:p>
        </p:txBody>
      </p:sp>
      <p:pic>
        <p:nvPicPr>
          <p:cNvPr id="7170" name="Picture 2" descr="C:\Documents and Settings\Admin\Рабочий стол\Танец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188640"/>
            <a:ext cx="1063554" cy="1800000"/>
          </a:xfrm>
          <a:prstGeom prst="rect">
            <a:avLst/>
          </a:prstGeom>
          <a:noFill/>
        </p:spPr>
      </p:pic>
      <p:pic>
        <p:nvPicPr>
          <p:cNvPr id="11266" name="Picture 2" descr="F:\Фото\DSC051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500174"/>
            <a:ext cx="4000528" cy="2857520"/>
          </a:xfrm>
          <a:prstGeom prst="rect">
            <a:avLst/>
          </a:prstGeom>
          <a:noFill/>
        </p:spPr>
      </p:pic>
      <p:pic>
        <p:nvPicPr>
          <p:cNvPr id="1026" name="Picture 2" descr="F:\Фото\DSC060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4810" y="642918"/>
            <a:ext cx="3429024" cy="248604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86776" cy="1214422"/>
          </a:xfrm>
        </p:spPr>
        <p:txBody>
          <a:bodyPr>
            <a:noAutofit/>
          </a:bodyPr>
          <a:lstStyle/>
          <a:p>
            <a:pPr>
              <a:tabLst>
                <a:tab pos="2876550" algn="l"/>
              </a:tabLst>
            </a:pP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Алгоритм проведения музыкального занятия с использованием здоровьесберегающих технологий</a:t>
            </a:r>
            <a:endParaRPr lang="ru-RU" sz="32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67544" y="774576"/>
            <a:ext cx="8286776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1.Приветствие.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Психогимнастическое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упражнение для настройки на рабочий лад. 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Вводная ходьба. Музыкально-ритмические движения, речь с движением. </a:t>
            </a: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Пение, песенное творчество: </a:t>
            </a:r>
            <a:r>
              <a:rPr lang="ru-RU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распевки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артикуляционная гимнастика, дыхательная гимнастика, в качестве физкультминутки – пальчиковая или жестовая игра -1 упр. 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30338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Слушание музыки (активное и пассивное). Физкультминутка- пальчиковая или жестовая игра - 1 упр. 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Танцы, танцевальное творчество с элементами ритмопластики. 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Театральное творчество с элементами ритмопластики, психогимнастики (мимика, пантомимика). Музыкальные игры, хороводы. 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Игра на ДМИ. Творческое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музицирование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Прощание.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Психогимнастическое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упражнение на релаксацию.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Admin\Рабочий стол\Книга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04000" y="357166"/>
            <a:ext cx="2040000" cy="1800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технологии 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1428736"/>
            <a:ext cx="4714908" cy="407196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это </a:t>
            </a:r>
            <a:r>
              <a:rPr lang="ru-RU" sz="3600" b="1" dirty="0">
                <a:solidFill>
                  <a:schemeClr val="tx1"/>
                </a:solidFill>
              </a:rPr>
              <a:t>система мер, направленных на улучшение здоровья участников образовательного </a:t>
            </a:r>
            <a:r>
              <a:rPr lang="ru-RU" sz="3600" b="1" dirty="0" smtClean="0">
                <a:solidFill>
                  <a:schemeClr val="tx1"/>
                </a:solidFill>
              </a:rPr>
              <a:t>процесса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8" name="Рисунок 5" descr="Заяц и лягушонок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86380" y="3500438"/>
            <a:ext cx="3642351" cy="3096000"/>
          </a:xfrm>
          <a:prstGeom prst="round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6" name="Picture 8" descr="музо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216" y="1844823"/>
            <a:ext cx="1241379" cy="1080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87606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b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музыкально-оздоровительной работы:</a:t>
            </a:r>
            <a:endParaRPr lang="ru-RU" sz="32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071678"/>
            <a:ext cx="9144000" cy="4299109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повышение уровня развития музыкальных и творческих способностей детей;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стабильность эмоционального благополучия каждого воспитанника;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повышение уровня речевого развития;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снижение уровня заболеваемости;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стабильность физической и умственной работоспособности во всех сезонах года, не зависимо от погоды. </a:t>
            </a:r>
          </a:p>
          <a:p>
            <a:endParaRPr lang="ru-RU" dirty="0"/>
          </a:p>
        </p:txBody>
      </p:sp>
      <p:pic>
        <p:nvPicPr>
          <p:cNvPr id="7" name="Рисунок 4" descr="cont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0"/>
            <a:ext cx="3789134" cy="109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   </a:t>
            </a:r>
            <a:r>
              <a:rPr lang="ru-RU" b="1" dirty="0" smtClean="0">
                <a:solidFill>
                  <a:srgbClr val="FF0000"/>
                </a:solidFill>
              </a:rPr>
              <a:t>  </a:t>
            </a:r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4000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285860"/>
            <a:ext cx="8858280" cy="4525963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Музыкальные занятия с использованием технологий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эффективны при учете индивидуальных и возрастных особенностей каждого ребенка, его интересов.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Успех занятий невозможен без совместной деятельности музыкального руководителя и воспитателя, который активно помогает, организует самостоятельное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музицирование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детей в группе.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001156" cy="4697427"/>
          </a:xfrm>
        </p:spPr>
        <p:txBody>
          <a:bodyPr>
            <a:normAutofit/>
          </a:bodyPr>
          <a:lstStyle/>
          <a:p>
            <a:pPr algn="ctr">
              <a:defRPr/>
            </a:pPr>
            <a:endParaRPr lang="ru-RU" b="1" dirty="0"/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Арсеневская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О.Н. "Система музыкально-оздоровительной работы в детском саду" г.Волгоград, изд. "Учитель", 2009.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Картушина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М.Ю. "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Логоритмические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занятия в детском саду" г.Москва, изд. ТЦ "Сфера", 2008.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Подольская Е.И. "Формы оздоровления детей 4-7 лет" г.Волгоград, изд. "Учитель", 2009.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357298"/>
            <a:ext cx="571504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283214"/>
                </a:solidFill>
              </a:rPr>
              <a:t> </a:t>
            </a:r>
            <a:endParaRPr lang="ru-RU" b="1" dirty="0" smtClean="0">
              <a:solidFill>
                <a:srgbClr val="37451B"/>
              </a:solidFill>
            </a:endParaRP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500042"/>
          <a:ext cx="8572560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218" name="Picture 2" descr="C:\Documents and Settings\Admin\Рабочий стол\Book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279040">
            <a:off x="331845" y="302239"/>
            <a:ext cx="1937206" cy="1080000"/>
          </a:xfrm>
          <a:prstGeom prst="rect">
            <a:avLst/>
          </a:prstGeom>
          <a:noFill/>
        </p:spPr>
      </p:pic>
      <p:pic>
        <p:nvPicPr>
          <p:cNvPr id="9219" name="Picture 3" descr="C:\Documents and Settings\Admin\Рабочий стол\Ручка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67544" y="0"/>
            <a:ext cx="720000" cy="720000"/>
          </a:xfrm>
          <a:prstGeom prst="rect">
            <a:avLst/>
          </a:prstGeom>
          <a:noFill/>
        </p:spPr>
      </p:pic>
      <p:pic>
        <p:nvPicPr>
          <p:cNvPr id="9220" name="Picture 4" descr="C:\Documents and Settings\Admin\Рабочий стол\Детки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727893" y="5058000"/>
            <a:ext cx="2416107" cy="1800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  </a:t>
            </a:r>
            <a:r>
              <a:rPr lang="ru-RU" b="1" dirty="0" smtClean="0">
                <a:solidFill>
                  <a:srgbClr val="FF0000"/>
                </a:solidFill>
              </a:rPr>
              <a:t>  </a:t>
            </a: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Музыкотерапия</a:t>
            </a: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важная составляющая музыкально-оздоровительной работы в  ДОУ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285860"/>
            <a:ext cx="8572528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создание такого музыкального сопровождения, которое способствует коррекции психофизического статуса детей в процессе их двигательно-игровой деятельности.                                                </a:t>
            </a:r>
            <a:endParaRPr lang="en-US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Слушание правильно подобранной музыки повышает иммунитет детей, снимает напряжение и раздражительность, головную и мышечную боль, восстанавливает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спокойное дыхание. </a:t>
            </a:r>
            <a:endParaRPr lang="en-US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m4-tub-ru.yandex.net/i?id=303004779-51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5286388"/>
            <a:ext cx="1428750" cy="1428750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07157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Речь с движением</a:t>
            </a:r>
            <a:endParaRPr lang="ru-RU" sz="4000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0" y="3429000"/>
            <a:ext cx="2714612" cy="2143116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стимулирует развитие речи</a:t>
            </a:r>
          </a:p>
        </p:txBody>
      </p:sp>
      <p:sp>
        <p:nvSpPr>
          <p:cNvPr id="5" name="Овал 4"/>
          <p:cNvSpPr/>
          <p:nvPr/>
        </p:nvSpPr>
        <p:spPr>
          <a:xfrm>
            <a:off x="1428728" y="5072050"/>
            <a:ext cx="3143272" cy="1785950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развивает пространственное мышление</a:t>
            </a:r>
          </a:p>
          <a:p>
            <a:pPr algn="ctr"/>
            <a:endParaRPr lang="ru-RU" sz="22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286248" y="5072074"/>
            <a:ext cx="3000396" cy="1785926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 развивает </a:t>
            </a:r>
          </a:p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внимание, воображение</a:t>
            </a:r>
            <a:endParaRPr lang="ru-RU" sz="2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286512" y="3571876"/>
            <a:ext cx="2857488" cy="2143116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воспитывает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быстроту реакции и эмоциональную выразительность</a:t>
            </a:r>
          </a:p>
        </p:txBody>
      </p:sp>
      <p:pic>
        <p:nvPicPr>
          <p:cNvPr id="5122" name="Picture 2" descr="C:\Users\Win-7\Desktop\жанна\IMG_20190515_09415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59752" y="1328723"/>
            <a:ext cx="3969636" cy="36719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186766" cy="57150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Речь с движением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286512" y="2204864"/>
            <a:ext cx="2857488" cy="36972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283214"/>
                </a:solidFill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Игра-упражнение 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«У мишки дом большой»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Цель: развитие подражательных движений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67544" y="4365104"/>
            <a:ext cx="8247860" cy="1982783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мишки дом большой,             – дети поднимаются на носки, руки 				тянут вверх.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зайки домик маленький.       – дети присаживаются на корточки, 				руки опускают к полу.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Мишка наш пошёл домой,        – шагают как мишки, переваливаясь.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за ним и заинька.                      – прыгают на двух ногах  - «зайчики».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Documents and Settings\Admin\Рабочий стол\Мишка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20272" y="332656"/>
            <a:ext cx="1800000" cy="1800000"/>
          </a:xfrm>
          <a:prstGeom prst="rect">
            <a:avLst/>
          </a:prstGeom>
          <a:noFill/>
        </p:spPr>
      </p:pic>
      <p:pic>
        <p:nvPicPr>
          <p:cNvPr id="6146" name="Picture 2" descr="C:\Users\Win-7\Desktop\жанна\IMG_20190515_0944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28" y="857232"/>
            <a:ext cx="5143536" cy="34546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C:\Documents and Settings\Admin\Рабочий стол\Руки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86644" y="1857364"/>
            <a:ext cx="1474839" cy="1080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7429552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0" y="4071942"/>
            <a:ext cx="2428860" cy="2143116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стимулирует действие речевых зон коры головного мозга детей</a:t>
            </a:r>
          </a:p>
        </p:txBody>
      </p:sp>
      <p:sp>
        <p:nvSpPr>
          <p:cNvPr id="10" name="Овал 9"/>
          <p:cNvSpPr/>
          <p:nvPr/>
        </p:nvSpPr>
        <p:spPr>
          <a:xfrm>
            <a:off x="2071670" y="4929198"/>
            <a:ext cx="2786082" cy="1928802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совершенствует внимание и память</a:t>
            </a:r>
          </a:p>
        </p:txBody>
      </p:sp>
      <p:sp>
        <p:nvSpPr>
          <p:cNvPr id="11" name="Овал 10"/>
          <p:cNvSpPr/>
          <p:nvPr/>
        </p:nvSpPr>
        <p:spPr>
          <a:xfrm>
            <a:off x="4572000" y="5000636"/>
            <a:ext cx="2643206" cy="1857364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формирует ассоциативно-образное мышление</a:t>
            </a:r>
          </a:p>
          <a:p>
            <a:pPr algn="ctr"/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786546" y="4071942"/>
            <a:ext cx="2357454" cy="2000264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облегчает будущим школьникам усвоение навыков письма</a:t>
            </a:r>
          </a:p>
        </p:txBody>
      </p:sp>
      <p:pic>
        <p:nvPicPr>
          <p:cNvPr id="13" name="Picture 5" descr="C:\Documents and Settings\Admin\Рабочий стол\Руки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785926"/>
            <a:ext cx="1474839" cy="1080000"/>
          </a:xfrm>
          <a:prstGeom prst="rect">
            <a:avLst/>
          </a:prstGeom>
          <a:noFill/>
        </p:spPr>
      </p:pic>
      <p:pic>
        <p:nvPicPr>
          <p:cNvPr id="7172" name="Picture 4" descr="C:\Users\Win-7\Desktop\жанна\IMG_20190515_0943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928670"/>
            <a:ext cx="5345760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sz="4000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4611231"/>
            <a:ext cx="87154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«Моя семья»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Этот пальчик — дедушка,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 сжав пальчики в кулачки,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Этот пальчик — бабушка,                   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разжимаем их по-очереди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Этот пальчик — папочка,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Этот пальчик — мамочка,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Этот пальчик — я,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Вот и вся моя семья!                            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 сжимаем пальчики в замок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Рабочий стол\Ребёнок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44000" y="548680"/>
            <a:ext cx="1800000" cy="180000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Руки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3501008"/>
            <a:ext cx="1474839" cy="1080000"/>
          </a:xfrm>
          <a:prstGeom prst="rect">
            <a:avLst/>
          </a:prstGeom>
          <a:noFill/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600201"/>
            <a:ext cx="2242592" cy="103671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8195" name="Picture 3" descr="C:\Users\Win-7\Desktop\жанна\IMG_20190515_0946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43174" y="1071546"/>
            <a:ext cx="5000660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6072166" y="4071942"/>
            <a:ext cx="3071834" cy="1928802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sz="2000" b="1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ауто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релаксации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     </a:t>
            </a:r>
            <a:r>
              <a:rPr lang="ru-RU" sz="4000" b="1" dirty="0" err="1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Психогимнастика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4000504"/>
            <a:ext cx="3071834" cy="1857364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снятие эмоционального напряжения </a:t>
            </a:r>
          </a:p>
        </p:txBody>
      </p:sp>
      <p:sp>
        <p:nvSpPr>
          <p:cNvPr id="6" name="Овал 5"/>
          <p:cNvSpPr/>
          <p:nvPr/>
        </p:nvSpPr>
        <p:spPr>
          <a:xfrm>
            <a:off x="2000232" y="4857760"/>
            <a:ext cx="3071834" cy="2000240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обучение умению изображать  выразительно и эмоционально отдельные </a:t>
            </a:r>
          </a:p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эмоции, движения</a:t>
            </a:r>
          </a:p>
        </p:txBody>
      </p:sp>
      <p:sp>
        <p:nvSpPr>
          <p:cNvPr id="8" name="Овал 7"/>
          <p:cNvSpPr/>
          <p:nvPr/>
        </p:nvSpPr>
        <p:spPr>
          <a:xfrm>
            <a:off x="4214810" y="4929174"/>
            <a:ext cx="3000396" cy="1928826"/>
          </a:xfrm>
          <a:prstGeom prst="ellipse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коррекция настроения и отдельных черт характера </a:t>
            </a:r>
          </a:p>
        </p:txBody>
      </p:sp>
      <p:pic>
        <p:nvPicPr>
          <p:cNvPr id="10243" name="Picture 3" descr="C:\Users\Win-7\Desktop\жанна\IMG_20190515_0942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14612" y="1000108"/>
            <a:ext cx="3786214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6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1851</TotalTime>
  <Words>870</Words>
  <Application>Microsoft Office PowerPoint</Application>
  <PresentationFormat>Экран (4:3)</PresentationFormat>
  <Paragraphs>153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Здоровьесберегающие технологии на музыкальных занятиях  ДОУ</vt:lpstr>
      <vt:lpstr>Здоровьесберегающие технологии </vt:lpstr>
      <vt:lpstr>Слайд 3</vt:lpstr>
      <vt:lpstr>     Музыкотерапия- важная составляющая музыкально-оздоровительной работы в  ДОУ  </vt:lpstr>
      <vt:lpstr>Речь с движением</vt:lpstr>
      <vt:lpstr>Речь с движением</vt:lpstr>
      <vt:lpstr>Пальчиковая гимнастика</vt:lpstr>
      <vt:lpstr>Пальчиковая гимнастика</vt:lpstr>
      <vt:lpstr>      Психогимнастика</vt:lpstr>
      <vt:lpstr>Психогимнастика</vt:lpstr>
      <vt:lpstr>Дыхательная гимнастика</vt:lpstr>
      <vt:lpstr>Дыхательная гимнастика</vt:lpstr>
      <vt:lpstr>Артикуляционная гимнастика</vt:lpstr>
      <vt:lpstr>Артикуляционная гимнастика</vt:lpstr>
      <vt:lpstr>Фонопедические упражнения  </vt:lpstr>
      <vt:lpstr>Фонопедические упражнения  </vt:lpstr>
      <vt:lpstr>"Кто много поет, того хворь  не берет!"</vt:lpstr>
      <vt:lpstr>Ритмопластика</vt:lpstr>
      <vt:lpstr>  Алгоритм проведения музыкального занятия с использованием здоровьесберегающих технологий</vt:lpstr>
      <vt:lpstr>Результаты  музыкально-оздоровительной работы:</vt:lpstr>
      <vt:lpstr>     Заключение</vt:lpstr>
      <vt:lpstr>Используемые источники: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здоровьесберегающих технологий в работе музыкального руководителя ДОУ</dc:title>
  <dc:creator>Кушнерова Е. п.</dc:creator>
  <cp:lastModifiedBy>Lenovo</cp:lastModifiedBy>
  <cp:revision>244</cp:revision>
  <dcterms:created xsi:type="dcterms:W3CDTF">2012-07-29T11:57:02Z</dcterms:created>
  <dcterms:modified xsi:type="dcterms:W3CDTF">2021-10-19T09:32:15Z</dcterms:modified>
</cp:coreProperties>
</file>