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8" r:id="rId2"/>
    <p:sldId id="273" r:id="rId3"/>
    <p:sldId id="259" r:id="rId4"/>
    <p:sldId id="274" r:id="rId5"/>
    <p:sldId id="260" r:id="rId6"/>
    <p:sldId id="261" r:id="rId7"/>
    <p:sldId id="271" r:id="rId8"/>
    <p:sldId id="272" r:id="rId9"/>
    <p:sldId id="262" r:id="rId10"/>
    <p:sldId id="263" r:id="rId11"/>
    <p:sldId id="264" r:id="rId12"/>
    <p:sldId id="265" r:id="rId13"/>
    <p:sldId id="268" r:id="rId14"/>
    <p:sldId id="269" r:id="rId15"/>
    <p:sldId id="270" r:id="rId16"/>
    <p:sldId id="277" r:id="rId17"/>
    <p:sldId id="27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99E41D-FAD6-4E66-AD02-97E5384EDABD}" type="datetimeFigureOut">
              <a:rPr lang="ru-RU" smtClean="0"/>
              <a:t>07.02.2021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9D8CBA-9496-4095-A1C5-510E46E8D7D3}" type="slidenum">
              <a:rPr lang="ru-RU" smtClean="0"/>
              <a:t>‹#›</a:t>
            </a:fld>
            <a:endParaRPr lang="ru-RU"/>
          </a:p>
        </p:txBody>
      </p:sp>
    </p:spTree>
    <p:extLst>
      <p:ext uri="{BB962C8B-B14F-4D97-AF65-F5344CB8AC3E}">
        <p14:creationId xmlns:p14="http://schemas.microsoft.com/office/powerpoint/2010/main" val="94804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92FF6ABF-D99D-4891-B01B-0791D6BB3A84}" type="datetimeFigureOut">
              <a:rPr lang="ru-RU" smtClean="0"/>
              <a:t>07.02.2021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2695106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2FF6ABF-D99D-4891-B01B-0791D6BB3A84}" type="datetimeFigureOut">
              <a:rPr lang="ru-RU" smtClean="0"/>
              <a:t>07.02.2021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2096965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2FF6ABF-D99D-4891-B01B-0791D6BB3A84}" type="datetimeFigureOut">
              <a:rPr lang="ru-RU" smtClean="0"/>
              <a:t>07.02.2021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306341-D94F-47C6-809D-812B56F080B1}"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79572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2FF6ABF-D99D-4891-B01B-0791D6BB3A84}" type="datetimeFigureOut">
              <a:rPr lang="ru-RU" smtClean="0"/>
              <a:t>07.02.2021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36336733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2FF6ABF-D99D-4891-B01B-0791D6BB3A84}" type="datetimeFigureOut">
              <a:rPr lang="ru-RU" smtClean="0"/>
              <a:t>07.02.2021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306341-D94F-47C6-809D-812B56F080B1}"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763117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2FF6ABF-D99D-4891-B01B-0791D6BB3A84}" type="datetimeFigureOut">
              <a:rPr lang="ru-RU" smtClean="0"/>
              <a:t>07.02.2021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22541636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2FF6ABF-D99D-4891-B01B-0791D6BB3A84}" type="datetimeFigureOut">
              <a:rPr lang="ru-RU" smtClean="0"/>
              <a:t>07.02.2021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2461149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2FF6ABF-D99D-4891-B01B-0791D6BB3A84}" type="datetimeFigureOut">
              <a:rPr lang="ru-RU" smtClean="0"/>
              <a:t>07.02.2021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839166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2FF6ABF-D99D-4891-B01B-0791D6BB3A84}" type="datetimeFigureOut">
              <a:rPr lang="ru-RU" smtClean="0"/>
              <a:t>07.02.2021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2317791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2FF6ABF-D99D-4891-B01B-0791D6BB3A84}" type="datetimeFigureOut">
              <a:rPr lang="ru-RU" smtClean="0"/>
              <a:t>07.02.2021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4095367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92FF6ABF-D99D-4891-B01B-0791D6BB3A84}" type="datetimeFigureOut">
              <a:rPr lang="ru-RU" smtClean="0"/>
              <a:t>07.02.2021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2814893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2FF6ABF-D99D-4891-B01B-0791D6BB3A84}" type="datetimeFigureOut">
              <a:rPr lang="ru-RU" smtClean="0"/>
              <a:t>07.02.2021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2381455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92FF6ABF-D99D-4891-B01B-0791D6BB3A84}" type="datetimeFigureOut">
              <a:rPr lang="ru-RU" smtClean="0"/>
              <a:t>07.02.2021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1755730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FF6ABF-D99D-4891-B01B-0791D6BB3A84}" type="datetimeFigureOut">
              <a:rPr lang="ru-RU" smtClean="0"/>
              <a:t>07.02.2021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1238164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fld id="{92FF6ABF-D99D-4891-B01B-0791D6BB3A84}" type="datetimeFigureOut">
              <a:rPr lang="ru-RU" smtClean="0"/>
              <a:t>07.02.2021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4266483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92FF6ABF-D99D-4891-B01B-0791D6BB3A84}" type="datetimeFigureOut">
              <a:rPr lang="ru-RU" smtClean="0"/>
              <a:t>07.02.2021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F306341-D94F-47C6-809D-812B56F080B1}" type="slidenum">
              <a:rPr lang="ru-RU" smtClean="0"/>
              <a:t>‹#›</a:t>
            </a:fld>
            <a:endParaRPr lang="ru-RU"/>
          </a:p>
        </p:txBody>
      </p:sp>
    </p:spTree>
    <p:extLst>
      <p:ext uri="{BB962C8B-B14F-4D97-AF65-F5344CB8AC3E}">
        <p14:creationId xmlns:p14="http://schemas.microsoft.com/office/powerpoint/2010/main" val="2638343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2FF6ABF-D99D-4891-B01B-0791D6BB3A84}" type="datetimeFigureOut">
              <a:rPr lang="ru-RU" smtClean="0"/>
              <a:t>07.02.2021</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4F306341-D94F-47C6-809D-812B56F080B1}" type="slidenum">
              <a:rPr lang="ru-RU" smtClean="0"/>
              <a:t>‹#›</a:t>
            </a:fld>
            <a:endParaRPr lang="ru-RU"/>
          </a:p>
        </p:txBody>
      </p:sp>
    </p:spTree>
    <p:extLst>
      <p:ext uri="{BB962C8B-B14F-4D97-AF65-F5344CB8AC3E}">
        <p14:creationId xmlns:p14="http://schemas.microsoft.com/office/powerpoint/2010/main" val="42707848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9331" y="188640"/>
            <a:ext cx="8583558" cy="1440160"/>
          </a:xfrm>
        </p:spPr>
        <p:txBody>
          <a:bodyPr>
            <a:normAutofit fontScale="90000"/>
          </a:bodyPr>
          <a:lstStyle/>
          <a:p>
            <a:pPr>
              <a:lnSpc>
                <a:spcPct val="115000"/>
              </a:lnSpc>
            </a:pP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ea typeface="Calibri" panose="020F0502020204030204" pitchFamily="34" charset="0"/>
                <a:cs typeface="Times New Roman" panose="02020603050405020304" pitchFamily="18" charset="0"/>
              </a:rPr>
              <a:t> </a:t>
            </a:r>
            <a:br>
              <a:rPr lang="ru-RU" sz="1400" dirty="0">
                <a:latin typeface="Calibri" panose="020F0502020204030204" pitchFamily="34" charset="0"/>
                <a:ea typeface="Calibri" panose="020F0502020204030204" pitchFamily="34"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br>
              <a:rPr lang="ru-RU" sz="1800" i="1" dirty="0">
                <a:latin typeface="Times New Roman" panose="02020603050405020304" pitchFamily="18" charset="0"/>
                <a:cs typeface="Times New Roman" panose="02020603050405020304" pitchFamily="18" charset="0"/>
              </a:rPr>
            </a:br>
            <a:r>
              <a:rPr lang="ru-RU" sz="1800" i="1" dirty="0"/>
              <a:t> </a:t>
            </a:r>
            <a:br>
              <a:rPr lang="ru-RU" sz="1800" dirty="0"/>
            </a:br>
            <a:r>
              <a:rPr lang="ru-RU" dirty="0"/>
              <a:t> </a:t>
            </a:r>
            <a:br>
              <a:rPr lang="ru-RU" dirty="0"/>
            </a:br>
            <a:br>
              <a:rPr lang="ru-RU" sz="1800" b="1" u="sng" kern="0" dirty="0">
                <a:solidFill>
                  <a:srgbClr val="DADADA">
                    <a:lumMod val="10000"/>
                  </a:srgbClr>
                </a:solidFill>
                <a:latin typeface="Garamond"/>
              </a:rPr>
            </a:br>
            <a:endParaRPr lang="ru-RU" b="1" u="sng" dirty="0"/>
          </a:p>
        </p:txBody>
      </p:sp>
      <p:sp>
        <p:nvSpPr>
          <p:cNvPr id="3" name="Подзаголовок 2"/>
          <p:cNvSpPr>
            <a:spLocks noGrp="1"/>
          </p:cNvSpPr>
          <p:nvPr>
            <p:ph type="subTitle" idx="1"/>
          </p:nvPr>
        </p:nvSpPr>
        <p:spPr>
          <a:xfrm>
            <a:off x="791580" y="2708920"/>
            <a:ext cx="6444716" cy="2892279"/>
          </a:xfrm>
        </p:spPr>
        <p:txBody>
          <a:bodyPr>
            <a:normAutofit lnSpcReduction="10000"/>
          </a:bodyPr>
          <a:lstStyle/>
          <a:p>
            <a:pPr algn="ctr"/>
            <a:r>
              <a:rPr lang="ru-RU" sz="2800" b="1" dirty="0">
                <a:solidFill>
                  <a:srgbClr val="FF0000"/>
                </a:solidFill>
                <a:latin typeface="Segoe UI Black" panose="020B0A02040204020203" pitchFamily="34" charset="0"/>
                <a:ea typeface="Segoe UI Black" panose="020B0A02040204020203" pitchFamily="34" charset="0"/>
              </a:rPr>
              <a:t>«Педагогическая система работы  по формированию ЗОЖ»</a:t>
            </a:r>
          </a:p>
          <a:p>
            <a:endParaRPr lang="ru-RU" b="1" dirty="0">
              <a:solidFill>
                <a:schemeClr val="tx1"/>
              </a:solidFill>
            </a:endParaRPr>
          </a:p>
          <a:p>
            <a:endParaRPr lang="ru-RU" sz="2000" b="1" dirty="0">
              <a:solidFill>
                <a:schemeClr val="tx1"/>
              </a:solidFill>
            </a:endParaRPr>
          </a:p>
          <a:p>
            <a:endParaRPr lang="ru-RU" sz="2000" b="1" dirty="0">
              <a:solidFill>
                <a:schemeClr val="tx1"/>
              </a:solidFill>
            </a:endParaRPr>
          </a:p>
          <a:p>
            <a:r>
              <a:rPr lang="ru-RU" sz="2000" b="1" dirty="0">
                <a:solidFill>
                  <a:schemeClr val="tx1"/>
                </a:solidFill>
              </a:rPr>
              <a:t>Выполнила воспитатель: </a:t>
            </a:r>
          </a:p>
          <a:p>
            <a:r>
              <a:rPr lang="ru-RU" sz="2000" b="1" dirty="0" err="1">
                <a:solidFill>
                  <a:schemeClr val="tx1"/>
                </a:solidFill>
              </a:rPr>
              <a:t>Храмова</a:t>
            </a:r>
            <a:r>
              <a:rPr lang="ru-RU" sz="2000" b="1" dirty="0">
                <a:solidFill>
                  <a:schemeClr val="tx1"/>
                </a:solidFill>
              </a:rPr>
              <a:t> А.В.</a:t>
            </a:r>
          </a:p>
        </p:txBody>
      </p:sp>
      <p:sp>
        <p:nvSpPr>
          <p:cNvPr id="6" name="TextBox 5">
            <a:extLst>
              <a:ext uri="{FF2B5EF4-FFF2-40B4-BE49-F238E27FC236}">
                <a16:creationId xmlns:a16="http://schemas.microsoft.com/office/drawing/2014/main" id="{ED14B57B-C841-41B3-8381-7A6702640682}"/>
              </a:ext>
            </a:extLst>
          </p:cNvPr>
          <p:cNvSpPr txBox="1"/>
          <p:nvPr/>
        </p:nvSpPr>
        <p:spPr>
          <a:xfrm>
            <a:off x="590670" y="255999"/>
            <a:ext cx="6645626" cy="1877437"/>
          </a:xfrm>
          <a:prstGeom prst="rect">
            <a:avLst/>
          </a:prstGeom>
          <a:noFill/>
        </p:spPr>
        <p:txBody>
          <a:bodyPr wrap="square">
            <a:spAutoFit/>
          </a:bodyPr>
          <a:lstStyle/>
          <a:p>
            <a:pPr algn="ctr"/>
            <a:r>
              <a:rPr lang="ru-RU" sz="1600" b="1" i="1" dirty="0">
                <a:latin typeface="Times New Roman" panose="02020603050405020304" pitchFamily="18" charset="0"/>
                <a:ea typeface="Calibri" panose="020F0502020204030204" pitchFamily="34" charset="0"/>
                <a:cs typeface="Times New Roman" panose="02020603050405020304" pitchFamily="18" charset="0"/>
              </a:rPr>
              <a:t>государственное бюджетное общеобразовательное учреждение</a:t>
            </a:r>
            <a:br>
              <a:rPr lang="ru-RU" sz="1600" b="1" i="1" dirty="0">
                <a:latin typeface="Times New Roman" panose="02020603050405020304" pitchFamily="18" charset="0"/>
                <a:ea typeface="Calibri" panose="020F0502020204030204" pitchFamily="34" charset="0"/>
                <a:cs typeface="Times New Roman" panose="02020603050405020304" pitchFamily="18" charset="0"/>
              </a:rPr>
            </a:br>
            <a:r>
              <a:rPr lang="ru-RU" sz="1600" b="1" i="1" dirty="0">
                <a:latin typeface="Times New Roman" panose="02020603050405020304" pitchFamily="18" charset="0"/>
                <a:ea typeface="Calibri" panose="020F0502020204030204" pitchFamily="34" charset="0"/>
                <a:cs typeface="Times New Roman" panose="02020603050405020304" pitchFamily="18" charset="0"/>
              </a:rPr>
              <a:t>Самарской области основная общеобразовательная школа № 21</a:t>
            </a:r>
            <a:br>
              <a:rPr lang="ru-RU" sz="1600" b="1" i="1" dirty="0">
                <a:latin typeface="Times New Roman" panose="02020603050405020304" pitchFamily="18" charset="0"/>
                <a:ea typeface="Calibri" panose="020F0502020204030204" pitchFamily="34" charset="0"/>
                <a:cs typeface="Times New Roman" panose="02020603050405020304" pitchFamily="18" charset="0"/>
              </a:rPr>
            </a:br>
            <a:r>
              <a:rPr lang="ru-RU" sz="1600" b="1" i="1" dirty="0">
                <a:latin typeface="Times New Roman" panose="02020603050405020304" pitchFamily="18" charset="0"/>
                <a:ea typeface="Calibri" panose="020F0502020204030204" pitchFamily="34" charset="0"/>
                <a:cs typeface="Times New Roman" panose="02020603050405020304" pitchFamily="18" charset="0"/>
              </a:rPr>
              <a:t>имени Героя Советского Союза Е.А. Никонова</a:t>
            </a:r>
            <a:br>
              <a:rPr lang="ru-RU" sz="1600" b="1" i="1" dirty="0">
                <a:latin typeface="Times New Roman" panose="02020603050405020304" pitchFamily="18" charset="0"/>
                <a:ea typeface="Calibri" panose="020F0502020204030204" pitchFamily="34" charset="0"/>
                <a:cs typeface="Times New Roman" panose="02020603050405020304" pitchFamily="18" charset="0"/>
              </a:rPr>
            </a:br>
            <a:r>
              <a:rPr lang="ru-RU" sz="1600" b="1" i="1" dirty="0">
                <a:latin typeface="Times New Roman" panose="02020603050405020304" pitchFamily="18" charset="0"/>
                <a:ea typeface="Calibri" panose="020F0502020204030204" pitchFamily="34" charset="0"/>
                <a:cs typeface="Times New Roman" panose="02020603050405020304" pitchFamily="18" charset="0"/>
              </a:rPr>
              <a:t>города Новокуйбышевска городского округа Новокуйбышевск</a:t>
            </a:r>
            <a:br>
              <a:rPr lang="ru-RU" b="1" i="1" dirty="0">
                <a:latin typeface="Times New Roman" panose="02020603050405020304" pitchFamily="18" charset="0"/>
                <a:ea typeface="Calibri" panose="020F0502020204030204" pitchFamily="34" charset="0"/>
                <a:cs typeface="Times New Roman" panose="02020603050405020304" pitchFamily="18" charset="0"/>
              </a:rPr>
            </a:br>
            <a:r>
              <a:rPr lang="ru-RU" b="1" i="1" dirty="0">
                <a:latin typeface="Times New Roman" panose="02020603050405020304" pitchFamily="18" charset="0"/>
                <a:ea typeface="Calibri" panose="020F0502020204030204" pitchFamily="34" charset="0"/>
                <a:cs typeface="Times New Roman" panose="02020603050405020304" pitchFamily="18" charset="0"/>
              </a:rPr>
              <a:t>Самарской области СП «Детский сад» Дружная семейка»</a:t>
            </a:r>
            <a:br>
              <a:rPr lang="ru-RU" sz="1400" b="1" dirty="0">
                <a:latin typeface="Calibri" panose="020F0502020204030204" pitchFamily="34" charset="0"/>
                <a:ea typeface="Calibri" panose="020F0502020204030204" pitchFamily="34" charset="0"/>
                <a:cs typeface="Times New Roman" panose="02020603050405020304" pitchFamily="18" charset="0"/>
              </a:rPr>
            </a:br>
            <a:r>
              <a:rPr lang="ru-RU" i="1" dirty="0">
                <a:latin typeface="Times New Roman" panose="02020603050405020304" pitchFamily="18" charset="0"/>
                <a:ea typeface="Calibri" panose="020F0502020204030204" pitchFamily="34" charset="0"/>
                <a:cs typeface="Times New Roman" panose="02020603050405020304" pitchFamily="18" charset="0"/>
              </a:rPr>
              <a:t> </a:t>
            </a:r>
            <a:br>
              <a:rPr lang="ru-RU" sz="1400" dirty="0">
                <a:latin typeface="Calibri" panose="020F0502020204030204" pitchFamily="34" charset="0"/>
                <a:ea typeface="Calibri" panose="020F0502020204030204" pitchFamily="34" charset="0"/>
                <a:cs typeface="Times New Roman" panose="02020603050405020304" pitchFamily="18" charset="0"/>
              </a:rPr>
            </a:br>
            <a:endParaRPr lang="ru-RU" sz="1600" dirty="0"/>
          </a:p>
        </p:txBody>
      </p:sp>
    </p:spTree>
    <p:extLst>
      <p:ext uri="{BB962C8B-B14F-4D97-AF65-F5344CB8AC3E}">
        <p14:creationId xmlns:p14="http://schemas.microsoft.com/office/powerpoint/2010/main" val="431307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8004" y="274638"/>
            <a:ext cx="5460140" cy="1210146"/>
          </a:xfrm>
        </p:spPr>
        <p:txBody>
          <a:bodyPr>
            <a:normAutofit/>
          </a:bodyPr>
          <a:lstStyle/>
          <a:p>
            <a:r>
              <a:rPr lang="ru-RU" sz="2800" b="1" dirty="0">
                <a:solidFill>
                  <a:schemeClr val="tx1"/>
                </a:solidFill>
                <a:latin typeface="Times New Roman" panose="02020603050405020304" pitchFamily="18" charset="0"/>
                <a:cs typeface="Times New Roman" panose="02020603050405020304" pitchFamily="18" charset="0"/>
              </a:rPr>
              <a:t>Формы работы по приобщению детей к здоровому образу жизни</a:t>
            </a:r>
          </a:p>
        </p:txBody>
      </p:sp>
      <p:sp>
        <p:nvSpPr>
          <p:cNvPr id="5" name="Объект 4"/>
          <p:cNvSpPr>
            <a:spLocks noGrp="1"/>
          </p:cNvSpPr>
          <p:nvPr>
            <p:ph idx="1"/>
          </p:nvPr>
        </p:nvSpPr>
        <p:spPr>
          <a:xfrm>
            <a:off x="408004" y="1916832"/>
            <a:ext cx="5460140" cy="4608512"/>
          </a:xfrm>
          <a:solidFill>
            <a:schemeClr val="accent3"/>
          </a:solidFill>
        </p:spPr>
        <p:txBody>
          <a:bodyPr>
            <a:normAutofit lnSpcReduction="10000"/>
          </a:bodyPr>
          <a:lstStyle/>
          <a:p>
            <a:pPr marL="0" lvl="0" indent="0">
              <a:buNone/>
            </a:pPr>
            <a:r>
              <a:rPr lang="ru-RU" sz="2400" dirty="0">
                <a:latin typeface="Times New Roman" panose="02020603050405020304" pitchFamily="18" charset="0"/>
                <a:cs typeface="Times New Roman" panose="02020603050405020304" pitchFamily="18" charset="0"/>
              </a:rPr>
              <a:t>-Занятия;</a:t>
            </a:r>
          </a:p>
          <a:p>
            <a:pPr marL="0" lvl="0" indent="0">
              <a:buNone/>
            </a:pPr>
            <a:r>
              <a:rPr lang="ru-RU" sz="2400" dirty="0">
                <a:latin typeface="Times New Roman" panose="02020603050405020304" pitchFamily="18" charset="0"/>
                <a:cs typeface="Times New Roman" panose="02020603050405020304" pitchFamily="18" charset="0"/>
              </a:rPr>
              <a:t>-Игры и игровые ситуации</a:t>
            </a:r>
          </a:p>
          <a:p>
            <a:pPr marL="0" lvl="0" indent="0">
              <a:buNone/>
            </a:pPr>
            <a:r>
              <a:rPr lang="ru-RU" sz="2400" dirty="0">
                <a:latin typeface="Times New Roman" panose="02020603050405020304" pitchFamily="18" charset="0"/>
                <a:cs typeface="Times New Roman" panose="02020603050405020304" pitchFamily="18" charset="0"/>
              </a:rPr>
              <a:t>-Беседы</a:t>
            </a:r>
          </a:p>
          <a:p>
            <a:pPr marL="0" lvl="0" indent="0">
              <a:buNone/>
            </a:pPr>
            <a:r>
              <a:rPr lang="ru-RU" sz="2400" dirty="0">
                <a:latin typeface="Times New Roman" panose="02020603050405020304" pitchFamily="18" charset="0"/>
                <a:cs typeface="Times New Roman" panose="02020603050405020304" pitchFamily="18" charset="0"/>
              </a:rPr>
              <a:t>-Театрализованные представления</a:t>
            </a:r>
          </a:p>
          <a:p>
            <a:pPr marL="0" lvl="0" indent="0">
              <a:buNone/>
            </a:pPr>
            <a:r>
              <a:rPr lang="ru-RU" sz="2400" dirty="0">
                <a:latin typeface="Times New Roman" panose="02020603050405020304" pitchFamily="18" charset="0"/>
                <a:cs typeface="Times New Roman" panose="02020603050405020304" pitchFamily="18" charset="0"/>
              </a:rPr>
              <a:t>-Чтение художественной литературы</a:t>
            </a:r>
          </a:p>
          <a:p>
            <a:pPr marL="0" lvl="0" indent="0">
              <a:buNone/>
            </a:pPr>
            <a:r>
              <a:rPr lang="ru-RU" sz="2400" dirty="0">
                <a:latin typeface="Times New Roman" panose="02020603050405020304" pitchFamily="18" charset="0"/>
                <a:cs typeface="Times New Roman" panose="02020603050405020304" pitchFamily="18" charset="0"/>
              </a:rPr>
              <a:t>-Продуктивная деятельность</a:t>
            </a:r>
          </a:p>
          <a:p>
            <a:pPr marL="0" lvl="0" indent="0">
              <a:buNone/>
            </a:pPr>
            <a:r>
              <a:rPr lang="ru-RU" sz="2400" dirty="0">
                <a:latin typeface="Times New Roman" panose="02020603050405020304" pitchFamily="18" charset="0"/>
                <a:cs typeface="Times New Roman" panose="02020603050405020304" pitchFamily="18" charset="0"/>
              </a:rPr>
              <a:t>-Физкультурные досуги,  праздники. экскурсии</a:t>
            </a:r>
          </a:p>
          <a:p>
            <a:pPr marL="0" indent="0">
              <a:buNone/>
            </a:pPr>
            <a:r>
              <a:rPr lang="ru-RU" sz="2400" dirty="0">
                <a:latin typeface="Times New Roman" panose="02020603050405020304" pitchFamily="18" charset="0"/>
                <a:cs typeface="Times New Roman" panose="02020603050405020304" pitchFamily="18" charset="0"/>
              </a:rPr>
              <a:t>-Участие воспитанников в соревнования</a:t>
            </a:r>
          </a:p>
        </p:txBody>
      </p:sp>
      <p:pic>
        <p:nvPicPr>
          <p:cNvPr id="7" name="Рисунок 6">
            <a:extLst>
              <a:ext uri="{FF2B5EF4-FFF2-40B4-BE49-F238E27FC236}">
                <a16:creationId xmlns:a16="http://schemas.microsoft.com/office/drawing/2014/main" id="{2D9F8C9C-B97D-462B-BB81-F47F3C5453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84168" y="1039779"/>
            <a:ext cx="2651828" cy="3253318"/>
          </a:xfrm>
          <a:prstGeom prst="rect">
            <a:avLst/>
          </a:prstGeom>
          <a:ln>
            <a:noFill/>
          </a:ln>
          <a:effectLst>
            <a:softEdge rad="112500"/>
          </a:effectLst>
        </p:spPr>
      </p:pic>
      <p:pic>
        <p:nvPicPr>
          <p:cNvPr id="9" name="Рисунок 8">
            <a:extLst>
              <a:ext uri="{FF2B5EF4-FFF2-40B4-BE49-F238E27FC236}">
                <a16:creationId xmlns:a16="http://schemas.microsoft.com/office/drawing/2014/main" id="{097B345E-9AF7-4840-9A07-0DD9FCB1FB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208" y="4403499"/>
            <a:ext cx="1944216" cy="2121845"/>
          </a:xfrm>
          <a:prstGeom prst="rect">
            <a:avLst/>
          </a:prstGeom>
          <a:ln>
            <a:noFill/>
          </a:ln>
          <a:effectLst>
            <a:softEdge rad="112500"/>
          </a:effectLst>
        </p:spPr>
      </p:pic>
    </p:spTree>
    <p:extLst>
      <p:ext uri="{BB962C8B-B14F-4D97-AF65-F5344CB8AC3E}">
        <p14:creationId xmlns:p14="http://schemas.microsoft.com/office/powerpoint/2010/main" val="486728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274638"/>
            <a:ext cx="5256584" cy="1138138"/>
          </a:xfrm>
        </p:spPr>
        <p:txBody>
          <a:bodyPr>
            <a:noAutofit/>
          </a:bodyPr>
          <a:lstStyle/>
          <a:p>
            <a:r>
              <a:rPr lang="ru-RU" sz="2400" b="1" dirty="0">
                <a:solidFill>
                  <a:schemeClr val="tx1"/>
                </a:solidFill>
                <a:latin typeface="Times New Roman" panose="02020603050405020304" pitchFamily="18" charset="0"/>
                <a:cs typeface="Times New Roman" panose="02020603050405020304" pitchFamily="18" charset="0"/>
              </a:rPr>
              <a:t>Формы взаимодействия  с семьей по вопросам охраны и укрепления здоровья детей</a:t>
            </a:r>
          </a:p>
        </p:txBody>
      </p:sp>
      <p:sp>
        <p:nvSpPr>
          <p:cNvPr id="5" name="Объект 4"/>
          <p:cNvSpPr>
            <a:spLocks noGrp="1"/>
          </p:cNvSpPr>
          <p:nvPr>
            <p:ph idx="1"/>
          </p:nvPr>
        </p:nvSpPr>
        <p:spPr>
          <a:xfrm>
            <a:off x="457200" y="1844824"/>
            <a:ext cx="6347048" cy="4738538"/>
          </a:xfrm>
          <a:solidFill>
            <a:schemeClr val="accent3"/>
          </a:solidFill>
        </p:spPr>
        <p:txBody>
          <a:bodyPr>
            <a:normAutofit fontScale="62500" lnSpcReduction="20000"/>
          </a:bodyPr>
          <a:lstStyle/>
          <a:p>
            <a:pPr marL="182563" lvl="0" indent="0">
              <a:buNone/>
            </a:pPr>
            <a:r>
              <a:rPr lang="ru-RU" sz="2000" dirty="0">
                <a:solidFill>
                  <a:srgbClr val="002060"/>
                </a:solidFill>
              </a:rPr>
              <a:t>- </a:t>
            </a:r>
            <a:r>
              <a:rPr lang="ru-RU" sz="2900" dirty="0">
                <a:latin typeface="Times New Roman" panose="02020603050405020304" pitchFamily="18" charset="0"/>
                <a:cs typeface="Times New Roman" panose="02020603050405020304" pitchFamily="18" charset="0"/>
              </a:rPr>
              <a:t>информационные стенды;</a:t>
            </a:r>
          </a:p>
          <a:p>
            <a:pPr marL="182563" lvl="0" indent="0">
              <a:buNone/>
            </a:pPr>
            <a:r>
              <a:rPr lang="ru-RU" sz="2900" dirty="0">
                <a:latin typeface="Times New Roman" panose="02020603050405020304" pitchFamily="18" charset="0"/>
                <a:cs typeface="Times New Roman" panose="02020603050405020304" pitchFamily="18" charset="0"/>
              </a:rPr>
              <a:t>-рекламные буклеты;</a:t>
            </a:r>
          </a:p>
          <a:p>
            <a:pPr marL="182563" lvl="0" indent="0">
              <a:buNone/>
            </a:pPr>
            <a:r>
              <a:rPr lang="ru-RU" sz="2900" dirty="0">
                <a:latin typeface="Times New Roman" panose="02020603050405020304" pitchFamily="18" charset="0"/>
                <a:cs typeface="Times New Roman" panose="02020603050405020304" pitchFamily="18" charset="0"/>
              </a:rPr>
              <a:t>-анкетирование</a:t>
            </a:r>
          </a:p>
          <a:p>
            <a:pPr marL="182563" lvl="0" indent="0">
              <a:buNone/>
            </a:pPr>
            <a:r>
              <a:rPr lang="ru-RU" sz="2900" dirty="0">
                <a:latin typeface="Times New Roman" panose="02020603050405020304" pitchFamily="18" charset="0"/>
                <a:cs typeface="Times New Roman" panose="02020603050405020304" pitchFamily="18" charset="0"/>
              </a:rPr>
              <a:t>-тематические выставки;</a:t>
            </a:r>
          </a:p>
          <a:p>
            <a:pPr marL="182563" lvl="0" indent="0">
              <a:buNone/>
            </a:pPr>
            <a:r>
              <a:rPr lang="ru-RU" sz="2900" dirty="0">
                <a:latin typeface="Times New Roman" panose="02020603050405020304" pitchFamily="18" charset="0"/>
                <a:cs typeface="Times New Roman" panose="02020603050405020304" pitchFamily="18" charset="0"/>
              </a:rPr>
              <a:t>-библиотека здоровья;</a:t>
            </a:r>
          </a:p>
          <a:p>
            <a:pPr marL="182563" lvl="0" indent="0">
              <a:buNone/>
            </a:pPr>
            <a:r>
              <a:rPr lang="ru-RU" sz="2900" dirty="0">
                <a:latin typeface="Times New Roman" panose="02020603050405020304" pitchFamily="18" charset="0"/>
                <a:cs typeface="Times New Roman" panose="02020603050405020304" pitchFamily="18" charset="0"/>
              </a:rPr>
              <a:t>-информационные уголки здоровья;</a:t>
            </a:r>
          </a:p>
          <a:p>
            <a:pPr marL="182563" lvl="0" indent="0">
              <a:buNone/>
            </a:pPr>
            <a:r>
              <a:rPr lang="ru-RU" sz="2900" dirty="0">
                <a:latin typeface="Times New Roman" panose="02020603050405020304" pitchFamily="18" charset="0"/>
                <a:cs typeface="Times New Roman" panose="02020603050405020304" pitchFamily="18" charset="0"/>
              </a:rPr>
              <a:t>-консультации, беседы с родителями по вопросам            здоровье сбереженья;</a:t>
            </a:r>
          </a:p>
          <a:p>
            <a:pPr marL="182563" lvl="0" indent="0">
              <a:buNone/>
            </a:pPr>
            <a:r>
              <a:rPr lang="ru-RU" sz="2900" dirty="0">
                <a:latin typeface="Times New Roman" panose="02020603050405020304" pitchFamily="18" charset="0"/>
                <a:cs typeface="Times New Roman" panose="02020603050405020304" pitchFamily="18" charset="0"/>
              </a:rPr>
              <a:t>- родительские собрания;</a:t>
            </a:r>
          </a:p>
          <a:p>
            <a:pPr marL="182563" lvl="0" indent="0">
              <a:buNone/>
            </a:pPr>
            <a:r>
              <a:rPr lang="ru-RU" sz="2900" dirty="0">
                <a:latin typeface="Times New Roman" panose="02020603050405020304" pitchFamily="18" charset="0"/>
                <a:cs typeface="Times New Roman" panose="02020603050405020304" pitchFamily="18" charset="0"/>
              </a:rPr>
              <a:t>-открытые показы;</a:t>
            </a:r>
          </a:p>
          <a:p>
            <a:pPr marL="182563" lvl="0" indent="0">
              <a:buNone/>
            </a:pPr>
            <a:r>
              <a:rPr lang="ru-RU" sz="2900" dirty="0">
                <a:latin typeface="Times New Roman" panose="02020603050405020304" pitchFamily="18" charset="0"/>
                <a:cs typeface="Times New Roman" panose="02020603050405020304" pitchFamily="18" charset="0"/>
              </a:rPr>
              <a:t>-</a:t>
            </a:r>
            <a:r>
              <a:rPr lang="ru-RU" sz="2900" dirty="0" err="1">
                <a:latin typeface="Times New Roman" panose="02020603050405020304" pitchFamily="18" charset="0"/>
                <a:cs typeface="Times New Roman" panose="02020603050405020304" pitchFamily="18" charset="0"/>
              </a:rPr>
              <a:t>мастерклассы</a:t>
            </a:r>
            <a:endParaRPr lang="ru-RU" sz="2900" dirty="0">
              <a:latin typeface="Times New Roman" panose="02020603050405020304" pitchFamily="18" charset="0"/>
              <a:cs typeface="Times New Roman" panose="02020603050405020304" pitchFamily="18" charset="0"/>
            </a:endParaRPr>
          </a:p>
          <a:p>
            <a:pPr marL="182563" lvl="0" indent="0">
              <a:buNone/>
            </a:pPr>
            <a:r>
              <a:rPr lang="ru-RU" sz="2900" dirty="0">
                <a:latin typeface="Times New Roman" panose="02020603050405020304" pitchFamily="18" charset="0"/>
                <a:cs typeface="Times New Roman" panose="02020603050405020304" pitchFamily="18" charset="0"/>
              </a:rPr>
              <a:t>-спортивные досуги и праздники с участием родителей;</a:t>
            </a:r>
          </a:p>
          <a:p>
            <a:pPr marL="182563" indent="0">
              <a:buNone/>
            </a:pPr>
            <a:r>
              <a:rPr lang="ru-RU" sz="2900" dirty="0">
                <a:latin typeface="Times New Roman" panose="02020603050405020304" pitchFamily="18" charset="0"/>
                <a:cs typeface="Times New Roman" panose="02020603050405020304" pitchFamily="18" charset="0"/>
              </a:rPr>
              <a:t>- приобщение родителей к участию  в соревнованиях </a:t>
            </a:r>
          </a:p>
          <a:p>
            <a:pPr marL="0" indent="0">
              <a:buNone/>
            </a:pPr>
            <a:endParaRPr lang="ru-RU" sz="2000" dirty="0"/>
          </a:p>
        </p:txBody>
      </p:sp>
      <p:pic>
        <p:nvPicPr>
          <p:cNvPr id="13" name="Рисунок 12">
            <a:extLst>
              <a:ext uri="{FF2B5EF4-FFF2-40B4-BE49-F238E27FC236}">
                <a16:creationId xmlns:a16="http://schemas.microsoft.com/office/drawing/2014/main" id="{120905BB-85F2-4586-8FDB-5A4DB5718026}"/>
              </a:ext>
            </a:extLst>
          </p:cNvPr>
          <p:cNvPicPr>
            <a:picLocks noChangeAspect="1"/>
          </p:cNvPicPr>
          <p:nvPr/>
        </p:nvPicPr>
        <p:blipFill>
          <a:blip r:embed="rId2" cstate="screen">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a:ext>
            </a:extLst>
          </a:blip>
          <a:stretch>
            <a:fillRect/>
          </a:stretch>
        </p:blipFill>
        <p:spPr>
          <a:xfrm>
            <a:off x="323528" y="274638"/>
            <a:ext cx="1368152" cy="1138138"/>
          </a:xfrm>
          <a:prstGeom prst="rect">
            <a:avLst/>
          </a:prstGeom>
        </p:spPr>
      </p:pic>
      <p:pic>
        <p:nvPicPr>
          <p:cNvPr id="4" name="Рисунок 3">
            <a:extLst>
              <a:ext uri="{FF2B5EF4-FFF2-40B4-BE49-F238E27FC236}">
                <a16:creationId xmlns:a16="http://schemas.microsoft.com/office/drawing/2014/main" id="{E4DAC002-B592-4E25-8550-7234C6DCF57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92280" y="2708920"/>
            <a:ext cx="1723904" cy="2298538"/>
          </a:xfrm>
          <a:prstGeom prst="rect">
            <a:avLst/>
          </a:prstGeom>
        </p:spPr>
      </p:pic>
    </p:spTree>
    <p:extLst>
      <p:ext uri="{BB962C8B-B14F-4D97-AF65-F5344CB8AC3E}">
        <p14:creationId xmlns:p14="http://schemas.microsoft.com/office/powerpoint/2010/main" val="3648269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5626968" cy="1268760"/>
          </a:xfrm>
        </p:spPr>
        <p:txBody>
          <a:bodyPr>
            <a:normAutofit fontScale="90000"/>
          </a:bodyPr>
          <a:lstStyle/>
          <a:p>
            <a:br>
              <a:rPr lang="ru-RU" sz="4000" b="1" cap="small" dirty="0">
                <a:solidFill>
                  <a:schemeClr val="tx1"/>
                </a:solidFill>
                <a:effectLst>
                  <a:outerShdw blurRad="38100" dist="38100" dir="2700000" algn="tl">
                    <a:srgbClr val="000000">
                      <a:alpha val="43137"/>
                    </a:srgbClr>
                  </a:outerShdw>
                </a:effectLst>
                <a:latin typeface="Comic Sans MS" panose="030F0702030302020204" pitchFamily="66" charset="0"/>
              </a:rPr>
            </a:br>
            <a:r>
              <a:rPr lang="ru-RU" sz="4000" b="1" cap="small" dirty="0">
                <a:solidFill>
                  <a:schemeClr val="tx1"/>
                </a:solidFill>
              </a:rPr>
              <a:t>РАБОТА С РОДИТЕЛЯМИ</a:t>
            </a:r>
            <a:endParaRPr lang="ru-RU" sz="4000" dirty="0">
              <a:solidFill>
                <a:schemeClr val="tx1"/>
              </a:solidFill>
            </a:endParaRPr>
          </a:p>
        </p:txBody>
      </p:sp>
      <p:sp>
        <p:nvSpPr>
          <p:cNvPr id="15" name="Объект 14"/>
          <p:cNvSpPr>
            <a:spLocks noGrp="1"/>
          </p:cNvSpPr>
          <p:nvPr>
            <p:ph idx="1"/>
          </p:nvPr>
        </p:nvSpPr>
        <p:spPr>
          <a:xfrm>
            <a:off x="457200" y="1778033"/>
            <a:ext cx="5194920" cy="4243255"/>
          </a:xfrm>
          <a:solidFill>
            <a:schemeClr val="accent3"/>
          </a:solidFill>
        </p:spPr>
        <p:txBody>
          <a:bodyPr>
            <a:noAutofit/>
          </a:bodyPr>
          <a:lstStyle/>
          <a:p>
            <a:pPr marL="0" indent="0">
              <a:buNone/>
            </a:pPr>
            <a:r>
              <a:rPr lang="ru-RU" sz="2800" dirty="0">
                <a:latin typeface="Times New Roman" panose="02020603050405020304" pitchFamily="18" charset="0"/>
                <a:cs typeface="Times New Roman" panose="02020603050405020304" pitchFamily="18" charset="0"/>
              </a:rPr>
              <a:t>-Собрания</a:t>
            </a:r>
          </a:p>
          <a:p>
            <a:pPr marL="0" indent="0">
              <a:buNone/>
            </a:pPr>
            <a:r>
              <a:rPr lang="ru-RU" sz="2800" dirty="0">
                <a:latin typeface="Times New Roman" panose="02020603050405020304" pitchFamily="18" charset="0"/>
                <a:cs typeface="Times New Roman" panose="02020603050405020304" pitchFamily="18" charset="0"/>
              </a:rPr>
              <a:t>-Открытые показы</a:t>
            </a:r>
          </a:p>
          <a:p>
            <a:pPr marL="0" indent="0">
              <a:buNone/>
            </a:pPr>
            <a:r>
              <a:rPr lang="ru-RU" sz="2800" dirty="0">
                <a:latin typeface="Times New Roman" panose="02020603050405020304" pitchFamily="18" charset="0"/>
                <a:cs typeface="Times New Roman" panose="02020603050405020304" pitchFamily="18" charset="0"/>
              </a:rPr>
              <a:t>-</a:t>
            </a:r>
            <a:r>
              <a:rPr lang="ru-RU" sz="2800" dirty="0" err="1">
                <a:latin typeface="Times New Roman" panose="02020603050405020304" pitchFamily="18" charset="0"/>
                <a:cs typeface="Times New Roman" panose="02020603050405020304" pitchFamily="18" charset="0"/>
              </a:rPr>
              <a:t>Мастерклассы</a:t>
            </a:r>
            <a:endParaRPr lang="ru-RU" sz="2800" dirty="0">
              <a:latin typeface="Times New Roman" panose="02020603050405020304" pitchFamily="18" charset="0"/>
              <a:cs typeface="Times New Roman" panose="02020603050405020304" pitchFamily="18" charset="0"/>
            </a:endParaRPr>
          </a:p>
          <a:p>
            <a:pPr marL="0" indent="0">
              <a:buNone/>
            </a:pPr>
            <a:r>
              <a:rPr lang="ru-RU" sz="2800" dirty="0">
                <a:latin typeface="Times New Roman" panose="02020603050405020304" pitchFamily="18" charset="0"/>
                <a:cs typeface="Times New Roman" panose="02020603050405020304" pitchFamily="18" charset="0"/>
              </a:rPr>
              <a:t>-Праздники</a:t>
            </a:r>
          </a:p>
          <a:p>
            <a:pPr marL="0" indent="0">
              <a:buNone/>
            </a:pPr>
            <a:r>
              <a:rPr lang="ru-RU" sz="2800" dirty="0">
                <a:latin typeface="Times New Roman" panose="02020603050405020304" pitchFamily="18" charset="0"/>
                <a:cs typeface="Times New Roman" panose="02020603050405020304" pitchFamily="18" charset="0"/>
              </a:rPr>
              <a:t>-Соревнования</a:t>
            </a:r>
          </a:p>
          <a:p>
            <a:pPr marL="0" indent="0">
              <a:buNone/>
            </a:pPr>
            <a:r>
              <a:rPr lang="ru-RU" sz="2800" dirty="0">
                <a:latin typeface="Times New Roman" panose="02020603050405020304" pitchFamily="18" charset="0"/>
                <a:cs typeface="Times New Roman" panose="02020603050405020304" pitchFamily="18" charset="0"/>
              </a:rPr>
              <a:t>-Проекты</a:t>
            </a:r>
          </a:p>
        </p:txBody>
      </p:sp>
      <p:pic>
        <p:nvPicPr>
          <p:cNvPr id="4" name="Рисунок 3">
            <a:extLst>
              <a:ext uri="{FF2B5EF4-FFF2-40B4-BE49-F238E27FC236}">
                <a16:creationId xmlns:a16="http://schemas.microsoft.com/office/drawing/2014/main" id="{F99992BC-434F-4326-B1E0-8A2E653DC8C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2070984"/>
            <a:ext cx="2676853" cy="3657352"/>
          </a:xfrm>
          <a:prstGeom prst="rect">
            <a:avLst/>
          </a:prstGeom>
          <a:ln>
            <a:noFill/>
          </a:ln>
          <a:effectLst>
            <a:softEdge rad="112500"/>
          </a:effectLst>
        </p:spPr>
      </p:pic>
    </p:spTree>
    <p:extLst>
      <p:ext uri="{BB962C8B-B14F-4D97-AF65-F5344CB8AC3E}">
        <p14:creationId xmlns:p14="http://schemas.microsoft.com/office/powerpoint/2010/main" val="1749060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834880" cy="733494"/>
          </a:xfrm>
        </p:spPr>
        <p:txBody>
          <a:bodyPr>
            <a:normAutofit/>
          </a:bodyPr>
          <a:lstStyle/>
          <a:p>
            <a:r>
              <a:rPr lang="ru-RU" sz="3600" b="1" dirty="0">
                <a:solidFill>
                  <a:schemeClr val="tx1"/>
                </a:solidFill>
                <a:latin typeface="Times New Roman" panose="02020603050405020304" pitchFamily="18" charset="0"/>
                <a:cs typeface="Times New Roman" panose="02020603050405020304" pitchFamily="18" charset="0"/>
              </a:rPr>
              <a:t>ИГРЫ</a:t>
            </a:r>
          </a:p>
        </p:txBody>
      </p:sp>
      <p:sp>
        <p:nvSpPr>
          <p:cNvPr id="3" name="Объект 2"/>
          <p:cNvSpPr>
            <a:spLocks noGrp="1"/>
          </p:cNvSpPr>
          <p:nvPr>
            <p:ph idx="1"/>
          </p:nvPr>
        </p:nvSpPr>
        <p:spPr>
          <a:xfrm>
            <a:off x="416131" y="1157414"/>
            <a:ext cx="5235989" cy="5001419"/>
          </a:xfrm>
          <a:solidFill>
            <a:schemeClr val="accent3"/>
          </a:solidFill>
        </p:spPr>
        <p:txBody>
          <a:bodyPr>
            <a:normAutofit/>
          </a:bodyPr>
          <a:lstStyle/>
          <a:p>
            <a:pPr marL="137160" indent="0">
              <a:buNone/>
            </a:pPr>
            <a:r>
              <a:rPr lang="ru-RU" sz="2000" dirty="0"/>
              <a:t> </a:t>
            </a:r>
            <a:r>
              <a:rPr lang="ru-RU" sz="2400" dirty="0">
                <a:latin typeface="Times New Roman" panose="02020603050405020304" pitchFamily="18" charset="0"/>
                <a:cs typeface="Times New Roman" panose="02020603050405020304" pitchFamily="18" charset="0"/>
              </a:rPr>
              <a:t>Спортивные:</a:t>
            </a:r>
          </a:p>
          <a:p>
            <a:pPr marL="0" indent="0">
              <a:buNone/>
            </a:pPr>
            <a:r>
              <a:rPr lang="ru-RU" sz="2400" dirty="0">
                <a:latin typeface="Times New Roman" panose="02020603050405020304" pitchFamily="18" charset="0"/>
                <a:cs typeface="Times New Roman" panose="02020603050405020304" pitchFamily="18" charset="0"/>
              </a:rPr>
              <a:t>-«Достань мяч»</a:t>
            </a:r>
          </a:p>
          <a:p>
            <a:pPr marL="0" indent="0">
              <a:buNone/>
            </a:pPr>
            <a:r>
              <a:rPr lang="ru-RU" sz="2400" dirty="0">
                <a:latin typeface="Times New Roman" panose="02020603050405020304" pitchFamily="18" charset="0"/>
                <a:cs typeface="Times New Roman" panose="02020603050405020304" pitchFamily="18" charset="0"/>
              </a:rPr>
              <a:t>-«Пройди по кочкам»</a:t>
            </a:r>
          </a:p>
          <a:p>
            <a:pPr marL="0" indent="0">
              <a:buNone/>
            </a:pPr>
            <a:r>
              <a:rPr lang="ru-RU" sz="2400" dirty="0">
                <a:latin typeface="Times New Roman" panose="02020603050405020304" pitchFamily="18" charset="0"/>
                <a:cs typeface="Times New Roman" panose="02020603050405020304" pitchFamily="18" charset="0"/>
              </a:rPr>
              <a:t>-«Ловушка» «Сделай фигуру»</a:t>
            </a:r>
          </a:p>
          <a:p>
            <a:pPr marL="0" indent="0">
              <a:buNone/>
            </a:pPr>
            <a:r>
              <a:rPr lang="ru-RU" sz="2400" dirty="0">
                <a:latin typeface="Times New Roman" panose="02020603050405020304" pitchFamily="18" charset="0"/>
                <a:cs typeface="Times New Roman" panose="02020603050405020304" pitchFamily="18" charset="0"/>
              </a:rPr>
              <a:t>-«</a:t>
            </a:r>
            <a:r>
              <a:rPr lang="ru-RU" sz="2400" dirty="0" err="1">
                <a:latin typeface="Times New Roman" panose="02020603050405020304" pitchFamily="18" charset="0"/>
                <a:cs typeface="Times New Roman" panose="02020603050405020304" pitchFamily="18" charset="0"/>
              </a:rPr>
              <a:t>Киндерловушка</a:t>
            </a:r>
            <a:r>
              <a:rPr lang="ru-RU" sz="2400" dirty="0">
                <a:latin typeface="Times New Roman" panose="02020603050405020304" pitchFamily="18" charset="0"/>
                <a:cs typeface="Times New Roman" panose="02020603050405020304" pitchFamily="18" charset="0"/>
              </a:rPr>
              <a:t>»</a:t>
            </a:r>
          </a:p>
          <a:p>
            <a:pPr marL="0" indent="0">
              <a:buNone/>
            </a:pPr>
            <a:r>
              <a:rPr lang="ru-RU" sz="2400" dirty="0">
                <a:latin typeface="Times New Roman" panose="02020603050405020304" pitchFamily="18" charset="0"/>
                <a:cs typeface="Times New Roman" panose="02020603050405020304" pitchFamily="18" charset="0"/>
              </a:rPr>
              <a:t>- «Лягушка-ловушка»</a:t>
            </a:r>
          </a:p>
          <a:p>
            <a:pPr marL="0" indent="0">
              <a:buNone/>
            </a:pPr>
            <a:r>
              <a:rPr lang="ru-RU" sz="2400" dirty="0">
                <a:latin typeface="Times New Roman" panose="02020603050405020304" pitchFamily="18" charset="0"/>
                <a:cs typeface="Times New Roman" panose="02020603050405020304" pitchFamily="18" charset="0"/>
              </a:rPr>
              <a:t>-«Серсо» «Лыжи»</a:t>
            </a:r>
          </a:p>
          <a:p>
            <a:pPr marL="0" indent="0">
              <a:buNone/>
            </a:pPr>
            <a:r>
              <a:rPr lang="ru-RU" sz="2400" dirty="0">
                <a:latin typeface="Times New Roman" panose="02020603050405020304" pitchFamily="18" charset="0"/>
                <a:cs typeface="Times New Roman" panose="02020603050405020304" pitchFamily="18" charset="0"/>
              </a:rPr>
              <a:t>- «Колпачок»</a:t>
            </a:r>
          </a:p>
          <a:p>
            <a:pPr marL="0" indent="0">
              <a:buNone/>
            </a:pPr>
            <a:r>
              <a:rPr lang="ru-RU" sz="2400" dirty="0">
                <a:latin typeface="Times New Roman" panose="02020603050405020304" pitchFamily="18" charset="0"/>
                <a:cs typeface="Times New Roman" panose="02020603050405020304" pitchFamily="18" charset="0"/>
              </a:rPr>
              <a:t>-«</a:t>
            </a:r>
            <a:r>
              <a:rPr lang="ru-RU" sz="2400" dirty="0" err="1">
                <a:latin typeface="Times New Roman" panose="02020603050405020304" pitchFamily="18" charset="0"/>
                <a:cs typeface="Times New Roman" panose="02020603050405020304" pitchFamily="18" charset="0"/>
              </a:rPr>
              <a:t>Моталочки</a:t>
            </a:r>
            <a:r>
              <a:rPr lang="ru-RU" sz="2400" dirty="0">
                <a:latin typeface="Times New Roman" panose="02020603050405020304" pitchFamily="18" charset="0"/>
                <a:cs typeface="Times New Roman" panose="02020603050405020304" pitchFamily="18" charset="0"/>
              </a:rPr>
              <a:t>»</a:t>
            </a:r>
          </a:p>
          <a:p>
            <a:pPr marL="0" indent="0">
              <a:buNone/>
            </a:pPr>
            <a:r>
              <a:rPr lang="ru-RU" sz="2400" dirty="0">
                <a:latin typeface="Times New Roman" panose="02020603050405020304" pitchFamily="18" charset="0"/>
                <a:cs typeface="Times New Roman" panose="02020603050405020304" pitchFamily="18" charset="0"/>
              </a:rPr>
              <a:t>-«Допрыгни до мяча»</a:t>
            </a:r>
          </a:p>
          <a:p>
            <a:pPr marL="0" indent="0">
              <a:buNone/>
            </a:pPr>
            <a:endParaRPr lang="ru-RU" sz="2000"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05D0AEDC-4071-4198-879D-DBFE59591EC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12160" y="959470"/>
            <a:ext cx="1800200" cy="2469530"/>
          </a:xfrm>
          <a:prstGeom prst="rect">
            <a:avLst/>
          </a:prstGeom>
        </p:spPr>
      </p:pic>
      <p:pic>
        <p:nvPicPr>
          <p:cNvPr id="7" name="Рисунок 6">
            <a:extLst>
              <a:ext uri="{FF2B5EF4-FFF2-40B4-BE49-F238E27FC236}">
                <a16:creationId xmlns:a16="http://schemas.microsoft.com/office/drawing/2014/main" id="{D7BCEDDB-F699-4FC9-BA04-E9EE93859B5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2160" y="3933056"/>
            <a:ext cx="1800200" cy="2373369"/>
          </a:xfrm>
          <a:prstGeom prst="rect">
            <a:avLst/>
          </a:prstGeom>
        </p:spPr>
      </p:pic>
    </p:spTree>
    <p:extLst>
      <p:ext uri="{BB962C8B-B14F-4D97-AF65-F5344CB8AC3E}">
        <p14:creationId xmlns:p14="http://schemas.microsoft.com/office/powerpoint/2010/main" val="52053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6192688" cy="1210146"/>
          </a:xfrm>
        </p:spPr>
        <p:txBody>
          <a:bodyPr>
            <a:normAutofit/>
          </a:bodyPr>
          <a:lstStyle/>
          <a:p>
            <a:r>
              <a:rPr lang="ru-RU" sz="3600" b="1" dirty="0">
                <a:solidFill>
                  <a:schemeClr val="tx1"/>
                </a:solidFill>
                <a:latin typeface="Times New Roman" panose="02020603050405020304" pitchFamily="18" charset="0"/>
                <a:cs typeface="Times New Roman" panose="02020603050405020304" pitchFamily="18" charset="0"/>
              </a:rPr>
              <a:t>КАРТОТЕКА</a:t>
            </a:r>
          </a:p>
        </p:txBody>
      </p:sp>
      <p:sp>
        <p:nvSpPr>
          <p:cNvPr id="3" name="Объект 2"/>
          <p:cNvSpPr>
            <a:spLocks noGrp="1"/>
          </p:cNvSpPr>
          <p:nvPr>
            <p:ph idx="1"/>
          </p:nvPr>
        </p:nvSpPr>
        <p:spPr>
          <a:xfrm>
            <a:off x="467544" y="1700808"/>
            <a:ext cx="4824536" cy="4381947"/>
          </a:xfrm>
          <a:solidFill>
            <a:schemeClr val="accent3"/>
          </a:solidFill>
        </p:spPr>
        <p:txBody>
          <a:bodyPr>
            <a:normAutofit lnSpcReduction="10000"/>
          </a:bodyPr>
          <a:lstStyle/>
          <a:p>
            <a:pPr marL="0" indent="0">
              <a:buNone/>
            </a:pPr>
            <a:r>
              <a:rPr lang="ru-RU" sz="2800" dirty="0">
                <a:latin typeface="Times New Roman" panose="02020603050405020304" pitchFamily="18" charset="0"/>
                <a:cs typeface="Times New Roman" panose="02020603050405020304" pitchFamily="18" charset="0"/>
              </a:rPr>
              <a:t>-Подвижные игры</a:t>
            </a:r>
          </a:p>
          <a:p>
            <a:pPr marL="0" indent="0">
              <a:buNone/>
            </a:pPr>
            <a:r>
              <a:rPr lang="ru-RU" sz="2800" dirty="0">
                <a:latin typeface="Times New Roman" panose="02020603050405020304" pitchFamily="18" charset="0"/>
                <a:cs typeface="Times New Roman" panose="02020603050405020304" pitchFamily="18" charset="0"/>
              </a:rPr>
              <a:t>-Гимнастика после сна</a:t>
            </a:r>
          </a:p>
          <a:p>
            <a:pPr marL="0" indent="0">
              <a:buNone/>
            </a:pPr>
            <a:r>
              <a:rPr lang="ru-RU" sz="2800" dirty="0">
                <a:latin typeface="Times New Roman" panose="02020603050405020304" pitchFamily="18" charset="0"/>
                <a:cs typeface="Times New Roman" panose="02020603050405020304" pitchFamily="18" charset="0"/>
              </a:rPr>
              <a:t>-Релаксационные игры</a:t>
            </a:r>
          </a:p>
          <a:p>
            <a:pPr marL="0" indent="0">
              <a:buNone/>
            </a:pPr>
            <a:r>
              <a:rPr lang="ru-RU" sz="2800" dirty="0">
                <a:latin typeface="Times New Roman" panose="02020603050405020304" pitchFamily="18" charset="0"/>
                <a:cs typeface="Times New Roman" panose="02020603050405020304" pitchFamily="18" charset="0"/>
              </a:rPr>
              <a:t>-Самомассаж</a:t>
            </a:r>
          </a:p>
          <a:p>
            <a:pPr marL="0" indent="0">
              <a:buNone/>
            </a:pPr>
            <a:r>
              <a:rPr lang="ru-RU" sz="2800" dirty="0">
                <a:latin typeface="Times New Roman" panose="02020603050405020304" pitchFamily="18" charset="0"/>
                <a:cs typeface="Times New Roman" panose="02020603050405020304" pitchFamily="18" charset="0"/>
              </a:rPr>
              <a:t>-Дыхательная гимнастика</a:t>
            </a:r>
          </a:p>
          <a:p>
            <a:pPr marL="0" indent="0">
              <a:buNone/>
            </a:pPr>
            <a:r>
              <a:rPr lang="ru-RU" sz="2800" dirty="0">
                <a:latin typeface="Times New Roman" panose="02020603050405020304" pitchFamily="18" charset="0"/>
                <a:cs typeface="Times New Roman" panose="02020603050405020304" pitchFamily="18" charset="0"/>
              </a:rPr>
              <a:t>-Считалки</a:t>
            </a:r>
          </a:p>
          <a:p>
            <a:pPr marL="0" indent="0">
              <a:buNone/>
            </a:pPr>
            <a:r>
              <a:rPr lang="ru-RU" sz="2800" dirty="0">
                <a:latin typeface="Times New Roman" panose="02020603050405020304" pitchFamily="18" charset="0"/>
                <a:cs typeface="Times New Roman" panose="02020603050405020304" pitchFamily="18" charset="0"/>
              </a:rPr>
              <a:t>-Пальчиковые игры</a:t>
            </a:r>
          </a:p>
          <a:p>
            <a:pPr marL="0" indent="0">
              <a:buNone/>
            </a:pPr>
            <a:r>
              <a:rPr lang="ru-RU" sz="2800" dirty="0">
                <a:latin typeface="Times New Roman" panose="02020603050405020304" pitchFamily="18" charset="0"/>
                <a:cs typeface="Times New Roman" panose="02020603050405020304" pitchFamily="18" charset="0"/>
              </a:rPr>
              <a:t>-</a:t>
            </a:r>
            <a:r>
              <a:rPr lang="ru-RU" sz="2800" dirty="0" err="1">
                <a:latin typeface="Times New Roman" panose="02020603050405020304" pitchFamily="18" charset="0"/>
                <a:cs typeface="Times New Roman" panose="02020603050405020304" pitchFamily="18" charset="0"/>
              </a:rPr>
              <a:t>Физминутки</a:t>
            </a:r>
            <a:endParaRPr lang="ru-RU" sz="2800" dirty="0">
              <a:latin typeface="Times New Roman" panose="02020603050405020304" pitchFamily="18" charset="0"/>
              <a:cs typeface="Times New Roman" panose="02020603050405020304" pitchFamily="18" charset="0"/>
            </a:endParaRPr>
          </a:p>
          <a:p>
            <a:pPr marL="0" indent="0">
              <a:buNone/>
            </a:pPr>
            <a:endParaRPr lang="ru-RU" sz="2000" dirty="0"/>
          </a:p>
        </p:txBody>
      </p:sp>
      <p:pic>
        <p:nvPicPr>
          <p:cNvPr id="5" name="Рисунок 4">
            <a:extLst>
              <a:ext uri="{FF2B5EF4-FFF2-40B4-BE49-F238E27FC236}">
                <a16:creationId xmlns:a16="http://schemas.microsoft.com/office/drawing/2014/main" id="{88B88863-FA37-474F-A7A0-F5ACA6E122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61569" y="1196752"/>
            <a:ext cx="1995686" cy="2420987"/>
          </a:xfrm>
          <a:prstGeom prst="rect">
            <a:avLst/>
          </a:prstGeom>
        </p:spPr>
      </p:pic>
      <p:pic>
        <p:nvPicPr>
          <p:cNvPr id="7" name="Рисунок 6">
            <a:extLst>
              <a:ext uri="{FF2B5EF4-FFF2-40B4-BE49-F238E27FC236}">
                <a16:creationId xmlns:a16="http://schemas.microsoft.com/office/drawing/2014/main" id="{67C89589-78C3-4406-8E09-8B620EA910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61569" y="3891781"/>
            <a:ext cx="1995686" cy="2420987"/>
          </a:xfrm>
          <a:prstGeom prst="rect">
            <a:avLst/>
          </a:prstGeom>
        </p:spPr>
      </p:pic>
    </p:spTree>
    <p:extLst>
      <p:ext uri="{BB962C8B-B14F-4D97-AF65-F5344CB8AC3E}">
        <p14:creationId xmlns:p14="http://schemas.microsoft.com/office/powerpoint/2010/main" val="16226097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6131024" cy="994122"/>
          </a:xfrm>
        </p:spPr>
        <p:txBody>
          <a:bodyPr>
            <a:normAutofit/>
          </a:bodyPr>
          <a:lstStyle/>
          <a:p>
            <a:r>
              <a:rPr lang="ru-RU" sz="2400" b="1" dirty="0">
                <a:solidFill>
                  <a:schemeClr val="tx1"/>
                </a:solidFill>
              </a:rPr>
              <a:t>РАБОТА С РОДИТЕЛЯМИ</a:t>
            </a:r>
          </a:p>
        </p:txBody>
      </p:sp>
      <p:sp>
        <p:nvSpPr>
          <p:cNvPr id="3" name="Объект 2"/>
          <p:cNvSpPr>
            <a:spLocks noGrp="1"/>
          </p:cNvSpPr>
          <p:nvPr>
            <p:ph idx="1"/>
          </p:nvPr>
        </p:nvSpPr>
        <p:spPr>
          <a:xfrm>
            <a:off x="467544" y="1196752"/>
            <a:ext cx="6192688" cy="4824535"/>
          </a:xfrm>
          <a:solidFill>
            <a:schemeClr val="accent3"/>
          </a:solidFill>
        </p:spPr>
        <p:txBody>
          <a:bodyPr>
            <a:normAutofit fontScale="92500" lnSpcReduction="20000"/>
          </a:bodyPr>
          <a:lstStyle/>
          <a:p>
            <a:r>
              <a:rPr lang="ru-RU" dirty="0"/>
              <a:t>1. Познакомить с мероприятиями проекта и привлечь родителей к его осуществлению.</a:t>
            </a:r>
          </a:p>
          <a:p>
            <a:r>
              <a:rPr lang="ru-RU" dirty="0"/>
              <a:t>2. Анкетирование родителей «Определение уровня знаний о здоровом образе жизни».</a:t>
            </a:r>
          </a:p>
          <a:p>
            <a:r>
              <a:rPr lang="ru-RU" dirty="0"/>
              <a:t>3. Консультация: «Семья-здоровый образ жизни».</a:t>
            </a:r>
          </a:p>
          <a:p>
            <a:r>
              <a:rPr lang="ru-RU" dirty="0"/>
              <a:t>4.Беседа: «Как научить детей дошкольного возраста соблюдать правила личной гигиены».</a:t>
            </a:r>
          </a:p>
          <a:p>
            <a:r>
              <a:rPr lang="ru-RU" dirty="0"/>
              <a:t>5.Пополнение физкультурного уголка нетрадиционным физкультурным оборудованием.</a:t>
            </a:r>
          </a:p>
          <a:p>
            <a:r>
              <a:rPr lang="ru-RU" dirty="0"/>
              <a:t>6.Фотовыставка: «Зимняя прогулка скучать не дает».</a:t>
            </a:r>
          </a:p>
          <a:p>
            <a:r>
              <a:rPr lang="ru-RU" dirty="0"/>
              <a:t>7. Информационные листки: «В каких продуктах  «живут» витамины , </a:t>
            </a:r>
          </a:p>
          <a:p>
            <a:r>
              <a:rPr lang="ru-RU" dirty="0"/>
              <a:t>«Гимнастика для глаз», «Волшебные точки»</a:t>
            </a:r>
          </a:p>
          <a:p>
            <a:r>
              <a:rPr lang="ru-RU" dirty="0"/>
              <a:t>8.Творческая выставка(совместно с родителями) «По дороге к доброму здоровью!»</a:t>
            </a:r>
          </a:p>
          <a:p>
            <a:r>
              <a:rPr lang="ru-RU" dirty="0"/>
              <a:t>9.Ширма «Здоровый образ жизни семьи»</a:t>
            </a:r>
          </a:p>
          <a:p>
            <a:pPr marL="0" indent="0">
              <a:buNone/>
            </a:pPr>
            <a:endParaRPr lang="ru-RU" dirty="0"/>
          </a:p>
        </p:txBody>
      </p:sp>
      <p:pic>
        <p:nvPicPr>
          <p:cNvPr id="6" name="Рисунок 5">
            <a:extLst>
              <a:ext uri="{FF2B5EF4-FFF2-40B4-BE49-F238E27FC236}">
                <a16:creationId xmlns:a16="http://schemas.microsoft.com/office/drawing/2014/main" id="{9FC62FE6-5308-475F-A205-DC8436D7EB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52552" y="2279731"/>
            <a:ext cx="1723904" cy="2298538"/>
          </a:xfrm>
          <a:prstGeom prst="rect">
            <a:avLst/>
          </a:prstGeom>
        </p:spPr>
      </p:pic>
    </p:spTree>
    <p:extLst>
      <p:ext uri="{BB962C8B-B14F-4D97-AF65-F5344CB8AC3E}">
        <p14:creationId xmlns:p14="http://schemas.microsoft.com/office/powerpoint/2010/main" val="34691161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30934"/>
            <a:ext cx="6347713" cy="1320800"/>
          </a:xfrm>
        </p:spPr>
        <p:txBody>
          <a:bodyPr>
            <a:normAutofit/>
          </a:bodyPr>
          <a:lstStyle/>
          <a:p>
            <a:r>
              <a:rPr lang="ru-RU" sz="2400" b="1" dirty="0">
                <a:solidFill>
                  <a:schemeClr val="tx1"/>
                </a:solidFill>
              </a:rPr>
              <a:t>Творческая выставка (совместно с родителями): «По дороге к доброму здоровью!»</a:t>
            </a:r>
          </a:p>
        </p:txBody>
      </p:sp>
      <p:pic>
        <p:nvPicPr>
          <p:cNvPr id="10" name="Объект 9">
            <a:extLst>
              <a:ext uri="{FF2B5EF4-FFF2-40B4-BE49-F238E27FC236}">
                <a16:creationId xmlns:a16="http://schemas.microsoft.com/office/drawing/2014/main" id="{6A08CFE9-6465-4E40-89FC-7D21F2653908}"/>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87624" y="1700808"/>
            <a:ext cx="5104010" cy="4248472"/>
          </a:xfrm>
        </p:spPr>
      </p:pic>
    </p:spTree>
    <p:extLst>
      <p:ext uri="{BB962C8B-B14F-4D97-AF65-F5344CB8AC3E}">
        <p14:creationId xmlns:p14="http://schemas.microsoft.com/office/powerpoint/2010/main" val="27554552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BA68BE-274F-4C3D-87BB-0B063880712F}"/>
              </a:ext>
            </a:extLst>
          </p:cNvPr>
          <p:cNvSpPr>
            <a:spLocks noGrp="1"/>
          </p:cNvSpPr>
          <p:nvPr>
            <p:ph type="title"/>
          </p:nvPr>
        </p:nvSpPr>
        <p:spPr/>
        <p:txBody>
          <a:bodyPr>
            <a:normAutofit/>
          </a:bodyPr>
          <a:lstStyle/>
          <a:p>
            <a:pPr algn="ctr"/>
            <a:r>
              <a:rPr lang="ru-RU" dirty="0">
                <a:solidFill>
                  <a:srgbClr val="7030A0"/>
                </a:solidFill>
              </a:rPr>
              <a:t>СПАСИБО  ЗА  ВНИМАНИЕ</a:t>
            </a:r>
            <a:br>
              <a:rPr lang="ru-RU" dirty="0"/>
            </a:br>
            <a:endParaRPr lang="ru-RU" dirty="0"/>
          </a:p>
        </p:txBody>
      </p:sp>
      <p:sp>
        <p:nvSpPr>
          <p:cNvPr id="3" name="Объект 2">
            <a:extLst>
              <a:ext uri="{FF2B5EF4-FFF2-40B4-BE49-F238E27FC236}">
                <a16:creationId xmlns:a16="http://schemas.microsoft.com/office/drawing/2014/main" id="{F458DCC6-3D20-4C36-9CF2-122AE05B0A8F}"/>
              </a:ext>
            </a:extLst>
          </p:cNvPr>
          <p:cNvSpPr>
            <a:spLocks noGrp="1"/>
          </p:cNvSpPr>
          <p:nvPr>
            <p:ph idx="1"/>
          </p:nvPr>
        </p:nvSpPr>
        <p:spPr>
          <a:xfrm>
            <a:off x="457200" y="2996952"/>
            <a:ext cx="8229600" cy="2880319"/>
          </a:xfrm>
        </p:spPr>
        <p:txBody>
          <a:bodyPr>
            <a:normAutofit/>
          </a:bodyPr>
          <a:lstStyle/>
          <a:p>
            <a:pPr marL="0" indent="0" algn="ctr">
              <a:buNone/>
            </a:pPr>
            <a:r>
              <a:rPr lang="ru-RU" sz="8000" b="1" i="1" dirty="0">
                <a:solidFill>
                  <a:srgbClr val="FF0000"/>
                </a:solidFill>
                <a:effectLst>
                  <a:outerShdw blurRad="38100" dist="38100" dir="2700000" algn="tl">
                    <a:srgbClr val="000000">
                      <a:alpha val="43137"/>
                    </a:srgbClr>
                  </a:outerShdw>
                </a:effectLst>
              </a:rPr>
              <a:t>БУДЬТЕ ЗДОРОВЫ!</a:t>
            </a:r>
          </a:p>
        </p:txBody>
      </p:sp>
    </p:spTree>
    <p:extLst>
      <p:ext uri="{BB962C8B-B14F-4D97-AF65-F5344CB8AC3E}">
        <p14:creationId xmlns:p14="http://schemas.microsoft.com/office/powerpoint/2010/main" val="3166869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7744" y="274638"/>
            <a:ext cx="3888432" cy="1138138"/>
          </a:xfrm>
        </p:spPr>
        <p:txBody>
          <a:bodyPr/>
          <a:lstStyle/>
          <a:p>
            <a:r>
              <a:rPr lang="ru-RU" sz="2400" b="1" cap="small" dirty="0">
                <a:solidFill>
                  <a:prstClr val="black"/>
                </a:solidFill>
              </a:rPr>
              <a:t>АКТУАЛЬНОСТЬ:</a:t>
            </a:r>
            <a:endParaRPr lang="ru-RU" dirty="0"/>
          </a:p>
        </p:txBody>
      </p:sp>
      <p:sp>
        <p:nvSpPr>
          <p:cNvPr id="3" name="Объект 2"/>
          <p:cNvSpPr>
            <a:spLocks noGrp="1"/>
          </p:cNvSpPr>
          <p:nvPr>
            <p:ph idx="1"/>
          </p:nvPr>
        </p:nvSpPr>
        <p:spPr>
          <a:xfrm>
            <a:off x="457200" y="1628800"/>
            <a:ext cx="5554960" cy="4954562"/>
          </a:xfrm>
          <a:solidFill>
            <a:schemeClr val="accent3"/>
          </a:solidFill>
        </p:spPr>
        <p:txBody>
          <a:bodyPr>
            <a:normAutofit/>
          </a:bodyPr>
          <a:lstStyle/>
          <a:p>
            <a:pPr lvl="0"/>
            <a:r>
              <a:rPr lang="ru-RU" sz="1800" dirty="0">
                <a:solidFill>
                  <a:prstClr val="black"/>
                </a:solidFill>
              </a:rPr>
              <a:t> </a:t>
            </a:r>
            <a:r>
              <a:rPr lang="ru-RU" sz="1600" dirty="0">
                <a:solidFill>
                  <a:prstClr val="black"/>
                </a:solidFill>
                <a:latin typeface="Times New Roman" panose="02020603050405020304" pitchFamily="18" charset="0"/>
                <a:cs typeface="Times New Roman" panose="02020603050405020304" pitchFamily="18" charset="0"/>
              </a:rPr>
              <a:t>Здоровье — бесценный дар, потеряв его в молодости, не найдешь до самой старости. (Народная мудрость). В настоящее время возросло количество детей со слабым здоровьем. Появляется все больше детей с простудными заболеваниями, излишним весом, нарушением осанки. Все это обусловлено занятостью родителей. Взрослые должны сделать все, что бы сфера детства была здоровой. «Родители являются первыми педагогами. Они обязаны заложить основы физического, нравственного и интеллектуального развития личности ребенка в младенческом возрасте». (Закон РФ об образовании). В дошкольном учреждении прививают навыки здорового образа жизни, познанию ребенком самого себя, формируют культуру здоровья. Как писал Сухомлинский В.А. «Забота о здоровье — важнейшая работа воспитателя. От жизнерадостности, бодрости детей зависит их духовная жизнь, мировоззрение, умственное развитие, прочность знаний, вера в свои силы.»</a:t>
            </a:r>
          </a:p>
          <a:p>
            <a:endParaRPr lang="ru-RU" dirty="0"/>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504" y="64560"/>
            <a:ext cx="1813188" cy="1635231"/>
          </a:xfrm>
          <a:prstGeom prst="rect">
            <a:avLst/>
          </a:prstGeom>
        </p:spPr>
      </p:pic>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5089628"/>
            <a:ext cx="1922735" cy="1728192"/>
          </a:xfrm>
          <a:prstGeom prst="rect">
            <a:avLst/>
          </a:prstGeom>
        </p:spPr>
      </p:pic>
      <p:pic>
        <p:nvPicPr>
          <p:cNvPr id="7" name="Рисунок 6">
            <a:extLst>
              <a:ext uri="{FF2B5EF4-FFF2-40B4-BE49-F238E27FC236}">
                <a16:creationId xmlns:a16="http://schemas.microsoft.com/office/drawing/2014/main" id="{C04FDF40-74F1-43B7-A296-D501E10E35B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61856" y="2130634"/>
            <a:ext cx="2126218" cy="2596732"/>
          </a:xfrm>
          <a:prstGeom prst="rect">
            <a:avLst/>
          </a:prstGeom>
        </p:spPr>
      </p:pic>
    </p:spTree>
    <p:extLst>
      <p:ext uri="{BB962C8B-B14F-4D97-AF65-F5344CB8AC3E}">
        <p14:creationId xmlns:p14="http://schemas.microsoft.com/office/powerpoint/2010/main" val="38670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274678"/>
            <a:ext cx="4464496" cy="634082"/>
          </a:xfrm>
        </p:spPr>
        <p:txBody>
          <a:bodyPr>
            <a:noAutofit/>
          </a:bodyPr>
          <a:lstStyle/>
          <a:p>
            <a:r>
              <a:rPr lang="ru-RU" sz="2800" b="1" dirty="0">
                <a:solidFill>
                  <a:schemeClr val="tx1"/>
                </a:solidFill>
                <a:latin typeface="Times New Roman" panose="02020603050405020304" pitchFamily="18" charset="0"/>
                <a:cs typeface="Times New Roman" panose="02020603050405020304" pitchFamily="18" charset="0"/>
              </a:rPr>
              <a:t>ЦЕЛЬ ПРОВОДИМОЙ РАБОТЫ:</a:t>
            </a:r>
          </a:p>
        </p:txBody>
      </p:sp>
      <p:sp>
        <p:nvSpPr>
          <p:cNvPr id="11" name="Объект 10"/>
          <p:cNvSpPr>
            <a:spLocks noGrp="1"/>
          </p:cNvSpPr>
          <p:nvPr>
            <p:ph idx="1"/>
          </p:nvPr>
        </p:nvSpPr>
        <p:spPr>
          <a:xfrm>
            <a:off x="220016" y="1628800"/>
            <a:ext cx="5246847" cy="4537642"/>
          </a:xfrm>
          <a:solidFill>
            <a:schemeClr val="accent3"/>
          </a:solidFill>
        </p:spPr>
        <p:txBody>
          <a:bodyPr>
            <a:normAutofit/>
          </a:bodyPr>
          <a:lstStyle/>
          <a:p>
            <a:pPr marL="0" lvl="0" indent="0">
              <a:spcBef>
                <a:spcPts val="600"/>
              </a:spcBef>
              <a:buClr>
                <a:srgbClr val="31B6FD"/>
              </a:buClr>
              <a:buSzPct val="70000"/>
              <a:buNone/>
            </a:pPr>
            <a:endParaRPr lang="ru-RU" sz="2000" dirty="0"/>
          </a:p>
          <a:p>
            <a:pPr marL="0" indent="0">
              <a:buNone/>
            </a:pPr>
            <a:r>
              <a:rPr lang="ru-RU" dirty="0">
                <a:solidFill>
                  <a:srgbClr val="000000"/>
                </a:solidFill>
                <a:latin typeface="Times New Roman" panose="02020603050405020304" pitchFamily="18" charset="0"/>
                <a:ea typeface="Times New Roman"/>
                <a:cs typeface="Times New Roman" panose="02020603050405020304" pitchFamily="18" charset="0"/>
              </a:rPr>
              <a:t>Формирование у детей представлений о здоровом образе жизни, средствах укрепления здоровья и правилах заботы о нем.</a:t>
            </a:r>
            <a:endParaRPr lang="ru-RU" dirty="0">
              <a:latin typeface="Times New Roman" panose="02020603050405020304" pitchFamily="18" charset="0"/>
              <a:ea typeface="Calibri"/>
              <a:cs typeface="Times New Roman" panose="02020603050405020304" pitchFamily="18" charset="0"/>
            </a:endParaRPr>
          </a:p>
          <a:p>
            <a:pPr marL="0" indent="0">
              <a:buNone/>
            </a:pPr>
            <a:endParaRPr lang="ru-RU" dirty="0"/>
          </a:p>
        </p:txBody>
      </p:sp>
      <p:pic>
        <p:nvPicPr>
          <p:cNvPr id="4" name="Рисунок 3"/>
          <p:cNvPicPr>
            <a:picLocks noChangeAspect="1"/>
          </p:cNvPicPr>
          <p:nvPr/>
        </p:nvPicPr>
        <p:blipFill>
          <a:blip r:embed="rId2" cstate="screen">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a:ext>
            </a:extLst>
          </a:blip>
          <a:stretch>
            <a:fillRect/>
          </a:stretch>
        </p:blipFill>
        <p:spPr>
          <a:xfrm>
            <a:off x="323528" y="237601"/>
            <a:ext cx="1656184" cy="1247183"/>
          </a:xfrm>
          <a:prstGeom prst="rect">
            <a:avLst/>
          </a:prstGeom>
        </p:spPr>
      </p:pic>
      <p:pic>
        <p:nvPicPr>
          <p:cNvPr id="5" name="Рисунок 4">
            <a:extLst>
              <a:ext uri="{FF2B5EF4-FFF2-40B4-BE49-F238E27FC236}">
                <a16:creationId xmlns:a16="http://schemas.microsoft.com/office/drawing/2014/main" id="{CCA9A0AA-75D0-4752-BB7A-4E82F257767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24128" y="2060848"/>
            <a:ext cx="2448272" cy="3330644"/>
          </a:xfrm>
          <a:prstGeom prst="rect">
            <a:avLst/>
          </a:prstGeom>
        </p:spPr>
      </p:pic>
    </p:spTree>
    <p:extLst>
      <p:ext uri="{BB962C8B-B14F-4D97-AF65-F5344CB8AC3E}">
        <p14:creationId xmlns:p14="http://schemas.microsoft.com/office/powerpoint/2010/main" val="2439968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5626968" cy="939417"/>
          </a:xfrm>
        </p:spPr>
        <p:txBody>
          <a:bodyPr>
            <a:normAutofit/>
          </a:bodyPr>
          <a:lstStyle/>
          <a:p>
            <a:r>
              <a:rPr lang="ru-RU" sz="3600" b="1" dirty="0">
                <a:solidFill>
                  <a:schemeClr val="tx1"/>
                </a:solidFill>
                <a:latin typeface="Times New Roman" panose="02020603050405020304" pitchFamily="18" charset="0"/>
                <a:cs typeface="Times New Roman" panose="02020603050405020304" pitchFamily="18" charset="0"/>
              </a:rPr>
              <a:t>ЗАДАЧИ: </a:t>
            </a:r>
          </a:p>
        </p:txBody>
      </p:sp>
      <p:sp>
        <p:nvSpPr>
          <p:cNvPr id="3" name="Объект 2"/>
          <p:cNvSpPr>
            <a:spLocks noGrp="1"/>
          </p:cNvSpPr>
          <p:nvPr>
            <p:ph idx="1"/>
          </p:nvPr>
        </p:nvSpPr>
        <p:spPr>
          <a:xfrm>
            <a:off x="457200" y="1340768"/>
            <a:ext cx="5987008" cy="4785395"/>
          </a:xfrm>
          <a:solidFill>
            <a:schemeClr val="accent3"/>
          </a:solidFill>
        </p:spPr>
        <p:txBody>
          <a:bodyPr>
            <a:normAutofit/>
          </a:bodyPr>
          <a:lstStyle/>
          <a:p>
            <a:pPr marL="0" lvl="0" indent="0">
              <a:lnSpc>
                <a:spcPct val="115000"/>
              </a:lnSpc>
              <a:buSzPts val="1000"/>
              <a:buNone/>
              <a:tabLst>
                <a:tab pos="457200" algn="l"/>
              </a:tabLst>
            </a:pPr>
            <a:r>
              <a:rPr lang="ru-RU" sz="2000" dirty="0">
                <a:solidFill>
                  <a:srgbClr val="000000"/>
                </a:solidFill>
                <a:ea typeface="Times New Roman"/>
                <a:cs typeface="Times New Roman"/>
              </a:rPr>
              <a:t>-Сформировать навыки  здорового образа жизни, потребности заниматься физической культурой и спортом;</a:t>
            </a:r>
            <a:endParaRPr lang="ru-RU" sz="1600" dirty="0">
              <a:ea typeface="Times New Roman"/>
              <a:cs typeface="Times New Roman"/>
            </a:endParaRPr>
          </a:p>
          <a:p>
            <a:pPr marL="0" lvl="0" indent="0">
              <a:lnSpc>
                <a:spcPct val="115000"/>
              </a:lnSpc>
              <a:buSzPts val="1000"/>
              <a:buNone/>
              <a:tabLst>
                <a:tab pos="457200" algn="l"/>
              </a:tabLst>
            </a:pPr>
            <a:r>
              <a:rPr lang="ru-RU" sz="1600" dirty="0">
                <a:solidFill>
                  <a:srgbClr val="000000"/>
                </a:solidFill>
                <a:ea typeface="Times New Roman"/>
                <a:cs typeface="Times New Roman"/>
              </a:rPr>
              <a:t>-</a:t>
            </a:r>
            <a:r>
              <a:rPr lang="ru-RU" sz="2000" dirty="0">
                <a:solidFill>
                  <a:srgbClr val="000000"/>
                </a:solidFill>
                <a:ea typeface="Times New Roman"/>
                <a:cs typeface="Times New Roman"/>
              </a:rPr>
              <a:t>Обеспечить дошкольника необходимыми технологиями, позволяющими сохранить и укрепить здоровье;</a:t>
            </a:r>
            <a:endParaRPr lang="ru-RU" sz="1600" dirty="0">
              <a:ea typeface="Times New Roman"/>
              <a:cs typeface="Times New Roman"/>
            </a:endParaRPr>
          </a:p>
          <a:p>
            <a:pPr marL="0" lvl="0" indent="0">
              <a:lnSpc>
                <a:spcPct val="115000"/>
              </a:lnSpc>
              <a:buSzPts val="1000"/>
              <a:buNone/>
              <a:tabLst>
                <a:tab pos="457200" algn="l"/>
              </a:tabLst>
            </a:pPr>
            <a:r>
              <a:rPr lang="ru-RU" sz="1600" dirty="0">
                <a:solidFill>
                  <a:srgbClr val="000000"/>
                </a:solidFill>
                <a:ea typeface="Times New Roman"/>
                <a:cs typeface="Times New Roman"/>
              </a:rPr>
              <a:t>-</a:t>
            </a:r>
            <a:r>
              <a:rPr lang="ru-RU" sz="2000" dirty="0">
                <a:solidFill>
                  <a:srgbClr val="000000"/>
                </a:solidFill>
                <a:ea typeface="Times New Roman"/>
                <a:cs typeface="Times New Roman"/>
              </a:rPr>
              <a:t>Обогащать знаниями о здоровом образе жизни через различные виды деятельности.</a:t>
            </a:r>
            <a:endParaRPr lang="ru-RU" sz="1600" dirty="0">
              <a:ea typeface="Calibri"/>
              <a:cs typeface="Times New Roman"/>
            </a:endParaRPr>
          </a:p>
          <a:p>
            <a:pPr marL="0" indent="0">
              <a:buNone/>
            </a:pPr>
            <a:endParaRPr lang="ru-RU" sz="2000" dirty="0"/>
          </a:p>
        </p:txBody>
      </p:sp>
      <p:pic>
        <p:nvPicPr>
          <p:cNvPr id="10" name="Рисунок 9">
            <a:extLst>
              <a:ext uri="{FF2B5EF4-FFF2-40B4-BE49-F238E27FC236}">
                <a16:creationId xmlns:a16="http://schemas.microsoft.com/office/drawing/2014/main" id="{1BEB1A0E-5688-40E8-8C48-7878D36B239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0722" y="2060848"/>
            <a:ext cx="2583806" cy="3693147"/>
          </a:xfrm>
          <a:prstGeom prst="rect">
            <a:avLst/>
          </a:prstGeom>
          <a:ln>
            <a:noFill/>
          </a:ln>
          <a:effectLst>
            <a:softEdge rad="112500"/>
          </a:effectLst>
        </p:spPr>
      </p:pic>
    </p:spTree>
    <p:extLst>
      <p:ext uri="{BB962C8B-B14F-4D97-AF65-F5344CB8AC3E}">
        <p14:creationId xmlns:p14="http://schemas.microsoft.com/office/powerpoint/2010/main" val="2572142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6498" y="274638"/>
            <a:ext cx="5245821" cy="994122"/>
          </a:xfrm>
        </p:spPr>
        <p:txBody>
          <a:bodyPr>
            <a:noAutofit/>
          </a:bodyPr>
          <a:lstStyle/>
          <a:p>
            <a:r>
              <a:rPr lang="ru-RU" sz="2400" b="1" i="1" dirty="0">
                <a:solidFill>
                  <a:srgbClr val="000000"/>
                </a:solidFill>
                <a:latin typeface="Times New Roman" panose="02020603050405020304" pitchFamily="18" charset="0"/>
                <a:ea typeface="Times New Roman"/>
                <a:cs typeface="Times New Roman" panose="02020603050405020304" pitchFamily="18" charset="0"/>
              </a:rPr>
              <a:t>ОСНОВНЫЕ  КОМПОНЕНТЫ  ЗДОРОВОГО ОБРАЗА ЖИЗНИ</a:t>
            </a:r>
            <a:br>
              <a:rPr lang="ru-RU" sz="2400" dirty="0">
                <a:latin typeface="Times New Roman" panose="02020603050405020304" pitchFamily="18" charset="0"/>
                <a:ea typeface="Calibri"/>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06299" y="1556792"/>
            <a:ext cx="5245821" cy="5026570"/>
          </a:xfrm>
          <a:solidFill>
            <a:schemeClr val="accent3"/>
          </a:solidFill>
          <a:ln>
            <a:solidFill>
              <a:schemeClr val="accent3"/>
            </a:solidFill>
          </a:ln>
        </p:spPr>
        <p:txBody>
          <a:bodyPr>
            <a:normAutofit/>
          </a:bodyPr>
          <a:lstStyle/>
          <a:p>
            <a:pPr marL="914400" lvl="2" indent="0">
              <a:buNone/>
            </a:pPr>
            <a:r>
              <a:rPr lang="ru-RU" sz="2800" dirty="0">
                <a:solidFill>
                  <a:srgbClr val="000000"/>
                </a:solidFill>
                <a:latin typeface="Times New Roman" panose="02020603050405020304" pitchFamily="18" charset="0"/>
                <a:ea typeface="Times New Roman"/>
                <a:cs typeface="Times New Roman" panose="02020603050405020304" pitchFamily="18" charset="0"/>
              </a:rPr>
              <a:t>-Закаливание организма  </a:t>
            </a:r>
            <a:endParaRPr lang="ru-RU" sz="2800" dirty="0">
              <a:solidFill>
                <a:srgbClr val="92D050"/>
              </a:solidFill>
              <a:latin typeface="Times New Roman" panose="02020603050405020304" pitchFamily="18" charset="0"/>
              <a:cs typeface="Times New Roman" panose="02020603050405020304" pitchFamily="18" charset="0"/>
            </a:endParaRPr>
          </a:p>
          <a:p>
            <a:pPr marL="914400" lvl="2" indent="0">
              <a:buNone/>
            </a:pPr>
            <a:r>
              <a:rPr lang="ru-RU" sz="2800" dirty="0">
                <a:solidFill>
                  <a:srgbClr val="000000"/>
                </a:solidFill>
                <a:latin typeface="Times New Roman" panose="02020603050405020304" pitchFamily="18" charset="0"/>
                <a:ea typeface="Times New Roman"/>
                <a:cs typeface="Times New Roman" panose="02020603050405020304" pitchFamily="18" charset="0"/>
              </a:rPr>
              <a:t>-Обеспечение стабильного психоэмоционального состояния</a:t>
            </a:r>
            <a:endParaRPr lang="ru-RU" sz="2800" dirty="0">
              <a:latin typeface="Times New Roman" panose="02020603050405020304" pitchFamily="18" charset="0"/>
              <a:cs typeface="Times New Roman" panose="02020603050405020304" pitchFamily="18" charset="0"/>
            </a:endParaRPr>
          </a:p>
          <a:p>
            <a:pPr marL="914400" lvl="2" indent="0">
              <a:buNone/>
            </a:pPr>
            <a:r>
              <a:rPr lang="ru-RU" sz="2800" dirty="0">
                <a:latin typeface="Times New Roman" panose="02020603050405020304" pitchFamily="18" charset="0"/>
                <a:cs typeface="Times New Roman" panose="02020603050405020304" pitchFamily="18" charset="0"/>
              </a:rPr>
              <a:t>-</a:t>
            </a:r>
            <a:r>
              <a:rPr lang="ru-RU" sz="2800" dirty="0">
                <a:solidFill>
                  <a:srgbClr val="000000"/>
                </a:solidFill>
                <a:latin typeface="Times New Roman" panose="02020603050405020304" pitchFamily="18" charset="0"/>
                <a:ea typeface="Times New Roman"/>
                <a:cs typeface="Times New Roman" panose="02020603050405020304" pitchFamily="18" charset="0"/>
              </a:rPr>
              <a:t>Правила личной гигиены </a:t>
            </a:r>
            <a:endParaRPr lang="ru-RU" sz="2800" dirty="0">
              <a:latin typeface="Times New Roman" panose="02020603050405020304" pitchFamily="18" charset="0"/>
              <a:cs typeface="Times New Roman" panose="02020603050405020304" pitchFamily="18" charset="0"/>
            </a:endParaRPr>
          </a:p>
          <a:p>
            <a:pPr marL="0" indent="0" algn="just">
              <a:buNone/>
            </a:pPr>
            <a:r>
              <a:rPr lang="ru-RU" sz="2800" dirty="0">
                <a:solidFill>
                  <a:srgbClr val="000000"/>
                </a:solidFill>
                <a:latin typeface="Times New Roman" panose="02020603050405020304" pitchFamily="18" charset="0"/>
                <a:ea typeface="Times New Roman"/>
                <a:cs typeface="Times New Roman" panose="02020603050405020304" pitchFamily="18" charset="0"/>
              </a:rPr>
              <a:t>          -Физическая нагрузка</a:t>
            </a:r>
            <a:r>
              <a:rPr lang="ru-RU" sz="2800" dirty="0">
                <a:solidFill>
                  <a:srgbClr val="EE7799"/>
                </a:solidFill>
                <a:latin typeface="Times New Roman" panose="02020603050405020304" pitchFamily="18" charset="0"/>
                <a:ea typeface="Times New Roman"/>
                <a:cs typeface="Times New Roman" panose="02020603050405020304" pitchFamily="18" charset="0"/>
              </a:rPr>
              <a:t> </a:t>
            </a:r>
            <a:endParaRPr lang="ru-RU" sz="2800" dirty="0">
              <a:latin typeface="Times New Roman" panose="02020603050405020304" pitchFamily="18" charset="0"/>
              <a:cs typeface="Times New Roman" panose="02020603050405020304" pitchFamily="18" charset="0"/>
            </a:endParaRPr>
          </a:p>
          <a:p>
            <a:pPr marL="914400" lvl="2" indent="0">
              <a:buNone/>
            </a:pPr>
            <a:r>
              <a:rPr lang="ru-RU" sz="2800" dirty="0">
                <a:solidFill>
                  <a:srgbClr val="000000"/>
                </a:solidFill>
                <a:latin typeface="Times New Roman" panose="02020603050405020304" pitchFamily="18" charset="0"/>
                <a:ea typeface="Times New Roman"/>
                <a:cs typeface="Times New Roman" panose="02020603050405020304" pitchFamily="18" charset="0"/>
              </a:rPr>
              <a:t>-Правильное питание</a:t>
            </a:r>
          </a:p>
          <a:p>
            <a:pPr marL="914400" lvl="2" indent="0">
              <a:buNone/>
            </a:pPr>
            <a:r>
              <a:rPr lang="ru-RU" sz="2800" dirty="0">
                <a:solidFill>
                  <a:srgbClr val="000000"/>
                </a:solidFill>
                <a:latin typeface="Times New Roman" panose="02020603050405020304" pitchFamily="18" charset="0"/>
                <a:ea typeface="Times New Roman"/>
                <a:cs typeface="Times New Roman" panose="02020603050405020304" pitchFamily="18" charset="0"/>
              </a:rPr>
              <a:t>-Рациональный режим.</a:t>
            </a:r>
            <a:endParaRPr lang="ru-RU" sz="2800" dirty="0">
              <a:latin typeface="Times New Roman" panose="02020603050405020304" pitchFamily="18" charset="0"/>
              <a:cs typeface="Times New Roman" panose="02020603050405020304" pitchFamily="18" charset="0"/>
            </a:endParaRPr>
          </a:p>
          <a:p>
            <a:pPr marL="914400" lvl="2" indent="0">
              <a:buNone/>
            </a:pPr>
            <a:endParaRPr lang="ru-RU" sz="2000" dirty="0"/>
          </a:p>
        </p:txBody>
      </p:sp>
      <p:pic>
        <p:nvPicPr>
          <p:cNvPr id="8" name="Рисунок 7">
            <a:extLst>
              <a:ext uri="{FF2B5EF4-FFF2-40B4-BE49-F238E27FC236}">
                <a16:creationId xmlns:a16="http://schemas.microsoft.com/office/drawing/2014/main" id="{A430CAF9-D5F5-479B-83CA-5113457E1C91}"/>
              </a:ext>
            </a:extLst>
          </p:cNvPr>
          <p:cNvPicPr>
            <a:picLocks noChangeAspect="1"/>
          </p:cNvPicPr>
          <p:nvPr/>
        </p:nvPicPr>
        <p:blipFill>
          <a:blip r:embed="rId2" cstate="screen">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a:ext>
            </a:extLst>
          </a:blip>
          <a:stretch>
            <a:fillRect/>
          </a:stretch>
        </p:blipFill>
        <p:spPr>
          <a:xfrm>
            <a:off x="406299" y="0"/>
            <a:ext cx="1717429" cy="1412776"/>
          </a:xfrm>
          <a:prstGeom prst="rect">
            <a:avLst/>
          </a:prstGeom>
        </p:spPr>
      </p:pic>
      <p:pic>
        <p:nvPicPr>
          <p:cNvPr id="7" name="Рисунок 6">
            <a:extLst>
              <a:ext uri="{FF2B5EF4-FFF2-40B4-BE49-F238E27FC236}">
                <a16:creationId xmlns:a16="http://schemas.microsoft.com/office/drawing/2014/main" id="{AABCD3C6-26DC-4307-B43E-D6BD5D2B987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2160" y="2636912"/>
            <a:ext cx="2232248" cy="2520280"/>
          </a:xfrm>
          <a:prstGeom prst="rect">
            <a:avLst/>
          </a:prstGeom>
        </p:spPr>
      </p:pic>
    </p:spTree>
    <p:extLst>
      <p:ext uri="{BB962C8B-B14F-4D97-AF65-F5344CB8AC3E}">
        <p14:creationId xmlns:p14="http://schemas.microsoft.com/office/powerpoint/2010/main" val="1176706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9441"/>
            <a:ext cx="4474840" cy="617271"/>
          </a:xfrm>
        </p:spPr>
        <p:txBody>
          <a:bodyPr>
            <a:normAutofit fontScale="90000"/>
          </a:bodyPr>
          <a:lstStyle/>
          <a:p>
            <a:r>
              <a:rPr lang="ru-RU" sz="3600" b="1" dirty="0">
                <a:solidFill>
                  <a:schemeClr val="tx1"/>
                </a:solidFill>
                <a:latin typeface="Times New Roman" panose="02020603050405020304" pitchFamily="18" charset="0"/>
                <a:cs typeface="Times New Roman" panose="02020603050405020304" pitchFamily="18" charset="0"/>
              </a:rPr>
              <a:t>РЕЖИМ ДНЯ </a:t>
            </a:r>
            <a:br>
              <a:rPr lang="ru-RU" sz="2400" dirty="0">
                <a:solidFill>
                  <a:schemeClr val="tx1"/>
                </a:solidFill>
              </a:rPr>
            </a:br>
            <a:endParaRPr lang="ru-RU" sz="2400" dirty="0">
              <a:solidFill>
                <a:schemeClr val="tx1"/>
              </a:solidFill>
              <a:latin typeface="+mn-lt"/>
            </a:endParaRPr>
          </a:p>
        </p:txBody>
      </p:sp>
      <p:sp>
        <p:nvSpPr>
          <p:cNvPr id="3" name="Объект 2"/>
          <p:cNvSpPr>
            <a:spLocks noGrp="1"/>
          </p:cNvSpPr>
          <p:nvPr>
            <p:ph idx="1"/>
          </p:nvPr>
        </p:nvSpPr>
        <p:spPr>
          <a:xfrm>
            <a:off x="457199" y="1040448"/>
            <a:ext cx="5194921" cy="5340880"/>
          </a:xfrm>
          <a:solidFill>
            <a:schemeClr val="accent3"/>
          </a:solidFill>
        </p:spPr>
        <p:txBody>
          <a:bodyPr>
            <a:normAutofit/>
          </a:bodyPr>
          <a:lstStyle/>
          <a:p>
            <a:pPr marL="137160" indent="0">
              <a:buNone/>
            </a:pPr>
            <a:r>
              <a:rPr lang="ru-RU" sz="2800" dirty="0">
                <a:latin typeface="Times New Roman" panose="02020603050405020304" pitchFamily="18" charset="0"/>
                <a:cs typeface="Times New Roman" panose="02020603050405020304" pitchFamily="18" charset="0"/>
              </a:rPr>
              <a:t>Режим дня устанавливается с учетом:</a:t>
            </a:r>
          </a:p>
          <a:p>
            <a:pPr marL="0" indent="0">
              <a:buNone/>
            </a:pPr>
            <a:r>
              <a:rPr lang="ru-RU" sz="2800" dirty="0">
                <a:latin typeface="Times New Roman" panose="02020603050405020304" pitchFamily="18" charset="0"/>
                <a:cs typeface="Times New Roman" panose="02020603050405020304" pitchFamily="18" charset="0"/>
              </a:rPr>
              <a:t>- времени пребывания детей в группе</a:t>
            </a:r>
          </a:p>
          <a:p>
            <a:pPr marL="0" indent="0">
              <a:buNone/>
            </a:pPr>
            <a:r>
              <a:rPr lang="ru-RU" sz="2800" dirty="0">
                <a:latin typeface="Times New Roman" panose="02020603050405020304" pitchFamily="18" charset="0"/>
                <a:cs typeface="Times New Roman" panose="02020603050405020304" pitchFamily="18" charset="0"/>
              </a:rPr>
              <a:t>- возраста детей</a:t>
            </a:r>
          </a:p>
          <a:p>
            <a:pPr marL="0" indent="0">
              <a:buNone/>
            </a:pPr>
            <a:r>
              <a:rPr lang="ru-RU" sz="2800" dirty="0">
                <a:latin typeface="Times New Roman" panose="02020603050405020304" pitchFamily="18" charset="0"/>
                <a:cs typeface="Times New Roman" panose="02020603050405020304" pitchFamily="18" charset="0"/>
              </a:rPr>
              <a:t>- сезонных изменений</a:t>
            </a:r>
          </a:p>
          <a:p>
            <a:pPr marL="0" indent="0">
              <a:buNone/>
            </a:pPr>
            <a:r>
              <a:rPr lang="ru-RU" sz="2800" dirty="0">
                <a:latin typeface="Times New Roman" panose="02020603050405020304" pitchFamily="18" charset="0"/>
                <a:cs typeface="Times New Roman" panose="02020603050405020304" pitchFamily="18" charset="0"/>
              </a:rPr>
              <a:t>- требований действующих </a:t>
            </a:r>
            <a:r>
              <a:rPr lang="ru-RU" sz="2800" dirty="0" err="1">
                <a:latin typeface="Times New Roman" panose="02020603050405020304" pitchFamily="18" charset="0"/>
                <a:cs typeface="Times New Roman" panose="02020603050405020304" pitchFamily="18" charset="0"/>
              </a:rPr>
              <a:t>СанПинНов</a:t>
            </a:r>
            <a:endParaRPr lang="ru-RU" sz="2800" dirty="0">
              <a:latin typeface="Times New Roman" panose="02020603050405020304" pitchFamily="18" charset="0"/>
              <a:cs typeface="Times New Roman" panose="02020603050405020304" pitchFamily="18" charset="0"/>
            </a:endParaRPr>
          </a:p>
          <a:p>
            <a:pPr marL="0" indent="0">
              <a:buNone/>
            </a:pPr>
            <a:endParaRPr lang="ru-RU" dirty="0"/>
          </a:p>
        </p:txBody>
      </p:sp>
      <p:pic>
        <p:nvPicPr>
          <p:cNvPr id="5" name="Рисунок 4">
            <a:extLst>
              <a:ext uri="{FF2B5EF4-FFF2-40B4-BE49-F238E27FC236}">
                <a16:creationId xmlns:a16="http://schemas.microsoft.com/office/drawing/2014/main" id="{5B2AB65A-1EF3-4A6E-A98C-9238B2E626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1988840"/>
            <a:ext cx="2088232" cy="2736304"/>
          </a:xfrm>
          <a:prstGeom prst="rect">
            <a:avLst/>
          </a:prstGeom>
        </p:spPr>
      </p:pic>
    </p:spTree>
    <p:extLst>
      <p:ext uri="{BB962C8B-B14F-4D97-AF65-F5344CB8AC3E}">
        <p14:creationId xmlns:p14="http://schemas.microsoft.com/office/powerpoint/2010/main" val="4163618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5842992" cy="1066130"/>
          </a:xfrm>
        </p:spPr>
        <p:txBody>
          <a:bodyPr>
            <a:normAutofit/>
          </a:bodyPr>
          <a:lstStyle/>
          <a:p>
            <a:r>
              <a:rPr lang="ru-RU" sz="3200" b="1" dirty="0">
                <a:solidFill>
                  <a:schemeClr val="tx1"/>
                </a:solidFill>
                <a:latin typeface="Times New Roman" panose="02020603050405020304" pitchFamily="18" charset="0"/>
                <a:cs typeface="Times New Roman" panose="02020603050405020304" pitchFamily="18" charset="0"/>
              </a:rPr>
              <a:t>ОРГАНИЗАЦИЯ  ПИТАНИЯ</a:t>
            </a:r>
          </a:p>
        </p:txBody>
      </p:sp>
      <p:sp>
        <p:nvSpPr>
          <p:cNvPr id="3" name="Объект 2"/>
          <p:cNvSpPr>
            <a:spLocks noGrp="1"/>
          </p:cNvSpPr>
          <p:nvPr>
            <p:ph idx="1"/>
          </p:nvPr>
        </p:nvSpPr>
        <p:spPr>
          <a:xfrm>
            <a:off x="457200" y="1484784"/>
            <a:ext cx="5554960" cy="5098578"/>
          </a:xfrm>
          <a:solidFill>
            <a:schemeClr val="accent3"/>
          </a:solidFill>
        </p:spPr>
        <p:txBody>
          <a:bodyPr>
            <a:normAutofit/>
          </a:bodyPr>
          <a:lstStyle/>
          <a:p>
            <a:pPr marL="0" lvl="0" indent="0">
              <a:buNone/>
            </a:pPr>
            <a:r>
              <a:rPr lang="ru-RU" dirty="0"/>
              <a:t>-Соблюдение режима питания;</a:t>
            </a:r>
          </a:p>
          <a:p>
            <a:pPr marL="0" lvl="0" indent="0">
              <a:buNone/>
            </a:pPr>
            <a:r>
              <a:rPr lang="ru-RU" dirty="0"/>
              <a:t>-Гигиена приема пищи;</a:t>
            </a:r>
          </a:p>
          <a:p>
            <a:pPr marL="0" lvl="0" indent="0">
              <a:buNone/>
            </a:pPr>
            <a:r>
              <a:rPr lang="ru-RU" dirty="0"/>
              <a:t>-Соблюдение норм потребления продуктов и калорийности питания;</a:t>
            </a:r>
          </a:p>
          <a:p>
            <a:pPr marL="0" lvl="0" indent="0">
              <a:buNone/>
            </a:pPr>
            <a:r>
              <a:rPr lang="ru-RU" dirty="0"/>
              <a:t>-Эстетика организации питания (сервировка);</a:t>
            </a:r>
          </a:p>
          <a:p>
            <a:pPr marL="0" indent="0">
              <a:buNone/>
            </a:pPr>
            <a:r>
              <a:rPr lang="ru-RU" dirty="0"/>
              <a:t>-Индивидуальный подход к детям во время приема пищи</a:t>
            </a:r>
          </a:p>
          <a:p>
            <a:pPr marL="0" indent="0">
              <a:buNone/>
            </a:pPr>
            <a:r>
              <a:rPr lang="ru-RU" dirty="0"/>
              <a:t>-Правильный подбор и расстановка мебели</a:t>
            </a:r>
          </a:p>
          <a:p>
            <a:pPr marL="0" indent="0">
              <a:buNone/>
            </a:pPr>
            <a:endParaRPr lang="ru-RU" dirty="0"/>
          </a:p>
        </p:txBody>
      </p:sp>
      <p:pic>
        <p:nvPicPr>
          <p:cNvPr id="5" name="Рисунок 4">
            <a:extLst>
              <a:ext uri="{FF2B5EF4-FFF2-40B4-BE49-F238E27FC236}">
                <a16:creationId xmlns:a16="http://schemas.microsoft.com/office/drawing/2014/main" id="{CA9DD4D6-BEE5-4778-9351-68E268BCB59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0192" y="1484784"/>
            <a:ext cx="2334070" cy="2488026"/>
          </a:xfrm>
          <a:prstGeom prst="rect">
            <a:avLst/>
          </a:prstGeom>
          <a:ln>
            <a:noFill/>
          </a:ln>
          <a:effectLst>
            <a:softEdge rad="112500"/>
          </a:effectLst>
        </p:spPr>
      </p:pic>
      <p:pic>
        <p:nvPicPr>
          <p:cNvPr id="6" name="Рисунок 5">
            <a:extLst>
              <a:ext uri="{FF2B5EF4-FFF2-40B4-BE49-F238E27FC236}">
                <a16:creationId xmlns:a16="http://schemas.microsoft.com/office/drawing/2014/main" id="{59000AC3-1B04-4D16-92B6-EE5F58369FE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3735" y="4034073"/>
            <a:ext cx="2200527" cy="2350819"/>
          </a:xfrm>
          <a:prstGeom prst="rect">
            <a:avLst/>
          </a:prstGeom>
        </p:spPr>
      </p:pic>
    </p:spTree>
    <p:extLst>
      <p:ext uri="{BB962C8B-B14F-4D97-AF65-F5344CB8AC3E}">
        <p14:creationId xmlns:p14="http://schemas.microsoft.com/office/powerpoint/2010/main" val="3696113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5524554" cy="922114"/>
          </a:xfrm>
        </p:spPr>
        <p:txBody>
          <a:bodyPr>
            <a:normAutofit/>
          </a:bodyPr>
          <a:lstStyle/>
          <a:p>
            <a:r>
              <a:rPr lang="ru-RU" sz="2800" b="1" dirty="0">
                <a:solidFill>
                  <a:schemeClr val="tx1"/>
                </a:solidFill>
                <a:latin typeface="Times New Roman" panose="02020603050405020304" pitchFamily="18" charset="0"/>
                <a:cs typeface="Times New Roman" panose="02020603050405020304" pitchFamily="18" charset="0"/>
              </a:rPr>
              <a:t>ФИЗИЧЕСКАЯ  НАГРУЗКА</a:t>
            </a:r>
          </a:p>
        </p:txBody>
      </p:sp>
      <p:sp>
        <p:nvSpPr>
          <p:cNvPr id="3" name="Объект 2"/>
          <p:cNvSpPr>
            <a:spLocks noGrp="1"/>
          </p:cNvSpPr>
          <p:nvPr>
            <p:ph idx="1"/>
          </p:nvPr>
        </p:nvSpPr>
        <p:spPr>
          <a:xfrm>
            <a:off x="467544" y="1484784"/>
            <a:ext cx="5184576" cy="4669979"/>
          </a:xfrm>
          <a:solidFill>
            <a:schemeClr val="accent3"/>
          </a:solidFill>
        </p:spPr>
        <p:txBody>
          <a:bodyPr>
            <a:normAutofit/>
          </a:bodyPr>
          <a:lstStyle/>
          <a:p>
            <a:pPr marL="0" lvl="0" indent="0">
              <a:buNone/>
            </a:pPr>
            <a:r>
              <a:rPr lang="ru-RU" sz="2400" dirty="0">
                <a:latin typeface="Times New Roman" panose="02020603050405020304" pitchFamily="18" charset="0"/>
                <a:cs typeface="Times New Roman" panose="02020603050405020304" pitchFamily="18" charset="0"/>
              </a:rPr>
              <a:t>-Физические упражнения;</a:t>
            </a:r>
          </a:p>
          <a:p>
            <a:pPr marL="0" lvl="0" indent="0">
              <a:buNone/>
            </a:pPr>
            <a:r>
              <a:rPr lang="ru-RU" sz="2400" dirty="0">
                <a:latin typeface="Times New Roman" panose="02020603050405020304" pitchFamily="18" charset="0"/>
                <a:cs typeface="Times New Roman" panose="02020603050405020304" pitchFamily="18" charset="0"/>
              </a:rPr>
              <a:t>-Занятия по физической культуре;</a:t>
            </a:r>
          </a:p>
          <a:p>
            <a:pPr marL="0" lvl="0" indent="0">
              <a:buNone/>
            </a:pPr>
            <a:r>
              <a:rPr lang="ru-RU" sz="2400" dirty="0">
                <a:latin typeface="Times New Roman" panose="02020603050405020304" pitchFamily="18" charset="0"/>
                <a:cs typeface="Times New Roman" panose="02020603050405020304" pitchFamily="18" charset="0"/>
              </a:rPr>
              <a:t>-Физкультминутки;</a:t>
            </a:r>
          </a:p>
          <a:p>
            <a:pPr marL="0" lvl="0" indent="0">
              <a:buNone/>
            </a:pPr>
            <a:r>
              <a:rPr lang="ru-RU" sz="2400" dirty="0">
                <a:latin typeface="Times New Roman" panose="02020603050405020304" pitchFamily="18" charset="0"/>
                <a:cs typeface="Times New Roman" panose="02020603050405020304" pitchFamily="18" charset="0"/>
              </a:rPr>
              <a:t>-Гимнастика утренняя;</a:t>
            </a:r>
          </a:p>
          <a:p>
            <a:pPr marL="0" lvl="0" indent="0">
              <a:buNone/>
            </a:pPr>
            <a:r>
              <a:rPr lang="ru-RU" sz="2400" dirty="0">
                <a:latin typeface="Times New Roman" panose="02020603050405020304" pitchFamily="18" charset="0"/>
                <a:cs typeface="Times New Roman" panose="02020603050405020304" pitchFamily="18" charset="0"/>
              </a:rPr>
              <a:t>-Гимнастика  после дневного сна ;</a:t>
            </a:r>
          </a:p>
          <a:p>
            <a:pPr marL="0" lvl="0" indent="0">
              <a:buNone/>
            </a:pPr>
            <a:r>
              <a:rPr lang="ru-RU" sz="2400" dirty="0">
                <a:latin typeface="Times New Roman" panose="02020603050405020304" pitchFamily="18" charset="0"/>
                <a:cs typeface="Times New Roman" panose="02020603050405020304" pitchFamily="18" charset="0"/>
              </a:rPr>
              <a:t>-Пальчиковая гимнастика, зрительная, дыхательная, корригирующая;</a:t>
            </a:r>
          </a:p>
          <a:p>
            <a:pPr marL="0" lvl="0" indent="0">
              <a:buNone/>
            </a:pPr>
            <a:r>
              <a:rPr lang="ru-RU" sz="2400" dirty="0">
                <a:latin typeface="Times New Roman" panose="02020603050405020304" pitchFamily="18" charset="0"/>
                <a:cs typeface="Times New Roman" panose="02020603050405020304" pitchFamily="18" charset="0"/>
              </a:rPr>
              <a:t>-Подвижные и спортивные игры </a:t>
            </a:r>
          </a:p>
          <a:p>
            <a:pPr marL="0" indent="0">
              <a:buNone/>
            </a:pPr>
            <a:endParaRPr lang="ru-RU" sz="2000" dirty="0"/>
          </a:p>
        </p:txBody>
      </p:sp>
      <p:sp>
        <p:nvSpPr>
          <p:cNvPr id="4" name="AutoShape 2" descr="https://thumb.cloud.mail.ru/thumb/xw1/IMG-dc905202f6722b8dee62a75115f09768-V.jpg">
            <a:extLst>
              <a:ext uri="{FF2B5EF4-FFF2-40B4-BE49-F238E27FC236}">
                <a16:creationId xmlns:a16="http://schemas.microsoft.com/office/drawing/2014/main" id="{717194D6-8200-4FD8-9FCE-008161CA4680}"/>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8" name="Рисунок 7">
            <a:extLst>
              <a:ext uri="{FF2B5EF4-FFF2-40B4-BE49-F238E27FC236}">
                <a16:creationId xmlns:a16="http://schemas.microsoft.com/office/drawing/2014/main" id="{84DECF7D-9214-4318-86D7-5691AB62F2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1257" y="4293096"/>
            <a:ext cx="2158677" cy="2149699"/>
          </a:xfrm>
          <a:prstGeom prst="rect">
            <a:avLst/>
          </a:prstGeom>
        </p:spPr>
      </p:pic>
      <p:pic>
        <p:nvPicPr>
          <p:cNvPr id="6" name="Рисунок 5">
            <a:extLst>
              <a:ext uri="{FF2B5EF4-FFF2-40B4-BE49-F238E27FC236}">
                <a16:creationId xmlns:a16="http://schemas.microsoft.com/office/drawing/2014/main" id="{594ED575-4642-46E0-9A0E-84C596902D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1754" y="1196752"/>
            <a:ext cx="1977684" cy="2636912"/>
          </a:xfrm>
          <a:prstGeom prst="rect">
            <a:avLst/>
          </a:prstGeom>
        </p:spPr>
      </p:pic>
    </p:spTree>
    <p:extLst>
      <p:ext uri="{BB962C8B-B14F-4D97-AF65-F5344CB8AC3E}">
        <p14:creationId xmlns:p14="http://schemas.microsoft.com/office/powerpoint/2010/main" val="63594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60648"/>
            <a:ext cx="4968552" cy="1080120"/>
          </a:xfrm>
        </p:spPr>
        <p:txBody>
          <a:bodyPr>
            <a:normAutofit/>
          </a:bodyPr>
          <a:lstStyle/>
          <a:p>
            <a:r>
              <a:rPr lang="ru-RU" sz="3200" b="1" cap="small" dirty="0">
                <a:solidFill>
                  <a:schemeClr val="tx1"/>
                </a:solidFill>
                <a:latin typeface="Times New Roman" panose="02020603050405020304" pitchFamily="18" charset="0"/>
                <a:cs typeface="Times New Roman" panose="02020603050405020304" pitchFamily="18" charset="0"/>
              </a:rPr>
              <a:t>ЗАКАЛИВАНИЕ</a:t>
            </a:r>
            <a:endParaRPr lang="ru-RU" sz="3200"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600200"/>
            <a:ext cx="5915000" cy="4997152"/>
          </a:xfrm>
          <a:solidFill>
            <a:schemeClr val="accent3"/>
          </a:solidFill>
        </p:spPr>
        <p:txBody>
          <a:bodyPr>
            <a:noAutofit/>
          </a:bodyPr>
          <a:lstStyle/>
          <a:p>
            <a:pPr marL="0" lvl="0" indent="0">
              <a:buNone/>
            </a:pPr>
            <a:r>
              <a:rPr lang="ru-RU" sz="1600" dirty="0">
                <a:latin typeface="Times New Roman" panose="02020603050405020304" pitchFamily="18" charset="0"/>
                <a:cs typeface="Times New Roman" panose="02020603050405020304" pitchFamily="18" charset="0"/>
              </a:rPr>
              <a:t>-соблюдение температурного режима в течение дня, </a:t>
            </a:r>
          </a:p>
          <a:p>
            <a:pPr marL="0" lvl="0" indent="0">
              <a:buNone/>
            </a:pPr>
            <a:r>
              <a:rPr lang="ru-RU" sz="1600" dirty="0">
                <a:latin typeface="Times New Roman" panose="02020603050405020304" pitchFamily="18" charset="0"/>
                <a:cs typeface="Times New Roman" panose="02020603050405020304" pitchFamily="18" charset="0"/>
              </a:rPr>
              <a:t>-правильная организация прогулки и её длительность, </a:t>
            </a:r>
          </a:p>
          <a:p>
            <a:pPr marL="0" lvl="0" indent="0">
              <a:buNone/>
            </a:pPr>
            <a:r>
              <a:rPr lang="ru-RU" sz="1600" dirty="0">
                <a:latin typeface="Times New Roman" panose="02020603050405020304" pitchFamily="18" charset="0"/>
                <a:cs typeface="Times New Roman" panose="02020603050405020304" pitchFamily="18" charset="0"/>
              </a:rPr>
              <a:t>-соблюдение сезонной одежды во время прогулок, учитывая индивидуальное состояние здоровья детей; </a:t>
            </a:r>
          </a:p>
          <a:p>
            <a:pPr marL="0" lvl="0" indent="0">
              <a:buNone/>
            </a:pPr>
            <a:r>
              <a:rPr lang="ru-RU" sz="1600" dirty="0">
                <a:latin typeface="Times New Roman" panose="02020603050405020304" pitchFamily="18" charset="0"/>
                <a:cs typeface="Times New Roman" panose="02020603050405020304" pitchFamily="18" charset="0"/>
              </a:rPr>
              <a:t>-облегчённая одежда для детей в дошкольных группах,  </a:t>
            </a:r>
          </a:p>
          <a:p>
            <a:pPr marL="0" lvl="0" indent="0">
              <a:buNone/>
            </a:pPr>
            <a:r>
              <a:rPr lang="ru-RU" sz="1600" dirty="0">
                <a:latin typeface="Times New Roman" panose="02020603050405020304" pitchFamily="18" charset="0"/>
                <a:cs typeface="Times New Roman" panose="02020603050405020304" pitchFamily="18" charset="0"/>
              </a:rPr>
              <a:t>-дыхательная гимнастика после сна;</a:t>
            </a:r>
          </a:p>
          <a:p>
            <a:pPr marL="0" lvl="0" indent="0">
              <a:buNone/>
            </a:pPr>
            <a:r>
              <a:rPr lang="ru-RU" sz="1600" dirty="0">
                <a:latin typeface="Times New Roman" panose="02020603050405020304" pitchFamily="18" charset="0"/>
                <a:cs typeface="Times New Roman" panose="02020603050405020304" pitchFamily="18" charset="0"/>
              </a:rPr>
              <a:t>-утреннее умывание;</a:t>
            </a:r>
          </a:p>
          <a:p>
            <a:pPr marL="0" lvl="0" indent="0">
              <a:buNone/>
            </a:pPr>
            <a:r>
              <a:rPr lang="ru-RU" sz="1600" dirty="0">
                <a:latin typeface="Times New Roman" panose="02020603050405020304" pitchFamily="18" charset="0"/>
                <a:cs typeface="Times New Roman" panose="02020603050405020304" pitchFamily="18" charset="0"/>
              </a:rPr>
              <a:t>-мытьё прохладной водой рук по локоть;</a:t>
            </a:r>
          </a:p>
          <a:p>
            <a:pPr marL="0" lvl="0" indent="0">
              <a:buNone/>
            </a:pPr>
            <a:r>
              <a:rPr lang="ru-RU" sz="1600" dirty="0">
                <a:latin typeface="Times New Roman" panose="02020603050405020304" pitchFamily="18" charset="0"/>
                <a:cs typeface="Times New Roman" panose="02020603050405020304" pitchFamily="18" charset="0"/>
              </a:rPr>
              <a:t>-мытье рук перед едой;</a:t>
            </a:r>
          </a:p>
          <a:p>
            <a:pPr marL="0" lvl="0" indent="0">
              <a:buNone/>
            </a:pPr>
            <a:r>
              <a:rPr lang="ru-RU" sz="1600" dirty="0">
                <a:latin typeface="Times New Roman" panose="02020603050405020304" pitchFamily="18" charset="0"/>
                <a:cs typeface="Times New Roman" panose="02020603050405020304" pitchFamily="18" charset="0"/>
              </a:rPr>
              <a:t>-полоскание полости рта; </a:t>
            </a:r>
          </a:p>
          <a:p>
            <a:pPr marL="0" lvl="0" indent="0">
              <a:buNone/>
            </a:pPr>
            <a:r>
              <a:rPr lang="ru-RU" sz="1600" dirty="0">
                <a:latin typeface="Times New Roman" panose="02020603050405020304" pitchFamily="18" charset="0"/>
                <a:cs typeface="Times New Roman" panose="02020603050405020304" pitchFamily="18" charset="0"/>
              </a:rPr>
              <a:t>-сон при открытых форточках в теплый период года,</a:t>
            </a:r>
          </a:p>
          <a:p>
            <a:pPr marL="0" lvl="0" indent="0">
              <a:buNone/>
            </a:pPr>
            <a:r>
              <a:rPr lang="ru-RU" sz="1600" dirty="0">
                <a:latin typeface="Times New Roman" panose="02020603050405020304" pitchFamily="18" charset="0"/>
                <a:cs typeface="Times New Roman" panose="02020603050405020304" pitchFamily="18" charset="0"/>
              </a:rPr>
              <a:t>-воздушно-солнечные ванны;</a:t>
            </a:r>
          </a:p>
          <a:p>
            <a:pPr marL="0" lvl="0" indent="0">
              <a:buNone/>
            </a:pPr>
            <a:r>
              <a:rPr lang="ru-RU" sz="1600" dirty="0">
                <a:latin typeface="Times New Roman" panose="02020603050405020304" pitchFamily="18" charset="0"/>
                <a:cs typeface="Times New Roman" panose="02020603050405020304" pitchFamily="18" charset="0"/>
              </a:rPr>
              <a:t>-проветривание помещений;</a:t>
            </a:r>
          </a:p>
          <a:p>
            <a:pPr marL="0" lvl="0" indent="0">
              <a:buNone/>
            </a:pPr>
            <a:r>
              <a:rPr lang="ru-RU" sz="1600" dirty="0">
                <a:latin typeface="Times New Roman" panose="02020603050405020304" pitchFamily="18" charset="0"/>
                <a:cs typeface="Times New Roman" panose="02020603050405020304" pitchFamily="18" charset="0"/>
              </a:rPr>
              <a:t>-утренний прием на улице</a:t>
            </a:r>
          </a:p>
          <a:p>
            <a:pPr marL="400050" lvl="1" indent="0">
              <a:spcBef>
                <a:spcPts val="600"/>
              </a:spcBef>
              <a:buClr>
                <a:srgbClr val="31B6FD"/>
              </a:buClr>
              <a:buSzPct val="70000"/>
              <a:buNone/>
            </a:pPr>
            <a:endParaRPr lang="ru-RU" sz="2000" dirty="0"/>
          </a:p>
        </p:txBody>
      </p:sp>
      <p:pic>
        <p:nvPicPr>
          <p:cNvPr id="8" name="Рисунок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784" y="-8633"/>
            <a:ext cx="1145325" cy="1709441"/>
          </a:xfrm>
          <a:prstGeom prst="rect">
            <a:avLst/>
          </a:prstGeom>
        </p:spPr>
      </p:pic>
      <p:sp>
        <p:nvSpPr>
          <p:cNvPr id="4" name="AutoShape 2" descr="https://thumb.cloud.mail.ru/thumb/xw1/%D0%B7%D0%B4%D0%BE%D1%80%D0%BE%D0%B2%D1%8B%D0%B9%20%D0%BE%D0%B1%D1%80%D0%B0%D0%B7%20%D0%B6%D0%B8%D0%B7%D0%BD%D0%B8/IMG-a1f264a8689569e7cab5004dc738f334-V.jpg">
            <a:extLst>
              <a:ext uri="{FF2B5EF4-FFF2-40B4-BE49-F238E27FC236}">
                <a16:creationId xmlns:a16="http://schemas.microsoft.com/office/drawing/2014/main" id="{2890676B-44EC-4B50-95DC-11199091C291}"/>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https://thumb.cloud.mail.ru/thumb/xw1/%D0%B7%D0%B4%D0%BE%D1%80%D0%BE%D0%B2%D1%8B%D0%B9%20%D0%BE%D0%B1%D1%80%D0%B0%D0%B7%20%D0%B6%D0%B8%D0%B7%D0%BD%D0%B8/IMG-a1f264a8689569e7cab5004dc738f334-V.jpg">
            <a:extLst>
              <a:ext uri="{FF2B5EF4-FFF2-40B4-BE49-F238E27FC236}">
                <a16:creationId xmlns:a16="http://schemas.microsoft.com/office/drawing/2014/main" id="{90347A96-B0AF-47E7-84C2-DDC9D97CE534}"/>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7" name="Рисунок 6">
            <a:extLst>
              <a:ext uri="{FF2B5EF4-FFF2-40B4-BE49-F238E27FC236}">
                <a16:creationId xmlns:a16="http://schemas.microsoft.com/office/drawing/2014/main" id="{669E4503-445C-4143-9A1F-4FEC4CDCB6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41374" y="1600200"/>
            <a:ext cx="2045426" cy="2183473"/>
          </a:xfrm>
          <a:prstGeom prst="rect">
            <a:avLst/>
          </a:prstGeom>
        </p:spPr>
      </p:pic>
      <p:pic>
        <p:nvPicPr>
          <p:cNvPr id="9" name="Рисунок 8">
            <a:extLst>
              <a:ext uri="{FF2B5EF4-FFF2-40B4-BE49-F238E27FC236}">
                <a16:creationId xmlns:a16="http://schemas.microsoft.com/office/drawing/2014/main" id="{74C29D7D-197E-44B2-9E37-B99FF2EBB72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16567" y="4098776"/>
            <a:ext cx="2086464" cy="2405273"/>
          </a:xfrm>
          <a:prstGeom prst="rect">
            <a:avLst/>
          </a:prstGeom>
        </p:spPr>
      </p:pic>
    </p:spTree>
    <p:extLst>
      <p:ext uri="{BB962C8B-B14F-4D97-AF65-F5344CB8AC3E}">
        <p14:creationId xmlns:p14="http://schemas.microsoft.com/office/powerpoint/2010/main" val="505771994"/>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921</TotalTime>
  <Words>573</Words>
  <Application>Microsoft Office PowerPoint</Application>
  <PresentationFormat>Экран (4:3)</PresentationFormat>
  <Paragraphs>122</Paragraphs>
  <Slides>17</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17</vt:i4>
      </vt:variant>
    </vt:vector>
  </HeadingPairs>
  <TitlesOfParts>
    <vt:vector size="26" baseType="lpstr">
      <vt:lpstr>Arial</vt:lpstr>
      <vt:lpstr>Calibri</vt:lpstr>
      <vt:lpstr>Comic Sans MS</vt:lpstr>
      <vt:lpstr>Garamond</vt:lpstr>
      <vt:lpstr>Segoe UI Black</vt:lpstr>
      <vt:lpstr>Times New Roman</vt:lpstr>
      <vt:lpstr>Trebuchet MS</vt:lpstr>
      <vt:lpstr>Wingdings 3</vt:lpstr>
      <vt:lpstr>Аспект</vt:lpstr>
      <vt:lpstr>                           </vt:lpstr>
      <vt:lpstr>АКТУАЛЬНОСТЬ:</vt:lpstr>
      <vt:lpstr>ЦЕЛЬ ПРОВОДИМОЙ РАБОТЫ:</vt:lpstr>
      <vt:lpstr>ЗАДАЧИ: </vt:lpstr>
      <vt:lpstr>ОСНОВНЫЕ  КОМПОНЕНТЫ  ЗДОРОВОГО ОБРАЗА ЖИЗНИ </vt:lpstr>
      <vt:lpstr>РЕЖИМ ДНЯ  </vt:lpstr>
      <vt:lpstr>ОРГАНИЗАЦИЯ  ПИТАНИЯ</vt:lpstr>
      <vt:lpstr>ФИЗИЧЕСКАЯ  НАГРУЗКА</vt:lpstr>
      <vt:lpstr>ЗАКАЛИВАНИЕ</vt:lpstr>
      <vt:lpstr>Формы работы по приобщению детей к здоровому образу жизни</vt:lpstr>
      <vt:lpstr>Формы взаимодействия  с семьей по вопросам охраны и укрепления здоровья детей</vt:lpstr>
      <vt:lpstr> РАБОТА С РОДИТЕЛЯМИ</vt:lpstr>
      <vt:lpstr>ИГРЫ</vt:lpstr>
      <vt:lpstr>КАРТОТЕКА</vt:lpstr>
      <vt:lpstr>РАБОТА С РОДИТЕЛЯМИ</vt:lpstr>
      <vt:lpstr>Творческая выставка (совместно с родителями): «По дороге к доброму здоровью!»</vt:lpstr>
      <vt:lpstr>СПАСИБО  ЗА  ВНИМАНИЕ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Алексей</dc:creator>
  <cp:lastModifiedBy>RePack by Diakov</cp:lastModifiedBy>
  <cp:revision>104</cp:revision>
  <dcterms:created xsi:type="dcterms:W3CDTF">2015-12-23T18:14:00Z</dcterms:created>
  <dcterms:modified xsi:type="dcterms:W3CDTF">2021-02-07T06:50:22Z</dcterms:modified>
</cp:coreProperties>
</file>