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5" r:id="rId4"/>
    <p:sldId id="261" r:id="rId5"/>
    <p:sldId id="266" r:id="rId6"/>
    <p:sldId id="267" r:id="rId7"/>
    <p:sldId id="268" r:id="rId8"/>
    <p:sldId id="271" r:id="rId9"/>
    <p:sldId id="272" r:id="rId10"/>
    <p:sldId id="273" r:id="rId11"/>
    <p:sldId id="274" r:id="rId12"/>
    <p:sldId id="269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B7F9FB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497BE7-780B-42DB-AEC5-AAC24766FB33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AB5E99-4079-441C-ACE1-A58EF26C5C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86622999_large_wintergardenwildrose_208.jpg"/>
          <p:cNvPicPr>
            <a:picLocks noChangeAspect="1"/>
          </p:cNvPicPr>
          <p:nvPr userDrawn="1"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Скругленный прямоугольник 13"/>
          <p:cNvSpPr/>
          <p:nvPr userDrawn="1"/>
        </p:nvSpPr>
        <p:spPr>
          <a:xfrm>
            <a:off x="214282" y="357166"/>
            <a:ext cx="8715436" cy="6215106"/>
          </a:xfrm>
          <a:prstGeom prst="roundRect">
            <a:avLst/>
          </a:prstGeom>
          <a:solidFill>
            <a:srgbClr val="B7F9FB">
              <a:alpha val="78824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&amp;Ncy;&amp;acy;&amp;kcy;&amp;lcy;&amp;iecy;&amp;jcy;&amp;kcy;&amp;acy; Relax, &amp;scy;&amp;tcy;&amp;icy;&amp;kcy;&amp;iecy;&amp;rcy;&amp;ycy;-&amp;tcy;&amp;rcy;&amp;acy;&amp;fcy;&amp;acy;&amp;rcy;&amp;iecy;&amp;tcy;&amp;ycy; Relax - &quot;Wall Decor&quot;, &amp;ncy;&amp;acy;&amp;kcy;&amp;lcy;&amp;iecy;&amp;jcy;&amp;kcy;&amp;icy;-&amp;scy;&amp;tcy;&amp;icy;&amp;kcy;&amp;iecy;&amp;rcy;&amp;ycy; &amp;ncy;&amp;acy; &amp;scy;&amp;tcy;&amp;iecy;&amp;ncy;&amp;ycy;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142852"/>
            <a:ext cx="1785950" cy="1439734"/>
          </a:xfrm>
          <a:prstGeom prst="rect">
            <a:avLst/>
          </a:prstGeom>
          <a:noFill/>
        </p:spPr>
      </p:pic>
      <p:pic>
        <p:nvPicPr>
          <p:cNvPr id="16" name="Picture 2" descr="&amp;Scy;&amp;icy;&amp;lcy;&amp;ucy;&amp;ecy;&amp;tcy; &amp;rcy;&amp;acy;&amp;zcy;&amp;lcy;&amp;icy;&amp;chcy;&amp;ncy;&amp;ycy;&amp;khcy; &amp;scy;&amp;tcy;&amp;acy;&amp;rcy;&amp;ycy;&amp;khcy; &amp;ucy;&amp;lcy;&amp;icy;&amp;chcy;&amp;ncy;&amp;ycy;&amp;khcy; &amp;ocy;&amp;gcy;&amp;rcy;&amp;acy;&amp;zhcy;&amp;dcy;&amp;iecy;&amp;ncy;&amp;icy;&amp;jcy; &amp;vcy;&amp;iecy;&amp;kcy;&amp;tcy;&amp;ocy;&amp;rcy;&amp;acy; - &amp;Scy;&amp;tcy;&amp;ocy;&amp;kcy;&amp;ocy;&amp;vcy;&amp;ocy;&amp;iecy; &amp;vcy;&amp;iecy;&amp;kcy;&amp;tcy;&amp;ocy;&amp;rcy;&amp;ncy;&amp;ocy;&amp;iecy; &amp;icy;&amp;zcy;&amp;ocy;&amp;bcy;&amp;rcy;&amp;acy;&amp;zhcy;&amp;iecy;&amp;ncy;&amp;icy;&amp;iecy; Aleksandra Alekseeva #11806647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452" b="54479"/>
          <a:stretch>
            <a:fillRect/>
          </a:stretch>
        </p:blipFill>
        <p:spPr bwMode="auto">
          <a:xfrm>
            <a:off x="6679345" y="5000636"/>
            <a:ext cx="2464655" cy="1857364"/>
          </a:xfrm>
          <a:prstGeom prst="rect">
            <a:avLst/>
          </a:prstGeom>
          <a:noFill/>
        </p:spPr>
      </p:pic>
      <p:pic>
        <p:nvPicPr>
          <p:cNvPr id="17" name="Picture 10" descr="&amp;Vcy;&amp;iecy;&amp;kcy;&amp;tcy;&amp;ocy;&amp;rcy;&amp;ncy;&amp;ycy;&amp;jcy; &amp;kcy;&amp;lcy;&amp;icy;&amp;pcy;&amp;acy;&amp;rcy;&amp;tcy; &amp;vcy; &amp;fcy;&amp;ocy;&amp;rcy;&amp;mcy;&amp;acy;&amp;tcy;&amp;iecy; cdr, ai, eps &quot; &amp;Scy;&amp;tcy;&amp;rcy;&amp;acy;&amp;ncy;&amp;icy;&amp;tscy;&amp;acy; 128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270" t="62500" r="14902" b="12500"/>
          <a:stretch>
            <a:fillRect/>
          </a:stretch>
        </p:blipFill>
        <p:spPr bwMode="auto">
          <a:xfrm>
            <a:off x="4722089" y="6072206"/>
            <a:ext cx="2278803" cy="785794"/>
          </a:xfrm>
          <a:prstGeom prst="rect">
            <a:avLst/>
          </a:prstGeom>
          <a:noFill/>
        </p:spPr>
      </p:pic>
      <p:pic>
        <p:nvPicPr>
          <p:cNvPr id="18" name="Picture 2" descr="&amp;CHcy;&amp;iecy;&amp;rcy;&amp;ncy;&amp;ycy;&amp;iecy; &amp;ocy;&amp;bcy;&amp;hardcy;&amp;iecy;&amp;kcy;&amp;tcy;&amp;ycy; &amp;bcy;&amp;iecy;&amp;zcy; &amp;fcy;&amp;ocy;&amp;ncy;&amp;acy; - &amp;Gcy;&amp;lcy;&amp;acy;&amp;mcy;&amp;ucy;&amp;rcy;&amp;ncy;&amp;ycy;&amp;jcy; &amp;scy;&amp;tcy;&amp;icy;&amp;lcy;&amp;softcy;. Glamour style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786322"/>
            <a:ext cx="2853055" cy="1863220"/>
          </a:xfrm>
          <a:prstGeom prst="rect">
            <a:avLst/>
          </a:prstGeom>
          <a:noFill/>
        </p:spPr>
      </p:pic>
      <p:pic>
        <p:nvPicPr>
          <p:cNvPr id="21" name="Рисунок 20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333" b="44750"/>
          <a:stretch>
            <a:fillRect/>
          </a:stretch>
        </p:blipFill>
        <p:spPr>
          <a:xfrm>
            <a:off x="2000232" y="0"/>
            <a:ext cx="5214974" cy="857232"/>
          </a:xfrm>
          <a:prstGeom prst="rect">
            <a:avLst/>
          </a:prstGeom>
        </p:spPr>
      </p:pic>
      <p:pic>
        <p:nvPicPr>
          <p:cNvPr id="22" name="Рисунок 21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93" t="52955" r="23465" b="33276"/>
          <a:stretch>
            <a:fillRect/>
          </a:stretch>
        </p:blipFill>
        <p:spPr>
          <a:xfrm rot="9129707">
            <a:off x="67879" y="341253"/>
            <a:ext cx="2286016" cy="857256"/>
          </a:xfrm>
          <a:prstGeom prst="rect">
            <a:avLst/>
          </a:prstGeom>
        </p:spPr>
      </p:pic>
      <p:pic>
        <p:nvPicPr>
          <p:cNvPr id="23" name="Рисунок 22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93" t="52955" r="23465" b="33276"/>
          <a:stretch>
            <a:fillRect/>
          </a:stretch>
        </p:blipFill>
        <p:spPr>
          <a:xfrm rot="5400000">
            <a:off x="-714380" y="1928802"/>
            <a:ext cx="2286016" cy="857256"/>
          </a:xfrm>
          <a:prstGeom prst="rect">
            <a:avLst/>
          </a:prstGeom>
        </p:spPr>
      </p:pic>
      <p:pic>
        <p:nvPicPr>
          <p:cNvPr id="24" name="Рисунок 23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93" t="52955" r="23465" b="33276"/>
          <a:stretch>
            <a:fillRect/>
          </a:stretch>
        </p:blipFill>
        <p:spPr>
          <a:xfrm rot="5400000">
            <a:off x="-714380" y="3857628"/>
            <a:ext cx="2286016" cy="857256"/>
          </a:xfrm>
          <a:prstGeom prst="rect">
            <a:avLst/>
          </a:prstGeom>
        </p:spPr>
      </p:pic>
      <p:pic>
        <p:nvPicPr>
          <p:cNvPr id="25" name="Рисунок 24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93" t="52955" r="23465" b="33276"/>
          <a:stretch>
            <a:fillRect/>
          </a:stretch>
        </p:blipFill>
        <p:spPr>
          <a:xfrm>
            <a:off x="2643174" y="6000744"/>
            <a:ext cx="2286016" cy="857256"/>
          </a:xfrm>
          <a:prstGeom prst="rect">
            <a:avLst/>
          </a:prstGeom>
        </p:spPr>
      </p:pic>
      <p:pic>
        <p:nvPicPr>
          <p:cNvPr id="26" name="Рисунок 25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93" t="52955" r="23465" b="33276"/>
          <a:stretch>
            <a:fillRect/>
          </a:stretch>
        </p:blipFill>
        <p:spPr>
          <a:xfrm rot="16200000">
            <a:off x="7429520" y="1714488"/>
            <a:ext cx="2286016" cy="857256"/>
          </a:xfrm>
          <a:prstGeom prst="rect">
            <a:avLst/>
          </a:prstGeom>
        </p:spPr>
      </p:pic>
      <p:pic>
        <p:nvPicPr>
          <p:cNvPr id="27" name="Рисунок 26" descr="1303407767_sw_orn_st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93" t="52955" r="23465" b="33276"/>
          <a:stretch>
            <a:fillRect/>
          </a:stretch>
        </p:blipFill>
        <p:spPr>
          <a:xfrm rot="16200000">
            <a:off x="7572364" y="3786190"/>
            <a:ext cx="2286016" cy="857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071834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 Мой романс»</a:t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выполнил </a:t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Кайгородов</a:t>
            </a:r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Савелий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А класс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256"/>
            <a:ext cx="8043890" cy="714380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         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Руководитель Каримова И.И.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Композитор </a:t>
            </a:r>
            <a:r>
              <a:rPr lang="ru-RU" dirty="0" err="1"/>
              <a:t>А.Алябьев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Принято считать, что классическим вариантом музыки к стихам Козлова стали ноты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Музыка на русский текст Козлова была написана А.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А.Алябьевым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самом начале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Тобольской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ссылки (1830?), вскоре после появления стихотворения Козлова в печати. Романс «Вечерний звон» с музыкой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был издан в Москве в цикле </a:t>
            </a: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«Северный певец»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1828 году. Песня обрела популярность на рубеже 1820—1830‑х годов. </a:t>
            </a:r>
          </a:p>
        </p:txBody>
      </p:sp>
      <p:pic>
        <p:nvPicPr>
          <p:cNvPr id="6146" name="Picture 2" descr="C:\Users\user\Desktop\12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5272" y="2531205"/>
            <a:ext cx="2124456" cy="2663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Мелодика романса представляет собой комплекс многоуровневых интонационных связей, соприкасающихся с церковной традицией колокольного звона и с интонациями городского романса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очень понравился романс «Вечерний звон». Интересная история создания, неоднозначная и противоречивая. Но сам романс очень красивый, душевный, завораживающий.</a:t>
            </a:r>
          </a:p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Стихи и музыка усиливают друг друга для понимания содержания романса.</a:t>
            </a:r>
          </a:p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Особенно меня удивил факт необычного приезда </a:t>
            </a: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Пермь к другу </a:t>
            </a: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Свиязеву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Композитор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Перми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186238" cy="5054617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Однажды в Пермь приехал композитор А.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Он остановился у своего друга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Свиязева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посетил могилу майора Теплова, героя Отечественной войны 1812 года. Под его командованием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сражался против французов на Бородинском сражении  и вынес его, раненного с поля боя.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Алябьев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попросил сделать для друга красивый памятник.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33496"/>
            <a:ext cx="4038600" cy="233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Вывод: романс «Вечерний звон»</a:t>
            </a:r>
            <a:br>
              <a:rPr lang="ru-RU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воспоминания о молодости, родном отчем доме,  о друзьях и знакомых, которых уже нет. Это тепло утерянных дней. Когда мы теряем, потом очень сожалеем. Нам всего этого не хватает.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много дум наводит он….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857652"/>
          </a:xfrm>
        </p:spPr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 познакомиться с музыкальным жанром романса и узнать его особенности</a:t>
            </a:r>
            <a:b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72206"/>
            <a:ext cx="8229600" cy="5395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user\Desktop\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496"/>
            <a:ext cx="3824285" cy="3837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285860"/>
            <a:ext cx="71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 музыкальном искусстве существует камерный жанр, который по праву можно считать уникальным - его имя «романс». Эта вокальная миниатюра с момента своего появления пользовалась большой популярностью и отражала все значимые процессы, происходящие в жизни общества. В нашей стране у романса весьма непростая судьба - его запрещали, однако он вновь триумфально возвращался на концертные сцены. В нынешнее время романс продолжает радовать слушателей своей мелодичностью, задушевностью и сердечностью.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400552" cy="4911741"/>
          </a:xfrm>
        </p:spPr>
        <p:txBody>
          <a:bodyPr/>
          <a:lstStyle/>
          <a:p>
            <a:pPr algn="just">
              <a:buNone/>
            </a:pPr>
            <a:r>
              <a:rPr lang="ru-RU" sz="2000" dirty="0"/>
              <a:t>  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Романс происходит от песни, и возник в пятнадцатом веке, но полностью был сформирован в девятнадцатом. Особый его фурор произошел в конце восемнадцатого века в таких странах как Россия, Франция, Германия. Значительный след в развитии романса оставили творческие работы известных немецких поэтов – Гейне и Гете. Даже создавались школы романса, которые считались национальными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" name="Содержимое 12" descr="C:\Documents and Settings\Вера\Мои документы\3875791-432b30c7d7d67c78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64305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Рассматривая романс, как вокально-поэтический жанр, то можно заметить. Что в нем прекрасно сочетают трехгранную структуру: 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Музыку. 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Речь. 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Слово.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715419"/>
            <a:ext cx="28956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Романс «Вечерний звон»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Вечерний звон, вечерний звон!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много дум наводит он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юных днях в краю родном,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я любил, где отчий дом,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как я, с ним навек </a:t>
            </a:r>
            <a:r>
              <a:rPr lang="ru-RU" sz="14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простясь</a:t>
            </a: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слушал звон в последний раз!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Уже не зреть мне светлых дней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Весны обманчивой моей!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сколько нет теперь в живых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Тогда веселых, молодых!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крепок их могильный сон;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слышен им вечерний звон.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Лежать и мне в земле сырой!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Напев унывный надо мной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долине ветер разнесет;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Другой певец по ней пройдет,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уж не я, а будет он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раздумье петь вечерний звон!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vechernij_zv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40398"/>
            <a:ext cx="4038600" cy="3245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22" y="1000108"/>
            <a:ext cx="8046156" cy="5126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/>
              <a:t>О поэте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829180" cy="5268931"/>
          </a:xfrm>
        </p:spPr>
        <p:txBody>
          <a:bodyPr/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Стихотворение было написано Иваном Козловым в 1827 году.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своем стихотворении парализованный и ослепший поэт с тоской вспоминает свои молодые годы, когда он был полон сил, имел добрых друзей-товарищей, видел отчий дом. Стихотворение пронизано острой ностальгией по ушедшему, по тому, что нельзя вернуть. И автор думает о скорой смерти, но понимает, что его место не останется пустым, что на смену одному поэту придет другой, может быть не менее талантливый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 descr="C:\Users\user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714488"/>
            <a:ext cx="3429024" cy="2671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Стихотворение учит ценить свою молодость, ценить детство, самые лучшие и светлые года человеческой жизни. Учит любить Родину, любить родной дом. Учит дорожить дружбой товарищей и не предавать их. Учит мириться с неизбежным.</a:t>
            </a:r>
          </a:p>
        </p:txBody>
      </p:sp>
      <p:pic>
        <p:nvPicPr>
          <p:cNvPr id="5122" name="Picture 2" descr="C:\Users\user\Desktop\22-aprelya-rodilsya-Ivan-Kozlov-1779-1840-russkij-poe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14489"/>
            <a:ext cx="4038600" cy="292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382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  « Мой романс»  Проект выполнил  Кайгородов Савелий 6 А класс</vt:lpstr>
      <vt:lpstr>Цель:  познакомиться с музыкальным жанром романса и узнать его особенности  </vt:lpstr>
      <vt:lpstr>Слайд 3</vt:lpstr>
      <vt:lpstr>  </vt:lpstr>
      <vt:lpstr>Слайд 5</vt:lpstr>
      <vt:lpstr>  Романс «Вечерний звон»</vt:lpstr>
      <vt:lpstr>Слайд 7</vt:lpstr>
      <vt:lpstr>О поэте</vt:lpstr>
      <vt:lpstr>Слайд 9</vt:lpstr>
      <vt:lpstr>Композитор А.Алябьев</vt:lpstr>
      <vt:lpstr>Слайд 11</vt:lpstr>
      <vt:lpstr>Композитор Алябьев в Перми</vt:lpstr>
      <vt:lpstr> Вывод: романс «Вечерний звон»   это воспоминания о молодости, родном отчем доме,  о друзьях и знакомых, которых уже нет. Это тепло утерянных дней. Когда мы теряем, потом очень сожалеем. Нам всего этого не хватает. Как много дум наводит он….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40</cp:revision>
  <dcterms:created xsi:type="dcterms:W3CDTF">2014-11-05T17:21:10Z</dcterms:created>
  <dcterms:modified xsi:type="dcterms:W3CDTF">2021-10-19T12:16:29Z</dcterms:modified>
</cp:coreProperties>
</file>