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2" r:id="rId10"/>
    <p:sldId id="274" r:id="rId11"/>
    <p:sldId id="275" r:id="rId12"/>
    <p:sldId id="266" r:id="rId13"/>
    <p:sldId id="267" r:id="rId14"/>
    <p:sldId id="268" r:id="rId15"/>
    <p:sldId id="270" r:id="rId16"/>
    <p:sldId id="277" r:id="rId17"/>
    <p:sldId id="27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9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40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17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828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881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9490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660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277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82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382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98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59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72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96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75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893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67092-07D8-41B1-B87F-4E7B205A78F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BA27309-E361-42AB-8EB9-85363302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82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6224" y="2721959"/>
            <a:ext cx="8500058" cy="1325563"/>
          </a:xfrm>
        </p:spPr>
        <p:txBody>
          <a:bodyPr>
            <a:normAutofit fontScale="90000"/>
          </a:bodyPr>
          <a:lstStyle/>
          <a:p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для нас звонок </a:t>
            </a:r>
            <a:b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урок.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572" y="-543875"/>
            <a:ext cx="3810000" cy="3810000"/>
          </a:xfrm>
        </p:spPr>
      </p:pic>
    </p:spTree>
    <p:extLst>
      <p:ext uri="{BB962C8B-B14F-4D97-AF65-F5344CB8AC3E}">
        <p14:creationId xmlns:p14="http://schemas.microsoft.com/office/powerpoint/2010/main" val="1134297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8510" y="2137893"/>
            <a:ext cx="4558048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варенье</a:t>
            </a:r>
            <a:br>
              <a:rPr lang="ru-RU" dirty="0"/>
            </a:br>
            <a:r>
              <a:rPr lang="ru-RU" dirty="0"/>
              <a:t>льет</a:t>
            </a:r>
            <a:br>
              <a:rPr lang="ru-RU" dirty="0"/>
            </a:br>
            <a:r>
              <a:rPr lang="ru-RU" dirty="0"/>
              <a:t>ночью</a:t>
            </a:r>
            <a:br>
              <a:rPr lang="ru-RU" dirty="0"/>
            </a:br>
            <a:r>
              <a:rPr lang="ru-RU" dirty="0"/>
              <a:t>воробьи</a:t>
            </a:r>
            <a:br>
              <a:rPr lang="ru-RU" dirty="0"/>
            </a:br>
            <a:r>
              <a:rPr lang="ru-RU" dirty="0"/>
              <a:t>семья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58378" y="2137893"/>
            <a:ext cx="282047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объясни</a:t>
            </a:r>
          </a:p>
          <a:p>
            <a:r>
              <a:rPr lang="ru-RU" sz="3200" dirty="0"/>
              <a:t>отъезд</a:t>
            </a:r>
          </a:p>
          <a:p>
            <a:r>
              <a:rPr lang="ru-RU" sz="3200" dirty="0"/>
              <a:t>съел</a:t>
            </a:r>
          </a:p>
          <a:p>
            <a:r>
              <a:rPr lang="ru-RU" sz="3200" dirty="0"/>
              <a:t>объявление</a:t>
            </a:r>
          </a:p>
          <a:p>
            <a:r>
              <a:rPr lang="ru-RU" sz="3200" dirty="0"/>
              <a:t>подъехал</a:t>
            </a:r>
          </a:p>
          <a:p>
            <a:r>
              <a:rPr lang="ru-RU" sz="3200" dirty="0"/>
              <a:t>взъерошенный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848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141" y="2438623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/>
              <a:t>Когда в словах пишется разделительный Ъ, а когда разделительный Ь знак?</a:t>
            </a:r>
          </a:p>
        </p:txBody>
      </p:sp>
    </p:spTree>
    <p:extLst>
      <p:ext uri="{BB962C8B-B14F-4D97-AF65-F5344CB8AC3E}">
        <p14:creationId xmlns:p14="http://schemas.microsoft.com/office/powerpoint/2010/main" val="2636081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487954" cy="649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82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2296" y="21552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Segoe Script" panose="030B0504020000000003" pitchFamily="66" charset="0"/>
              </a:rPr>
              <a:t>ФИЗКУЛЬТМИНУТКА</a:t>
            </a:r>
          </a:p>
        </p:txBody>
      </p:sp>
    </p:spTree>
    <p:extLst>
      <p:ext uri="{BB962C8B-B14F-4D97-AF65-F5344CB8AC3E}">
        <p14:creationId xmlns:p14="http://schemas.microsoft.com/office/powerpoint/2010/main" val="2002947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5378" y="2408349"/>
            <a:ext cx="9790387" cy="1317201"/>
          </a:xfrm>
        </p:spPr>
        <p:txBody>
          <a:bodyPr>
            <a:noAutofit/>
          </a:bodyPr>
          <a:lstStyle/>
          <a:p>
            <a:r>
              <a:rPr lang="ru-RU" sz="6000" dirty="0">
                <a:latin typeface="Segoe Script" panose="030B0504020000000003" pitchFamily="66" charset="0"/>
              </a:rPr>
              <a:t>Устный диктант.</a:t>
            </a:r>
            <a:br>
              <a:rPr lang="ru-RU" sz="6000" dirty="0">
                <a:latin typeface="Segoe Script" panose="030B0504020000000003" pitchFamily="66" charset="0"/>
              </a:rPr>
            </a:br>
            <a:endParaRPr lang="ru-RU" sz="6000" dirty="0"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624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741" y="2786353"/>
            <a:ext cx="3141371" cy="1325563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latin typeface="Segoe Script" panose="030B0504020000000003" pitchFamily="66" charset="0"/>
              </a:rPr>
              <a:t> </a:t>
            </a:r>
            <a:r>
              <a:rPr lang="ru-RU" sz="8900" dirty="0">
                <a:latin typeface="Segoe Script" panose="030B0504020000000003" pitchFamily="66" charset="0"/>
              </a:rPr>
              <a:t>Тест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83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5174" y="622702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задание.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С.66, упр.109. повторить правило, с.64.</a:t>
            </a:r>
            <a:br>
              <a:rPr lang="ru-RU" sz="53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Найдите и исправьте ошибки, повторить правило с.64 (индивидуальные карточки)</a:t>
            </a:r>
            <a:br>
              <a:rPr lang="ru-RU" sz="53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223079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006" y="2284077"/>
            <a:ext cx="11031828" cy="1325563"/>
          </a:xfrm>
        </p:spPr>
        <p:txBody>
          <a:bodyPr>
            <a:noAutofit/>
          </a:bodyPr>
          <a:lstStyle/>
          <a:p>
            <a:r>
              <a:rPr lang="ru-RU" sz="5400" b="1" dirty="0">
                <a:latin typeface="Segoe Script" panose="030B0504020000000003" pitchFamily="66" charset="0"/>
              </a:rPr>
              <a:t>Молодцы!  Всем спасибо за работу! Я рада за Вас!</a:t>
            </a:r>
            <a:br>
              <a:rPr lang="ru-RU" sz="5400" dirty="0">
                <a:latin typeface="Segoe Script" panose="030B0504020000000003" pitchFamily="66" charset="0"/>
              </a:rPr>
            </a:br>
            <a:endParaRPr lang="ru-RU" sz="5400" dirty="0"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526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8662" y="124088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8900" dirty="0">
                <a:solidFill>
                  <a:srgbClr val="002060"/>
                </a:solidFill>
                <a:latin typeface="Gabriola" panose="04040605051002020D02" pitchFamily="82" charset="0"/>
              </a:rPr>
              <a:t>Объясни орфограммы </a:t>
            </a:r>
            <a:br>
              <a:rPr lang="ru-RU" dirty="0"/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…ка –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Чес…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Друз…я -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…кий –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Звёз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г…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р..зонт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б..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гаж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899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357" y="72573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6000" dirty="0">
                <a:latin typeface="Segoe Script" panose="030B0504020000000003" pitchFamily="66" charset="0"/>
              </a:rPr>
              <a:t>Объясни орфограммы </a:t>
            </a:r>
            <a:br>
              <a:rPr lang="ru-RU" dirty="0"/>
            </a:b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Ука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…ка – ука</a:t>
            </a:r>
            <a:r>
              <a:rPr lang="ru-RU" sz="4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Чес…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чес</a:t>
            </a:r>
            <a:r>
              <a:rPr lang="ru-RU" sz="4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Друз…я - друз</a:t>
            </a:r>
            <a:r>
              <a:rPr lang="ru-RU" sz="4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…кий –  ле</a:t>
            </a:r>
            <a:r>
              <a:rPr lang="ru-RU" sz="4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кий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Звёз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звез</a:t>
            </a:r>
            <a:r>
              <a:rPr lang="ru-RU" sz="4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г…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р..зонт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г</a:t>
            </a:r>
            <a:r>
              <a:rPr lang="ru-RU" sz="4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зонт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б..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гаж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б</a:t>
            </a:r>
            <a:r>
              <a:rPr lang="ru-RU" sz="4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гаж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564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221" y="906038"/>
            <a:ext cx="11191740" cy="1325563"/>
          </a:xfrm>
        </p:spPr>
        <p:txBody>
          <a:bodyPr>
            <a:normAutofit fontScale="90000"/>
          </a:bodyPr>
          <a:lstStyle/>
          <a:p>
            <a:r>
              <a:rPr lang="ru-RU" sz="7300" dirty="0">
                <a:solidFill>
                  <a:srgbClr val="7030A0"/>
                </a:solidFill>
                <a:latin typeface="Gabriola" panose="04040605051002020D02" pitchFamily="82" charset="0"/>
              </a:rPr>
              <a:t>Синтаксический разбор предложения.</a:t>
            </a:r>
            <a:br>
              <a:rPr lang="ru-RU" sz="8900" dirty="0">
                <a:solidFill>
                  <a:srgbClr val="7030A0"/>
                </a:solidFill>
                <a:latin typeface="Gabriola" panose="04040605051002020D02" pitchFamily="82" charset="0"/>
              </a:rPr>
            </a:br>
            <a:r>
              <a:rPr lang="ru-RU" i="1" dirty="0"/>
              <a:t> </a:t>
            </a:r>
            <a:br>
              <a:rPr lang="ru-RU" dirty="0"/>
            </a:b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Легкий ветерок потрепал золотые листья, сорвал их с деревьев и закружил в танце. 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918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9104" y="1704528"/>
            <a:ext cx="9053848" cy="1325563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     </a:t>
            </a:r>
            <a:r>
              <a:rPr lang="ru-RU" sz="5300" i="1" dirty="0"/>
              <a:t>Что за буква, кто узнает?</a:t>
            </a:r>
            <a:br>
              <a:rPr lang="ru-RU" sz="5300" dirty="0"/>
            </a:br>
            <a:r>
              <a:rPr lang="ru-RU" sz="5300" i="1" dirty="0"/>
              <a:t>	Звука не обозначает.</a:t>
            </a:r>
            <a:br>
              <a:rPr lang="ru-RU" sz="5300" dirty="0"/>
            </a:br>
            <a:r>
              <a:rPr lang="ru-RU" sz="5300" i="1" dirty="0"/>
              <a:t>	Перед   и, е, ё, ю, я</a:t>
            </a:r>
            <a:br>
              <a:rPr lang="ru-RU" sz="5300" dirty="0"/>
            </a:br>
            <a:r>
              <a:rPr lang="ru-RU" sz="5300" i="1" dirty="0"/>
              <a:t>	Я в корнях стою , друзья?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670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3050" y="153710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     </a:t>
            </a:r>
            <a:r>
              <a:rPr lang="ru-RU" sz="5300" i="1" dirty="0"/>
              <a:t>Что за буква, кто узнает?</a:t>
            </a:r>
            <a:br>
              <a:rPr lang="ru-RU" sz="5300" i="1" dirty="0"/>
            </a:br>
            <a:r>
              <a:rPr lang="ru-RU" sz="5300" i="1" dirty="0"/>
              <a:t>	Звука не обозначает.</a:t>
            </a:r>
            <a:br>
              <a:rPr lang="ru-RU" sz="5300" i="1" dirty="0"/>
            </a:br>
            <a:r>
              <a:rPr lang="ru-RU" sz="5300" i="1" dirty="0"/>
              <a:t>	Перед   и, е, ё, ю, я</a:t>
            </a:r>
            <a:br>
              <a:rPr lang="ru-RU" sz="5300" i="1" dirty="0"/>
            </a:br>
            <a:r>
              <a:rPr lang="ru-RU" sz="5300" i="1" dirty="0"/>
              <a:t>	Я в корнях стою , друзья? </a:t>
            </a:r>
            <a:r>
              <a:rPr lang="ru-RU" i="1" dirty="0"/>
              <a:t>(</a:t>
            </a:r>
            <a:r>
              <a:rPr lang="ru-RU" i="1" dirty="0">
                <a:solidFill>
                  <a:srgbClr val="FF0000"/>
                </a:solidFill>
              </a:rPr>
              <a:t>Ь знак</a:t>
            </a:r>
            <a:r>
              <a:rPr lang="ru-RU" i="1" dirty="0"/>
              <a:t>)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994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6539" y="151134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5300" i="1" dirty="0"/>
              <a:t>Было сели  - стало съели,</a:t>
            </a:r>
            <a:br>
              <a:rPr lang="ru-RU" sz="5300" i="1" dirty="0"/>
            </a:br>
            <a:r>
              <a:rPr lang="ru-RU" sz="5300" i="1" dirty="0"/>
              <a:t>                  догадаться вы сумели?</a:t>
            </a:r>
            <a:br>
              <a:rPr lang="ru-RU" sz="5300" i="1" dirty="0"/>
            </a:br>
            <a:r>
              <a:rPr lang="ru-RU" sz="5300" i="1" dirty="0"/>
              <a:t>Почему случилось так?</a:t>
            </a:r>
            <a:br>
              <a:rPr lang="ru-RU" sz="5300" i="1" dirty="0"/>
            </a:br>
            <a:r>
              <a:rPr lang="ru-RU" sz="5300" i="1" dirty="0"/>
              <a:t>                  Кто виновник?   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657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626" y="164013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5300" i="1" dirty="0"/>
              <a:t>Было сели  - стало съели,</a:t>
            </a:r>
            <a:br>
              <a:rPr lang="ru-RU" sz="5300" i="1" dirty="0"/>
            </a:br>
            <a:r>
              <a:rPr lang="ru-RU" sz="5300" i="1" dirty="0"/>
              <a:t>                   догадаться вы сумели?</a:t>
            </a:r>
            <a:br>
              <a:rPr lang="ru-RU" sz="5300" i="1" dirty="0"/>
            </a:br>
            <a:r>
              <a:rPr lang="ru-RU" sz="5300" i="1" dirty="0"/>
              <a:t>Почему случилось так?</a:t>
            </a:r>
            <a:br>
              <a:rPr lang="ru-RU" sz="5300" i="1" dirty="0"/>
            </a:br>
            <a:r>
              <a:rPr lang="ru-RU" sz="5300" i="1" dirty="0"/>
              <a:t>                        Кто виновник? </a:t>
            </a:r>
            <a:r>
              <a:rPr lang="ru-RU" i="1" dirty="0"/>
              <a:t>(</a:t>
            </a:r>
            <a:r>
              <a:rPr lang="ru-RU" i="1" dirty="0">
                <a:solidFill>
                  <a:srgbClr val="FF0000"/>
                </a:solidFill>
              </a:rPr>
              <a:t>Ъ знак</a:t>
            </a:r>
            <a:r>
              <a:rPr lang="ru-RU" i="1" dirty="0"/>
              <a:t>)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157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1200" y="949230"/>
            <a:ext cx="8915399" cy="2262781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«ПРАВОПИСАНИЕ СЛОВ С БУКВАМИ Ь И Ъ»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0691" y="3429000"/>
            <a:ext cx="9758854" cy="1126283"/>
          </a:xfrm>
        </p:spPr>
        <p:txBody>
          <a:bodyPr>
            <a:normAutofit fontScale="25000" lnSpcReduction="20000"/>
          </a:bodyPr>
          <a:lstStyle/>
          <a:p>
            <a:r>
              <a:rPr lang="ru-RU" sz="1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r>
              <a:rPr lang="ru-RU" sz="1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-повторить правила употребления ъ и ь знаков;</a:t>
            </a:r>
          </a:p>
          <a:p>
            <a:r>
              <a:rPr lang="ru-RU" sz="1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научиться правильно писать слова с ъ и ь знаками.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28147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139</TotalTime>
  <Words>373</Words>
  <Application>Microsoft Office PowerPoint</Application>
  <PresentationFormat>Широкоэкранный</PresentationFormat>
  <Paragraphs>25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Century Gothic</vt:lpstr>
      <vt:lpstr>Gabriola</vt:lpstr>
      <vt:lpstr>Segoe Script</vt:lpstr>
      <vt:lpstr>Times New Roman</vt:lpstr>
      <vt:lpstr>Wingdings 3</vt:lpstr>
      <vt:lpstr>Легкий дым</vt:lpstr>
      <vt:lpstr>Прозвенел для нас звонок  Начинается урок. </vt:lpstr>
      <vt:lpstr> Объясни орфограммы  Ука…ка – Чес…ный – Друз…я - Ле…кий – Звёз…ный – г…р..зонт б..гаж </vt:lpstr>
      <vt:lpstr> Объясни орфограммы  Ука…ка – указка Чес…ный – честный Друз…я - друзья Ле…кий –  легкий Звёз…ный – звездный г…р..зонт - горизонт б..гаж - багаж </vt:lpstr>
      <vt:lpstr>Синтаксический разбор предложения.   Легкий ветерок потрепал золотые листья, сорвал их с деревьев и закружил в танце.    </vt:lpstr>
      <vt:lpstr>     Что за буква, кто узнает?  Звука не обозначает.  Перед   и, е, ё, ю, я  Я в корнях стою , друзья? </vt:lpstr>
      <vt:lpstr>     Что за буква, кто узнает?  Звука не обозначает.  Перед   и, е, ё, ю, я  Я в корнях стою , друзья? (Ь знак) </vt:lpstr>
      <vt:lpstr>Было сели  - стало съели,                   догадаться вы сумели? Почему случилось так?                   Кто виновник?     </vt:lpstr>
      <vt:lpstr>Было сели  - стало съели,                    догадаться вы сумели? Почему случилось так?                         Кто виновник? (Ъ знак)  </vt:lpstr>
      <vt:lpstr>ТЕМА УРОКА: «ПРАВОПИСАНИЕ СЛОВ С БУКВАМИ Ь И Ъ» </vt:lpstr>
      <vt:lpstr>варенье льет ночью воробьи семья</vt:lpstr>
      <vt:lpstr>Когда в словах пишется разделительный Ъ, а когда разделительный Ь знак?</vt:lpstr>
      <vt:lpstr>Презентация PowerPoint</vt:lpstr>
      <vt:lpstr>ФИЗКУЛЬТМИНУТКА</vt:lpstr>
      <vt:lpstr>Устный диктант. </vt:lpstr>
      <vt:lpstr> Тест </vt:lpstr>
      <vt:lpstr>            Домашнее задание.  1) С.66, упр.109. повторить правило, с.64. 2) Найдите и исправьте ошибки, повторить правило с.64 (индивидуальные карточки) </vt:lpstr>
      <vt:lpstr>Молодцы!  Всем спасибо за работу! Я рада за Вас!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«ПРАВОПИСАНИЕ СЛОВ С БУКВАМИ Ь И Ъ»</dc:title>
  <dc:creator>СОШ4</dc:creator>
  <cp:lastModifiedBy>Рузиля Акбашева</cp:lastModifiedBy>
  <cp:revision>7</cp:revision>
  <dcterms:created xsi:type="dcterms:W3CDTF">2021-10-16T07:52:40Z</dcterms:created>
  <dcterms:modified xsi:type="dcterms:W3CDTF">2021-10-17T18:39:07Z</dcterms:modified>
</cp:coreProperties>
</file>