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7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71" r:id="rId12"/>
    <p:sldId id="272" r:id="rId13"/>
    <p:sldId id="273" r:id="rId14"/>
    <p:sldId id="274" r:id="rId15"/>
    <p:sldId id="268" r:id="rId16"/>
    <p:sldId id="269" r:id="rId17"/>
    <p:sldId id="284" r:id="rId18"/>
    <p:sldId id="282" r:id="rId19"/>
    <p:sldId id="283" r:id="rId20"/>
    <p:sldId id="285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5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CD7A3-0060-4B69-9339-114AE6D1F513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D9CB2-FF71-4233-95EE-15EF773B6B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60609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CD7A3-0060-4B69-9339-114AE6D1F513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D9CB2-FF71-4233-95EE-15EF773B6B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73457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CD7A3-0060-4B69-9339-114AE6D1F513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D9CB2-FF71-4233-95EE-15EF773B6B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43639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CD7A3-0060-4B69-9339-114AE6D1F513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D9CB2-FF71-4233-95EE-15EF773B6B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2539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CD7A3-0060-4B69-9339-114AE6D1F513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D9CB2-FF71-4233-95EE-15EF773B6B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43065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CD7A3-0060-4B69-9339-114AE6D1F513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D9CB2-FF71-4233-95EE-15EF773B6B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10712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CD7A3-0060-4B69-9339-114AE6D1F513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D9CB2-FF71-4233-95EE-15EF773B6B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06712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CD7A3-0060-4B69-9339-114AE6D1F513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D9CB2-FF71-4233-95EE-15EF773B6B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4980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CD7A3-0060-4B69-9339-114AE6D1F513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D9CB2-FF71-4233-95EE-15EF773B6B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3410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CD7A3-0060-4B69-9339-114AE6D1F513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D9CB2-FF71-4233-95EE-15EF773B6B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36707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CD7A3-0060-4B69-9339-114AE6D1F513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D9CB2-FF71-4233-95EE-15EF773B6B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7464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2CD7A3-0060-4B69-9339-114AE6D1F513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5D9CB2-FF71-4233-95EE-15EF773B6B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3846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5642" y="1122363"/>
            <a:ext cx="10062358" cy="263024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Система  психологического  сопровождения</a:t>
            </a:r>
            <a:endParaRPr lang="ru-RU" b="1" dirty="0">
              <a:solidFill>
                <a:schemeClr val="accent6">
                  <a:lumMod val="75000"/>
                </a:schemeClr>
              </a:solidFill>
              <a:latin typeface="Bookman Old Style" panose="020506040505050202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07522" y="3602037"/>
            <a:ext cx="9860478" cy="2145619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Bookman Old Style" panose="02050604050505020204" pitchFamily="18" charset="0"/>
              </a:rPr>
              <a:t>Образовательного  процесса  в  условиях  введения  ФГОС</a:t>
            </a:r>
          </a:p>
          <a:p>
            <a:endParaRPr lang="ru-RU" dirty="0">
              <a:latin typeface="Bookman Old Style" panose="02050604050505020204" pitchFamily="18" charset="0"/>
            </a:endParaRPr>
          </a:p>
          <a:p>
            <a:endParaRPr lang="ru-RU" dirty="0" smtClean="0">
              <a:latin typeface="Bookman Old Style" panose="02050604050505020204" pitchFamily="18" charset="0"/>
            </a:endParaRPr>
          </a:p>
          <a:p>
            <a:pPr algn="r"/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Bookman Old Style" panose="02050604050505020204" pitchFamily="18" charset="0"/>
              </a:rPr>
              <a:t>Подготовила:  психолог  </a:t>
            </a:r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  <a:latin typeface="Bookman Old Style" panose="02050604050505020204" pitchFamily="18" charset="0"/>
              </a:rPr>
              <a:t>Липницкая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Bookman Old Style" panose="02050604050505020204" pitchFamily="18" charset="0"/>
              </a:rPr>
              <a:t>  И.Л.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1028" name="Picture 4" descr="https://pbs.twimg.com/media/Dq5K9-rWkAE_Q14.jpg:larg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2769" y="302862"/>
            <a:ext cx="2113808" cy="1145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65065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3132" y="457200"/>
            <a:ext cx="4498893" cy="160020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Bookman Old Style" panose="02050604050505020204" pitchFamily="18" charset="0"/>
              </a:rPr>
              <a:t>Приоритетные виды работы в условиях реализации ФГОС становятся: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972862" y="1199409"/>
            <a:ext cx="5153925" cy="3740726"/>
          </a:xfrm>
          <a:prstGeom prst="rect">
            <a:avLst/>
          </a:prstGeo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73132" y="2565070"/>
            <a:ext cx="4498893" cy="3303918"/>
          </a:xfrm>
        </p:spPr>
        <p:txBody>
          <a:bodyPr>
            <a:norm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Bookman Old Style" panose="02050604050505020204" pitchFamily="18" charset="0"/>
              </a:rPr>
              <a:t>Просвещение;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Диагностика;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800" dirty="0" smtClean="0">
                <a:solidFill>
                  <a:srgbClr val="0070C0"/>
                </a:solidFill>
                <a:latin typeface="Bookman Old Style" panose="02050604050505020204" pitchFamily="18" charset="0"/>
              </a:rPr>
              <a:t>Коррекция;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800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Экспертиза.</a:t>
            </a:r>
            <a:endParaRPr lang="ru-RU" sz="2800" dirty="0">
              <a:solidFill>
                <a:srgbClr val="C00000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47952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130" y="457200"/>
            <a:ext cx="5723905" cy="1324099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</a:rPr>
              <a:t>Задачи  психологического  сопровождения  на  разных ступенях образования</a:t>
            </a:r>
            <a:endParaRPr lang="ru-RU" sz="28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8130" y="2057400"/>
            <a:ext cx="5723905" cy="3811588"/>
          </a:xfrm>
        </p:spPr>
        <p:txBody>
          <a:bodyPr/>
          <a:lstStyle/>
          <a:p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Bookman Old Style" panose="02050604050505020204" pitchFamily="18" charset="0"/>
              </a:rPr>
              <a:t>Дошкольное образование  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Bookman Old Style" panose="02050604050505020204" pitchFamily="18" charset="0"/>
              </a:rPr>
              <a:t>-  </a:t>
            </a:r>
            <a:endParaRPr lang="ru-RU" sz="2400" dirty="0" smtClean="0">
              <a:solidFill>
                <a:schemeClr val="accent2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Bookman Old Style" panose="02050604050505020204" pitchFamily="18" charset="0"/>
              </a:rPr>
              <a:t>ранняя  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Bookman Old Style" panose="02050604050505020204" pitchFamily="18" charset="0"/>
              </a:rPr>
              <a:t>диагностика  </a:t>
            </a:r>
            <a:endParaRPr lang="ru-RU" sz="2400" dirty="0" smtClean="0">
              <a:solidFill>
                <a:schemeClr val="accent2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Bookman Old Style" panose="02050604050505020204" pitchFamily="18" charset="0"/>
              </a:rPr>
              <a:t>и  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Bookman Old Style" panose="02050604050505020204" pitchFamily="18" charset="0"/>
              </a:rPr>
              <a:t>коррекция  </a:t>
            </a:r>
            <a:endParaRPr lang="ru-RU" sz="2400" dirty="0" smtClean="0">
              <a:solidFill>
                <a:schemeClr val="accent2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Bookman Old Style" panose="02050604050505020204" pitchFamily="18" charset="0"/>
              </a:rPr>
              <a:t>нарушений  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Bookman Old Style" panose="02050604050505020204" pitchFamily="18" charset="0"/>
              </a:rPr>
              <a:t>в  развитии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Bookman Old Style" panose="02050604050505020204" pitchFamily="18" charset="0"/>
              </a:rPr>
              <a:t>,</a:t>
            </a:r>
          </a:p>
          <a:p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Bookman Old Style" panose="02050604050505020204" pitchFamily="18" charset="0"/>
              </a:rPr>
              <a:t>  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Bookman Old Style" panose="02050604050505020204" pitchFamily="18" charset="0"/>
              </a:rPr>
              <a:t>обеспечение  готовности  к  школе.</a:t>
            </a:r>
          </a:p>
          <a:p>
            <a:endParaRPr lang="ru-RU" dirty="0"/>
          </a:p>
        </p:txBody>
      </p:sp>
      <p:pic>
        <p:nvPicPr>
          <p:cNvPr id="2050" name="Picture 2" descr="https://photos-mt.kcdn.kz/5c/5c9c0f40-613c-4627-a5f1-a2b5dcaf3303/1-760x45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4438" y="1925930"/>
            <a:ext cx="5060950" cy="2996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04929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130" y="457200"/>
            <a:ext cx="5723905" cy="1324099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</a:rPr>
              <a:t>Задачи  психологического  сопровождения  на  разных ступенях образования</a:t>
            </a:r>
            <a:endParaRPr lang="ru-RU" sz="28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8130" y="2057400"/>
            <a:ext cx="5723905" cy="4200896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Bookman Old Style" panose="02050604050505020204" pitchFamily="18" charset="0"/>
              </a:rPr>
              <a:t>Начальная  школа 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Bookman Old Style" panose="02050604050505020204" pitchFamily="18" charset="0"/>
              </a:rPr>
              <a:t>-  определение готовности  к  обучению  в  школе,  обеспечение  адаптации  к  школе,  повышение  заинтересованности  школьников  в  учебной  деятельности,  развитие  познавательной  и  учебной  мотивации,  развитие  самостоятельности  и  самоорганизации,  формирование  УУД,  развитие  творческих  способностей.</a:t>
            </a:r>
          </a:p>
          <a:p>
            <a:endParaRPr lang="ru-RU" dirty="0"/>
          </a:p>
        </p:txBody>
      </p:sp>
      <p:pic>
        <p:nvPicPr>
          <p:cNvPr id="4098" name="Picture 2" descr="http://shcoolshugozero.ucoz.ru/1398102759_85e912c9b99fe75c79f1aba0f360050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4438" y="1526381"/>
            <a:ext cx="5060950" cy="3795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9953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130" y="457200"/>
            <a:ext cx="5723905" cy="1324099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</a:rPr>
              <a:t>Задачи  психологического  сопровождения  на  разных ступенях образования</a:t>
            </a:r>
            <a:endParaRPr lang="ru-RU" sz="28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8130" y="2057400"/>
            <a:ext cx="6650182" cy="4414652"/>
          </a:xfrm>
        </p:spPr>
        <p:txBody>
          <a:bodyPr>
            <a:normAutofit fontScale="92500"/>
          </a:bodyPr>
          <a:lstStyle/>
          <a:p>
            <a:r>
              <a:rPr lang="ru-RU" sz="2400" b="1" dirty="0">
                <a:solidFill>
                  <a:srgbClr val="0070C0"/>
                </a:solidFill>
                <a:latin typeface="Bookman Old Style" panose="02050604050505020204" pitchFamily="18" charset="0"/>
              </a:rPr>
              <a:t>Основная  школа  </a:t>
            </a:r>
            <a:r>
              <a:rPr lang="ru-RU" sz="2400" dirty="0">
                <a:solidFill>
                  <a:srgbClr val="0070C0"/>
                </a:solidFill>
                <a:latin typeface="Bookman Old Style" panose="02050604050505020204" pitchFamily="18" charset="0"/>
              </a:rPr>
              <a:t>-  сопровождение  перехода  в  основную  школу,  адаптации  к  новым  условиям  обучения,  поддержка  в  решении  задач  личностного  и  ценностно-смыслового  самоопределения  и  саморазвития,  помощь  в  решении  личностных  проблем  и  проблем  социализации,  формирование  жизненных  навыков  и  компетенций,  профилактика  неврозов,  помощь  в  построении  конструктивных  отношений  с  родителями  и  сверстниками,  профилактика  </a:t>
            </a:r>
            <a:r>
              <a:rPr lang="ru-RU" sz="2400" dirty="0" err="1">
                <a:solidFill>
                  <a:srgbClr val="0070C0"/>
                </a:solidFill>
                <a:latin typeface="Bookman Old Style" panose="02050604050505020204" pitchFamily="18" charset="0"/>
              </a:rPr>
              <a:t>девиантного</a:t>
            </a:r>
            <a:r>
              <a:rPr lang="ru-RU" sz="2400" dirty="0">
                <a:solidFill>
                  <a:srgbClr val="0070C0"/>
                </a:solidFill>
                <a:latin typeface="Bookman Old Style" panose="02050604050505020204" pitchFamily="18" charset="0"/>
              </a:rPr>
              <a:t>  поведения,  наркозависимости.</a:t>
            </a:r>
          </a:p>
          <a:p>
            <a:endParaRPr lang="ru-RU" dirty="0"/>
          </a:p>
        </p:txBody>
      </p:sp>
      <p:pic>
        <p:nvPicPr>
          <p:cNvPr id="5122" name="Picture 2" descr="http://sosnovoborsk.pnzreg.ru/upload/iblock/c2d/c2dff1c6af5180bfdfde83ed190fb877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9170" y="1436914"/>
            <a:ext cx="5015735" cy="3693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54784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130" y="457200"/>
            <a:ext cx="5723905" cy="1324099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</a:rPr>
              <a:t>Задачи  психологического  сопровождения  на  разных ступенях образования</a:t>
            </a:r>
            <a:endParaRPr lang="ru-RU" sz="28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8130" y="2057400"/>
            <a:ext cx="6115792" cy="4450278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rgbClr val="7030A0"/>
                </a:solidFill>
                <a:latin typeface="Bookman Old Style" panose="02050604050505020204" pitchFamily="18" charset="0"/>
              </a:rPr>
              <a:t>Старшая  школа  </a:t>
            </a:r>
            <a:r>
              <a:rPr lang="ru-RU" sz="2400" dirty="0">
                <a:solidFill>
                  <a:srgbClr val="7030A0"/>
                </a:solidFill>
                <a:latin typeface="Bookman Old Style" panose="02050604050505020204" pitchFamily="18" charset="0"/>
              </a:rPr>
              <a:t>-  помощь  в  профильной  ориентации  и  профессиональном  самоопределении,  поддержка  в  решении  экзистенциальных  проблем (самопознание,  поиск  смысла  жизни,  достижение  личной  идентичности),  развитие  временной  перспективы,  способности  к  целеполаганию,  развитие  психосоциальной  компетентности,  профилактика  </a:t>
            </a:r>
            <a:r>
              <a:rPr lang="ru-RU" sz="2400" dirty="0" err="1">
                <a:solidFill>
                  <a:srgbClr val="7030A0"/>
                </a:solidFill>
                <a:latin typeface="Bookman Old Style" panose="02050604050505020204" pitchFamily="18" charset="0"/>
              </a:rPr>
              <a:t>девиантного</a:t>
            </a:r>
            <a:r>
              <a:rPr lang="ru-RU" sz="2400" dirty="0">
                <a:solidFill>
                  <a:srgbClr val="7030A0"/>
                </a:solidFill>
                <a:latin typeface="Bookman Old Style" panose="02050604050505020204" pitchFamily="18" charset="0"/>
              </a:rPr>
              <a:t>  поведения,  наркозависимости. </a:t>
            </a:r>
          </a:p>
          <a:p>
            <a:endParaRPr lang="ru-RU" dirty="0"/>
          </a:p>
        </p:txBody>
      </p:sp>
      <p:pic>
        <p:nvPicPr>
          <p:cNvPr id="6146" name="Picture 2" descr="https://www.norma.uz/img/b8/7f/f150de64a9de9666acbb396cface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1570" y="1365662"/>
            <a:ext cx="5409852" cy="3277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72419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8135" y="457200"/>
            <a:ext cx="5878285" cy="1600200"/>
          </a:xfrm>
        </p:spPr>
        <p:txBody>
          <a:bodyPr/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Bookman Old Style" panose="02050604050505020204" pitchFamily="18" charset="0"/>
              </a:rPr>
              <a:t>Документация </a:t>
            </a:r>
            <a:b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Bookman Old Style" panose="02050604050505020204" pitchFamily="18" charset="0"/>
              </a:rPr>
            </a:b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Bookman Old Style" panose="02050604050505020204" pitchFamily="18" charset="0"/>
              </a:rPr>
              <a:t>педагога – психолога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Bookman Old Style" panose="020506040505050202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68136" y="2434442"/>
            <a:ext cx="5700154" cy="3434546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Bookman Old Style" panose="02050604050505020204" pitchFamily="18" charset="0"/>
              </a:rPr>
              <a:t>Положение о психологической службе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Bookman Old Style" panose="02050604050505020204" pitchFamily="18" charset="0"/>
              </a:rPr>
              <a:t>Должностные инструкции педагога-психолога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Bookman Old Style" panose="02050604050505020204" pitchFamily="18" charset="0"/>
              </a:rPr>
              <a:t>График работы педагога-психолога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Bookman Old Style" panose="02050604050505020204" pitchFamily="18" charset="0"/>
              </a:rPr>
              <a:t>Циклограмма рабочего времени  педагога-психолога</a:t>
            </a:r>
            <a:endParaRPr lang="ru-RU" sz="2000" dirty="0">
              <a:solidFill>
                <a:schemeClr val="accent6">
                  <a:lumMod val="50000"/>
                </a:schemeClr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1028" name="Picture 4" descr="http://sc0011.egindykol.aqmoedu.kz/arc/attach/360/302423/psihologkartinka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1638" y="1353788"/>
            <a:ext cx="5003749" cy="3123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4736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73881" y="344384"/>
            <a:ext cx="6709558" cy="1713016"/>
          </a:xfrm>
        </p:spPr>
        <p:txBody>
          <a:bodyPr/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Bookman Old Style" panose="02050604050505020204" pitchFamily="18" charset="0"/>
              </a:rPr>
              <a:t>Рабочая и отчетная документация </a:t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Bookman Old Style" panose="02050604050505020204" pitchFamily="18" charset="0"/>
              </a:rPr>
            </a:b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Bookman Old Style" panose="02050604050505020204" pitchFamily="18" charset="0"/>
              </a:rPr>
              <a:t>педагога – психолога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Bookman Old Style" panose="020506040505050202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868883" y="2057400"/>
            <a:ext cx="6852063" cy="4426527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Bookman Old Style" panose="02050604050505020204" pitchFamily="18" charset="0"/>
              </a:rPr>
              <a:t>План работы.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Bookman Old Style" panose="02050604050505020204" pitchFamily="18" charset="0"/>
              </a:rPr>
              <a:t>Статистическая справка.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Bookman Old Style" panose="02050604050505020204" pitchFamily="18" charset="0"/>
              </a:rPr>
              <a:t>Проблемно-ориентированный анализ деятельности.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Bookman Old Style" panose="02050604050505020204" pitchFamily="18" charset="0"/>
              </a:rPr>
              <a:t>Журнал учета групповых и индивидуальных форм работы.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Bookman Old Style" panose="02050604050505020204" pitchFamily="18" charset="0"/>
              </a:rPr>
              <a:t>Банк  данных.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Bookman Old Style" panose="02050604050505020204" pitchFamily="18" charset="0"/>
              </a:rPr>
              <a:t>Информационные  справки  по  направлениям  деятельности  работы  с  различными  категориями  детей  и  взрослых.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Bookman Old Style" panose="02050604050505020204" pitchFamily="18" charset="0"/>
              </a:rPr>
              <a:t>Справки  по  итогам  групповых  исследований  и  заключения  по  результатам  проведения  индивидуальных  обследований.</a:t>
            </a:r>
            <a:endParaRPr lang="ru-RU" sz="2000" dirty="0">
              <a:solidFill>
                <a:schemeClr val="accent2">
                  <a:lumMod val="75000"/>
                </a:schemeClr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1026" name="Picture 2" descr="https://ds05.infourok.ru/uploads/ex/0f81/0002f5b0-6bedd78c/hello_html_m23d4439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" y="1361061"/>
            <a:ext cx="4099299" cy="3032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8677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8135" y="457200"/>
            <a:ext cx="5878285" cy="1600200"/>
          </a:xfrm>
        </p:spPr>
        <p:txBody>
          <a:bodyPr/>
          <a:lstStyle/>
          <a:p>
            <a:r>
              <a:rPr lang="ru-RU" dirty="0" err="1" smtClean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Учебно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–методические  материалы</a:t>
            </a:r>
            <a:endParaRPr lang="ru-RU" dirty="0">
              <a:solidFill>
                <a:schemeClr val="accent6">
                  <a:lumMod val="75000"/>
                </a:schemeClr>
              </a:solidFill>
              <a:latin typeface="Bookman Old Style" panose="020506040505050202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68136" y="2434442"/>
            <a:ext cx="5700154" cy="3657600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Программы (на основе которых работает психолог)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Выступления (тексты выступлений на родительских собраниях, </a:t>
            </a:r>
            <a:r>
              <a:rPr lang="ru-RU" sz="2000" dirty="0" err="1" smtClean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пед.советах</a:t>
            </a: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, классных часах и т.д.)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Диагностические методики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Методические материалы</a:t>
            </a:r>
            <a:endParaRPr lang="ru-RU" sz="2000" dirty="0">
              <a:solidFill>
                <a:schemeClr val="accent6">
                  <a:lumMod val="75000"/>
                </a:schemeClr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1028" name="Picture 4" descr="http://sc0011.egindykol.aqmoedu.kz/arc/attach/360/302423/psihologkartinka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4100" y="1353788"/>
            <a:ext cx="4661288" cy="2909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66120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5632" y="261257"/>
            <a:ext cx="7196446" cy="93815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</a:rPr>
              <a:t>Обязательные мероприятия психологического сопровождения</a:t>
            </a:r>
            <a:endParaRPr lang="ru-RU" b="1" dirty="0">
              <a:solidFill>
                <a:schemeClr val="accent5">
                  <a:lumMod val="75000"/>
                </a:schemeClr>
              </a:solidFill>
              <a:latin typeface="Bookman Old Style" panose="020506040505050202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25632" y="1199409"/>
            <a:ext cx="7338950" cy="533202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</a:rPr>
              <a:t>Изучение психоэмоционального состояния обучающихся, психологического климата в классном коллективе;</a:t>
            </a:r>
          </a:p>
          <a:p>
            <a:endParaRPr lang="ru-RU" dirty="0" smtClean="0">
              <a:solidFill>
                <a:schemeClr val="accent5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</a:rPr>
              <a:t>Проведение диагностического минимума по изучению адаптации к новым условиям обучения (4-5, 10 </a:t>
            </a:r>
            <a:r>
              <a:rPr lang="ru-RU" dirty="0" err="1" smtClean="0"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</a:rPr>
              <a:t>кл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</a:rPr>
              <a:t>.);</a:t>
            </a:r>
          </a:p>
          <a:p>
            <a:endParaRPr lang="ru-RU" dirty="0" smtClean="0">
              <a:solidFill>
                <a:schemeClr val="accent5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</a:rPr>
              <a:t>Проведение адаптационных  мероприятий с обучающимися 5, 10 классов, + индивидуальная и/или групповая работа с обучающимися имеющими трудности в адаптации;</a:t>
            </a:r>
          </a:p>
          <a:p>
            <a:endParaRPr lang="ru-RU" dirty="0" smtClean="0">
              <a:solidFill>
                <a:schemeClr val="accent5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</a:rPr>
              <a:t>Коррекционно-развивающая работа с обучающимися, имеющими ОВЗ, в том числе с детьми – инвалидами;</a:t>
            </a:r>
          </a:p>
          <a:p>
            <a:endParaRPr lang="ru-RU" dirty="0" smtClean="0">
              <a:solidFill>
                <a:schemeClr val="accent5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</a:rPr>
              <a:t>Психологическое сопровождение одаренных детей;</a:t>
            </a:r>
          </a:p>
          <a:p>
            <a:endParaRPr lang="ru-RU" dirty="0" smtClean="0">
              <a:solidFill>
                <a:schemeClr val="accent5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</a:rPr>
              <a:t>Психологическое сопровождение детей «группы риска», в том числе из семей, находящихся в ТЖС;</a:t>
            </a:r>
          </a:p>
        </p:txBody>
      </p:sp>
      <p:pic>
        <p:nvPicPr>
          <p:cNvPr id="5" name="Объект 4" descr="https://www.kurgancollege.ru/upload/medialibrary/cac/cac4926a96a8f4bcce9e1b9c12aa4c89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4582" y="1330160"/>
            <a:ext cx="3790806" cy="390685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9240288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5632" y="166256"/>
            <a:ext cx="7196446" cy="85502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</a:rPr>
              <a:t>Обязательные мероприятия психологического сопровождения</a:t>
            </a:r>
            <a:endParaRPr lang="ru-RU" b="1" dirty="0">
              <a:solidFill>
                <a:schemeClr val="accent5">
                  <a:lumMod val="75000"/>
                </a:schemeClr>
              </a:solidFill>
              <a:latin typeface="Bookman Old Style" panose="020506040505050202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25631" y="1021278"/>
            <a:ext cx="7778338" cy="5652654"/>
          </a:xfrm>
        </p:spPr>
        <p:txBody>
          <a:bodyPr>
            <a:normAutofit fontScale="92500"/>
          </a:bodyPr>
          <a:lstStyle/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</a:rPr>
              <a:t>Психологическое сопровождение профильной подготовки и профильного обучения старшеклассников, профессиональная ориентация обучающихся;</a:t>
            </a:r>
          </a:p>
          <a:p>
            <a:endParaRPr lang="ru-RU" dirty="0" smtClean="0">
              <a:solidFill>
                <a:schemeClr val="accent5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</a:rPr>
              <a:t>Психологическая подготовка обучающихся 9 и 11 классов к ОГЭ и ЕГЭ;</a:t>
            </a:r>
          </a:p>
          <a:p>
            <a:endParaRPr lang="ru-RU" dirty="0" smtClean="0">
              <a:solidFill>
                <a:schemeClr val="accent5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</a:rPr>
              <a:t>Сопровождение педагогов в аттестационный период;</a:t>
            </a:r>
          </a:p>
          <a:p>
            <a:endParaRPr lang="ru-RU" dirty="0" smtClean="0">
              <a:solidFill>
                <a:schemeClr val="accent5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</a:rPr>
              <a:t>Профилактические мероприятия с родителями и педагогами по преодолению конфликтов, профилактике суицидального поведения и наркомании, созданию благоприятного психологического климата в семье;</a:t>
            </a:r>
          </a:p>
          <a:p>
            <a:endParaRPr lang="ru-RU" dirty="0" smtClean="0">
              <a:solidFill>
                <a:schemeClr val="accent5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</a:rPr>
              <a:t>Размещение стендовой информации;</a:t>
            </a:r>
          </a:p>
          <a:p>
            <a:endParaRPr lang="ru-RU" dirty="0" smtClean="0">
              <a:solidFill>
                <a:schemeClr val="accent5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</a:rPr>
              <a:t>Проведение организационно-методической работы, анализа результативности и эффективности психологического сопровождения;</a:t>
            </a:r>
          </a:p>
          <a:p>
            <a:endParaRPr lang="ru-RU" dirty="0" smtClean="0">
              <a:solidFill>
                <a:schemeClr val="accent5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</a:rPr>
              <a:t>Взаимодействие с педагогическим коллективом и другими службами школы в процессе психолого-педагогического сопровождения учебно-воспитательного процесса.</a:t>
            </a:r>
            <a:endParaRPr lang="ru-RU" dirty="0">
              <a:solidFill>
                <a:schemeClr val="accent5">
                  <a:lumMod val="75000"/>
                </a:schemeClr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5" name="Объект 4" descr="https://cdn-nus-1.pinme.ru/photo/3d/4e99/3d4e99bdaf5c8d5d3b454f4979cedfb8.jpe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599" y="1149875"/>
            <a:ext cx="3588926" cy="401589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767053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dirty="0" smtClean="0">
                <a:latin typeface="Bookman Old Style" panose="02050604050505020204" pitchFamily="18" charset="0"/>
              </a:rPr>
              <a:t>Приоритетная цель психологического обеспечения образования -</a:t>
            </a:r>
            <a:endParaRPr lang="ru-RU" sz="2400" dirty="0">
              <a:latin typeface="Bookman Old Style" panose="020506040505050202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5018" y="2057400"/>
            <a:ext cx="4405746" cy="3811588"/>
          </a:xfrm>
        </p:spPr>
        <p:txBody>
          <a:bodyPr>
            <a:normAutofit/>
          </a:bodyPr>
          <a:lstStyle/>
          <a:p>
            <a:pPr algn="just"/>
            <a:endParaRPr lang="ru-RU" sz="2000" dirty="0" smtClean="0">
              <a:latin typeface="Bookman Old Style" panose="02050604050505020204" pitchFamily="18" charset="0"/>
            </a:endParaRPr>
          </a:p>
          <a:p>
            <a:pPr algn="just"/>
            <a:r>
              <a:rPr lang="ru-RU" sz="2000" dirty="0" smtClean="0">
                <a:latin typeface="Bookman Old Style" panose="02050604050505020204" pitchFamily="18" charset="0"/>
              </a:rPr>
              <a:t>Повышение  эффективности  образовательной  деятельности  средствами  психологической  науки  и  практики.</a:t>
            </a:r>
            <a:endParaRPr lang="ru-RU" sz="2000" dirty="0">
              <a:latin typeface="Bookman Old Style" panose="02050604050505020204" pitchFamily="18" charset="0"/>
            </a:endParaRPr>
          </a:p>
        </p:txBody>
      </p:sp>
      <p:pic>
        <p:nvPicPr>
          <p:cNvPr id="1026" name="Picture 2" descr="https://static.smartafisha.ru/photo/training/26/26/262627/photo_1933347_5dc11256436f3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94" b="2994"/>
          <a:stretch>
            <a:fillRect/>
          </a:stretch>
        </p:blipFill>
        <p:spPr bwMode="auto">
          <a:xfrm>
            <a:off x="5723906" y="987425"/>
            <a:ext cx="5631482" cy="4446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446528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0" y="310583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Спасибо  за  внимание!</a:t>
            </a:r>
            <a:endParaRPr lang="ru-RU" sz="3600" dirty="0">
              <a:solidFill>
                <a:schemeClr val="accent1">
                  <a:lumMod val="50000"/>
                </a:schemeClr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38810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</a:rPr>
              <a:t>Психологическое  сопровождение</a:t>
            </a:r>
            <a:endParaRPr lang="ru-RU" dirty="0">
              <a:solidFill>
                <a:schemeClr val="accent5">
                  <a:lumMod val="75000"/>
                </a:schemeClr>
              </a:solidFill>
              <a:latin typeface="Bookman Old Style" panose="020506040505050202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0639" y="1825625"/>
            <a:ext cx="5509161" cy="4351338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</a:rPr>
              <a:t>Цель: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</a:rPr>
              <a:t>Содействие созданию социальной ситуации развития, соответствующей индивидуальности обучающихся  и  обеспечивающей психологические условия для успешного обучения, охраны здоровья и развития личности обучающихся, их родителей (законных представителей), педагогических работников и других участников образовательного процесса.</a:t>
            </a:r>
            <a:endParaRPr lang="ru-RU" dirty="0">
              <a:solidFill>
                <a:schemeClr val="accent5">
                  <a:lumMod val="75000"/>
                </a:schemeClr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2050" name="Picture 2" descr="https://ds05.infourok.ru/uploads/ex/0f81/0002f5b0-6bedd78c/hello_html_m23d4439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0962" y="2059885"/>
            <a:ext cx="4762838" cy="3569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25680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463139"/>
            <a:ext cx="10515600" cy="700644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</a:rPr>
              <a:t>Задачи:</a:t>
            </a:r>
            <a:br>
              <a:rPr lang="ru-RU" b="1" dirty="0"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</a:rPr>
            </a:br>
            <a:endParaRPr lang="ru-RU" b="1" dirty="0">
              <a:solidFill>
                <a:schemeClr val="accent5">
                  <a:lumMod val="75000"/>
                </a:schemeClr>
              </a:solidFill>
              <a:latin typeface="Bookman Old Style" panose="020506040505050202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902526"/>
            <a:ext cx="10515600" cy="5274438"/>
          </a:xfrm>
        </p:spPr>
        <p:txBody>
          <a:bodyPr>
            <a:normAutofit fontScale="70000" lnSpcReduction="20000"/>
          </a:bodyPr>
          <a:lstStyle/>
          <a:p>
            <a:r>
              <a:rPr lang="ru-RU" dirty="0"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</a:rPr>
              <a:t>Психологический анализ социальной ситуации развития в общеобразовательных организациях, выявление основных проблем и определение причин их возникновения, путей и средств их разрешения, содействие педагогическому коллективу в гармонизации социально-психологического климата в образовательных организациях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</a:rPr>
              <a:t>;</a:t>
            </a:r>
          </a:p>
          <a:p>
            <a:pPr marL="0" indent="0">
              <a:buNone/>
            </a:pPr>
            <a:endParaRPr lang="ru-RU" dirty="0">
              <a:solidFill>
                <a:schemeClr val="accent5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</a:rPr>
              <a:t>Мониторинг психолого-педагогического статуса ребенка и динамика его психологического развития в процессе школьного обучения; содействие индивидуализации образовательного маршрута;</a:t>
            </a:r>
          </a:p>
          <a:p>
            <a:pPr marL="0" indent="0">
              <a:buNone/>
            </a:pPr>
            <a:endParaRPr lang="ru-RU" dirty="0" smtClean="0">
              <a:solidFill>
                <a:schemeClr val="accent5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</a:rPr>
              <a:t>Содействие реализации требований ФГОС к личностным, </a:t>
            </a:r>
            <a:r>
              <a:rPr lang="ru-RU" dirty="0" err="1" smtClean="0"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</a:rPr>
              <a:t>метапредметным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</a:rPr>
              <a:t> и предметным результатам освоения обучающимися основной образовательной программы основного общего образования;</a:t>
            </a:r>
          </a:p>
          <a:p>
            <a:pPr marL="0" indent="0">
              <a:buNone/>
            </a:pPr>
            <a:endParaRPr lang="ru-RU" dirty="0" smtClean="0">
              <a:solidFill>
                <a:schemeClr val="accent5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</a:rPr>
              <a:t>Разработка и внедрение психологических программ и проектов, направленных на преодоление отклонений в социальном и психологическом здоровье и профилактику асоциальных явлений, трудностей в адаптации, обучении и воспитании, нарушений в поведении, задержек и отклонений в развитии обучающихся, воспитанников;</a:t>
            </a:r>
            <a:endParaRPr lang="ru-RU" dirty="0">
              <a:solidFill>
                <a:schemeClr val="accent5">
                  <a:lumMod val="75000"/>
                </a:schemeClr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14021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412627"/>
            <a:ext cx="10515600" cy="846158"/>
          </a:xfrm>
        </p:spPr>
        <p:txBody>
          <a:bodyPr/>
          <a:lstStyle/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</a:rPr>
              <a:t>Задачи:</a:t>
            </a:r>
            <a:endParaRPr lang="ru-RU" b="1" dirty="0">
              <a:solidFill>
                <a:schemeClr val="accent5">
                  <a:lumMod val="75000"/>
                </a:schemeClr>
              </a:solidFill>
              <a:latin typeface="Bookman Old Style" panose="020506040505050202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104406"/>
            <a:ext cx="10515600" cy="5308270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</a:rPr>
              <a:t>Содействие формированию у обучающихся УУД как способности субъекта к саморазвитию и самосовершенствованию путем сознательного и активного присвоения нового социального опыта;</a:t>
            </a:r>
          </a:p>
          <a:p>
            <a:pPr marL="0" indent="0">
              <a:buNone/>
            </a:pPr>
            <a:endParaRPr lang="ru-RU" dirty="0" smtClean="0">
              <a:solidFill>
                <a:schemeClr val="accent5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</a:rPr>
              <a:t>Содействие педагогическим работникам, родителям (законным представителям) в воспитании обучающихся, а также формировании у них принципов взаимопомощи, толерантности, милосердия, ответственности и уверенности в себе;</a:t>
            </a:r>
          </a:p>
          <a:p>
            <a:pPr marL="0" indent="0">
              <a:buNone/>
            </a:pPr>
            <a:endParaRPr lang="ru-RU" dirty="0" smtClean="0">
              <a:solidFill>
                <a:schemeClr val="accent5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</a:rPr>
              <a:t>Участие в комплексной психолого-педагогической экспертизе профессиональной деятельности специалистов образовательной организации, образовательных программ и проектов, учебно-методических пособий, проводимой по инициативе органов управления образованием или отдельных образовательных организаций;</a:t>
            </a:r>
          </a:p>
          <a:p>
            <a:pPr marL="0" indent="0">
              <a:buNone/>
            </a:pPr>
            <a:endParaRPr lang="ru-RU" dirty="0" smtClean="0">
              <a:solidFill>
                <a:schemeClr val="accent5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</a:rPr>
              <a:t>Распространение и внедрение в практику образовательной организации достижений в области отечественной и зарубежной психологии;</a:t>
            </a:r>
          </a:p>
          <a:p>
            <a:pPr marL="0" indent="0">
              <a:buNone/>
            </a:pPr>
            <a:endParaRPr lang="ru-RU" dirty="0" smtClean="0">
              <a:solidFill>
                <a:schemeClr val="accent5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</a:rPr>
              <a:t>Взаимодействие с подразделениями образовательной организации (служба здоровья, </a:t>
            </a:r>
            <a:r>
              <a:rPr lang="ru-RU" dirty="0" err="1" smtClean="0"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</a:rPr>
              <a:t>ПМПк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</a:rPr>
              <a:t>, совет профилактики и др.), о образовательными организациями, учреждениями и организациями здравоохранения и социальной защиты населения.</a:t>
            </a:r>
            <a:endParaRPr lang="ru-RU" dirty="0">
              <a:solidFill>
                <a:schemeClr val="accent5">
                  <a:lumMod val="75000"/>
                </a:schemeClr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9946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0640" y="457200"/>
            <a:ext cx="4261386" cy="1600200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Bookman Old Style" panose="02050604050505020204" pitchFamily="18" charset="0"/>
              </a:rPr>
              <a:t>Основные направления деятельности </a:t>
            </a:r>
            <a:b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Bookman Old Style" panose="02050604050505020204" pitchFamily="18" charset="0"/>
              </a:rPr>
            </a:b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Bookman Old Style" panose="02050604050505020204" pitchFamily="18" charset="0"/>
              </a:rPr>
              <a:t>педагога – психолога:</a:t>
            </a:r>
            <a:endParaRPr lang="ru-RU" sz="2800" dirty="0">
              <a:solidFill>
                <a:schemeClr val="accent6">
                  <a:lumMod val="50000"/>
                </a:schemeClr>
              </a:solidFill>
              <a:latin typeface="Bookman Old Style" panose="020506040505050202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8758" y="2303813"/>
            <a:ext cx="4643252" cy="3565175"/>
          </a:xfrm>
        </p:spPr>
        <p:txBody>
          <a:bodyPr>
            <a:normAutofit/>
          </a:bodyPr>
          <a:lstStyle/>
          <a:p>
            <a:pPr marL="285750" indent="-285750">
              <a:buFontTx/>
              <a:buChar char="-"/>
            </a:pP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Работа с учащимися;</a:t>
            </a:r>
          </a:p>
          <a:p>
            <a:pPr marL="285750" indent="-285750">
              <a:buFontTx/>
              <a:buChar char="-"/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Bookman Old Style" panose="02050604050505020204" pitchFamily="18" charset="0"/>
              </a:rPr>
              <a:t>Работа с педагогическим коллективом школы;</a:t>
            </a:r>
          </a:p>
          <a:p>
            <a:pPr marL="285750" indent="-285750">
              <a:buFontTx/>
              <a:buChar char="-"/>
            </a:pP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</a:rPr>
              <a:t>Работа с администрацией школы;</a:t>
            </a:r>
          </a:p>
          <a:p>
            <a:pPr marL="285750" indent="-285750">
              <a:buFontTx/>
              <a:buChar char="-"/>
            </a:pPr>
            <a:r>
              <a:rPr lang="ru-RU" sz="2000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Работа с родителями учащихся.</a:t>
            </a:r>
            <a:endParaRPr lang="ru-RU" sz="2000" dirty="0">
              <a:solidFill>
                <a:srgbClr val="C00000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3074" name="Picture 2" descr="https://st.depositphotos.com/2010047/2251/i/950/depositphotos_22510583-stock-photo-3d-small-gears-turned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792" y="995363"/>
            <a:ext cx="4764246" cy="4508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30934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62649" y="443840"/>
            <a:ext cx="6638307" cy="1123703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</a:rPr>
              <a:t>Приоритетные направления деятельности психологического сопровождения</a:t>
            </a:r>
            <a:endParaRPr lang="ru-RU" sz="2400" b="1" dirty="0">
              <a:solidFill>
                <a:schemeClr val="accent5">
                  <a:lumMod val="75000"/>
                </a:schemeClr>
              </a:solidFill>
              <a:latin typeface="Bookman Old Style" panose="020506040505050202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284519" y="1567543"/>
            <a:ext cx="6555181" cy="5058888"/>
          </a:xfrm>
        </p:spPr>
        <p:txBody>
          <a:bodyPr>
            <a:normAutofit lnSpcReduction="10000"/>
          </a:bodyPr>
          <a:lstStyle/>
          <a:p>
            <a:pPr marL="342900" indent="-342900">
              <a:buAutoNum type="arabicPeriod"/>
            </a:pP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</a:rPr>
              <a:t>Просвещение   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</a:rPr>
              <a:t>осуществляется педагогом – психологом совместно с администрацией и другими специалистами  через различные формы работы (семинары, родительские собрания, педагогические советы, лектории для родителей, круглые столы и т.д.), которые должны быть </a:t>
            </a:r>
            <a:r>
              <a:rPr lang="ru-RU" i="1" dirty="0" smtClean="0"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</a:rPr>
              <a:t>практико-ориентированными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</a:rPr>
              <a:t>.</a:t>
            </a:r>
          </a:p>
          <a:p>
            <a:pPr marL="342900" indent="-342900">
              <a:buAutoNum type="arabicPeriod"/>
            </a:pPr>
            <a:r>
              <a:rPr lang="ru-RU" b="1" dirty="0" err="1" smtClean="0"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</a:rPr>
              <a:t>Психолого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</a:rPr>
              <a:t>–педагогическая диагностика  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</a:rPr>
              <a:t>осуществляет изучение (мониторинг) развития личности и уровня </a:t>
            </a:r>
            <a:r>
              <a:rPr lang="ru-RU" dirty="0" err="1" smtClean="0"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</a:rPr>
              <a:t>сформированности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</a:rPr>
              <a:t> УУД ребенка с целью проектирования индивидуального образовательного маршрута обучения и развития.</a:t>
            </a:r>
          </a:p>
          <a:p>
            <a:pPr marL="342900" indent="-342900">
              <a:buAutoNum type="arabicPeriod"/>
            </a:pP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</a:rPr>
              <a:t>Коррекционно-развивающая работа  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</a:rPr>
              <a:t>направлена на коррекцию выявленных проблем психологического развития детей с ОВЗ.</a:t>
            </a:r>
          </a:p>
          <a:p>
            <a:pPr marL="342900" indent="-342900">
              <a:buAutoNum type="arabicPeriod"/>
            </a:pP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</a:rPr>
              <a:t>Экспертная деятельность  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</a:rPr>
              <a:t>-  анализ школьной среды с </a:t>
            </a:r>
            <a:r>
              <a:rPr lang="ru-RU" dirty="0" err="1" smtClean="0"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</a:rPr>
              <a:t>т.з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</a:rPr>
              <a:t>. возможностей и требований (совместно с администрацией и педагогами); определение психологических критериев эффективного обучения и развития школьников; разработка и внедрение определенных мероприятий, форм и методов работы, которые рассматриваются как условия успешного обучения и развития школьников.</a:t>
            </a:r>
            <a:endParaRPr lang="ru-RU" b="1" dirty="0">
              <a:solidFill>
                <a:schemeClr val="accent5">
                  <a:lumMod val="75000"/>
                </a:schemeClr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4098" name="Picture 2" descr="http://10liski.detkin-club.ru/images/custom_1/0008_5c1fc77bb344d.pn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25" b="2625"/>
          <a:stretch>
            <a:fillRect/>
          </a:stretch>
        </p:blipFill>
        <p:spPr bwMode="auto">
          <a:xfrm>
            <a:off x="296863" y="1257301"/>
            <a:ext cx="4443090" cy="4217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49760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27" y="457200"/>
            <a:ext cx="5866411" cy="1062842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</a:rPr>
              <a:t>Виды работ и содержание деятельности психолого-педагогического сопровождения:</a:t>
            </a:r>
            <a:endParaRPr lang="ru-RU" sz="2400" b="1" dirty="0">
              <a:solidFill>
                <a:schemeClr val="accent5">
                  <a:lumMod val="75000"/>
                </a:schemeClr>
              </a:solidFill>
              <a:latin typeface="Bookman Old Style" panose="020506040505050202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128" y="1520041"/>
            <a:ext cx="5866410" cy="4857007"/>
          </a:xfrm>
        </p:spPr>
        <p:txBody>
          <a:bodyPr>
            <a:normAutofit/>
          </a:bodyPr>
          <a:lstStyle/>
          <a:p>
            <a:pPr marL="342900" indent="-342900">
              <a:buAutoNum type="arabicPeriod"/>
            </a:pPr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</a:rPr>
              <a:t>Психологическое просвещение 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</a:rPr>
              <a:t>– формирование у всех участников образовательного процесса потребностей в психологических знаниях, желания использовать их в интересах собственного развития;</a:t>
            </a:r>
          </a:p>
          <a:p>
            <a:pPr marL="342900" indent="-342900">
              <a:buAutoNum type="arabicPeriod"/>
            </a:pPr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</a:rPr>
              <a:t>Профилактика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</a:rPr>
              <a:t> – предупреждение возникновения явлений </a:t>
            </a:r>
            <a:r>
              <a:rPr lang="ru-RU" dirty="0" err="1" smtClean="0"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</a:rPr>
              <a:t>дезадаптации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</a:rPr>
              <a:t> обучающихся, профессионального выгорания педагогов, формирование у всех участников образовательного процесса потребности в здоровом образе жизни; разработка конкретных рекомендаций;</a:t>
            </a:r>
          </a:p>
          <a:p>
            <a:pPr marL="342900" indent="-342900">
              <a:buAutoNum type="arabicPeriod"/>
            </a:pPr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</a:rPr>
              <a:t>Диагностика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</a:rPr>
              <a:t> – психолого-педагогическое изучение обучающихся на протяжении всего периода обучения, определение индивидуальных особенностей и склонностей личности, потенциальных возможностей, профессиональном самоопределении, а также выявлении причин и механизмов нарушений в обучении, развитии и социальной адаптации;</a:t>
            </a:r>
          </a:p>
          <a:p>
            <a:endParaRPr lang="ru-RU" dirty="0"/>
          </a:p>
        </p:txBody>
      </p:sp>
      <p:pic>
        <p:nvPicPr>
          <p:cNvPr id="5130" name="Picture 10" descr="https://www.yogaenred.com/wp-content/uploads/2014/06/colaboracion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92" b="5992"/>
          <a:stretch>
            <a:fillRect/>
          </a:stretch>
        </p:blipFill>
        <p:spPr bwMode="auto">
          <a:xfrm>
            <a:off x="6541234" y="892176"/>
            <a:ext cx="5206266" cy="4582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22047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22025" y="255319"/>
            <a:ext cx="6412675" cy="1074717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</a:rPr>
              <a:t>Виды работ и содержание деятельности психолого-педагогического сопровождения:</a:t>
            </a:r>
            <a:endParaRPr lang="ru-RU" sz="24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18923" r="18923"/>
          <a:stretch>
            <a:fillRect/>
          </a:stretch>
        </p:blipFill>
        <p:spPr>
          <a:xfrm>
            <a:off x="303087" y="792678"/>
            <a:ext cx="4689710" cy="4491842"/>
          </a:xfrm>
          <a:prstGeom prst="rect">
            <a:avLst/>
          </a:prstGeo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818909" y="1330036"/>
            <a:ext cx="6115790" cy="4665013"/>
          </a:xfrm>
        </p:spPr>
        <p:txBody>
          <a:bodyPr/>
          <a:lstStyle/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</a:rPr>
              <a:t>4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</a:rPr>
              <a:t>.</a:t>
            </a:r>
            <a:r>
              <a:rPr lang="ru-RU" dirty="0" smtClean="0">
                <a:latin typeface="Bookman Old Style" panose="02050604050505020204" pitchFamily="18" charset="0"/>
              </a:rPr>
              <a:t> </a:t>
            </a:r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</a:rPr>
              <a:t>Развивающая работа  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</a:rPr>
              <a:t>-  формирование  потребности в новом знании, возможности его приобретения и реализации в деятельности и общении;</a:t>
            </a:r>
          </a:p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</a:rPr>
              <a:t>5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</a:rPr>
              <a:t>. </a:t>
            </a:r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</a:rPr>
              <a:t>Коррекционная работа 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</a:rPr>
              <a:t>– организация работы с обучающимися, имеющими проблемы в обучении, поведении и личностном развитии, выявленные в процессе диагностики;</a:t>
            </a:r>
          </a:p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</a:rPr>
              <a:t>6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</a:rPr>
              <a:t>. </a:t>
            </a:r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</a:rPr>
              <a:t>Консультирование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</a:rPr>
              <a:t> – помощь участникам образовательного процесса в осознании ими природы их затруднений, в анализе и решении психологических проблем;</a:t>
            </a:r>
          </a:p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</a:rPr>
              <a:t>7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</a:rPr>
              <a:t>. </a:t>
            </a:r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</a:rPr>
              <a:t>Экспертиза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</a:rPr>
              <a:t> – психологический анализ образовательных и учебных программ, проектов, пособий, образовательной среды, профессиональной деятельности специалистов.</a:t>
            </a:r>
            <a:endParaRPr lang="ru-RU" dirty="0">
              <a:solidFill>
                <a:schemeClr val="accent5">
                  <a:lumMod val="75000"/>
                </a:schemeClr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805713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322</TotalTime>
  <Words>1152</Words>
  <Application>Microsoft Office PowerPoint</Application>
  <PresentationFormat>Широкоэкранный</PresentationFormat>
  <Paragraphs>110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6" baseType="lpstr">
      <vt:lpstr>Arial</vt:lpstr>
      <vt:lpstr>Bookman Old Style</vt:lpstr>
      <vt:lpstr>Calibri</vt:lpstr>
      <vt:lpstr>Calibri Light</vt:lpstr>
      <vt:lpstr>Wingdings</vt:lpstr>
      <vt:lpstr>Тема Office</vt:lpstr>
      <vt:lpstr>Система  психологического  сопровождения</vt:lpstr>
      <vt:lpstr>Приоритетная цель психологического обеспечения образования -</vt:lpstr>
      <vt:lpstr>Психологическое  сопровождение</vt:lpstr>
      <vt:lpstr>Задачи: </vt:lpstr>
      <vt:lpstr>Задачи:</vt:lpstr>
      <vt:lpstr>Основные направления деятельности  педагога – психолога:</vt:lpstr>
      <vt:lpstr>Приоритетные направления деятельности психологического сопровождения</vt:lpstr>
      <vt:lpstr>Виды работ и содержание деятельности психолого-педагогического сопровождения:</vt:lpstr>
      <vt:lpstr>Виды работ и содержание деятельности психолого-педагогического сопровождения:</vt:lpstr>
      <vt:lpstr>Приоритетные виды работы в условиях реализации ФГОС становятся:</vt:lpstr>
      <vt:lpstr>Задачи  психологического  сопровождения  на  разных ступенях образования</vt:lpstr>
      <vt:lpstr>Задачи  психологического  сопровождения  на  разных ступенях образования</vt:lpstr>
      <vt:lpstr>Задачи  психологического  сопровождения  на  разных ступенях образования</vt:lpstr>
      <vt:lpstr>Задачи  психологического  сопровождения  на  разных ступенях образования</vt:lpstr>
      <vt:lpstr>Документация  педагога – психолога</vt:lpstr>
      <vt:lpstr>Рабочая и отчетная документация  педагога – психолога</vt:lpstr>
      <vt:lpstr>Учебно–методические  материалы</vt:lpstr>
      <vt:lpstr>Обязательные мероприятия психологического сопровождения</vt:lpstr>
      <vt:lpstr>Обязательные мероприятия психологического сопровождения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noname</dc:creator>
  <cp:lastModifiedBy>noname</cp:lastModifiedBy>
  <cp:revision>47</cp:revision>
  <dcterms:created xsi:type="dcterms:W3CDTF">2020-01-09T10:18:26Z</dcterms:created>
  <dcterms:modified xsi:type="dcterms:W3CDTF">2021-10-19T12:11:04Z</dcterms:modified>
</cp:coreProperties>
</file>