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84" r:id="rId5"/>
    <p:sldId id="277" r:id="rId6"/>
    <p:sldId id="283" r:id="rId7"/>
    <p:sldId id="281" r:id="rId8"/>
    <p:sldId id="279" r:id="rId9"/>
    <p:sldId id="276" r:id="rId10"/>
    <p:sldId id="278" r:id="rId11"/>
    <p:sldId id="262" r:id="rId12"/>
    <p:sldId id="272" r:id="rId13"/>
    <p:sldId id="273" r:id="rId14"/>
    <p:sldId id="268" r:id="rId15"/>
    <p:sldId id="269" r:id="rId16"/>
    <p:sldId id="280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Тренировка </a:t>
            </a:r>
            <a:r>
              <a:rPr lang="ru-RU" sz="6000" dirty="0" smtClean="0"/>
              <a:t>стрессоустойчивости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941168"/>
            <a:ext cx="6400800" cy="12192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Педагог-психолог  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Липницкая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И.Л.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246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955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/>
              <a:t>Если обстановка вокруг накалена и вы чувствуете, что теряете самообладание, этот комплекс можно выполнить прямо на месте, за столом, практически незаметно для окружающих. 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44824"/>
            <a:ext cx="7776864" cy="3878245"/>
          </a:xfrm>
        </p:spPr>
        <p:txBody>
          <a:bodyPr>
            <a:normAutofit fontScale="32500" lnSpcReduction="20000"/>
          </a:bodyPr>
          <a:lstStyle/>
          <a:p>
            <a:pPr lvl="0"/>
            <a:r>
              <a:rPr lang="ru-RU" sz="4900" i="1" dirty="0">
                <a:solidFill>
                  <a:schemeClr val="tx1"/>
                </a:solidFill>
                <a:latin typeface="+mn-lt"/>
              </a:rPr>
              <a:t>Так сильно, как можете, напрягите пальцы ног. Затем расслабьте их. </a:t>
            </a:r>
          </a:p>
          <a:p>
            <a:pPr lvl="0"/>
            <a:r>
              <a:rPr lang="ru-RU" sz="4900" i="1" dirty="0">
                <a:solidFill>
                  <a:schemeClr val="tx1"/>
                </a:solidFill>
                <a:latin typeface="+mn-lt"/>
              </a:rPr>
              <a:t>Напрягите и расслабьте ступни ног и лодыжки. </a:t>
            </a:r>
          </a:p>
          <a:p>
            <a:pPr lvl="0"/>
            <a:r>
              <a:rPr lang="ru-RU" sz="4900" i="1" dirty="0">
                <a:solidFill>
                  <a:schemeClr val="tx1"/>
                </a:solidFill>
                <a:latin typeface="+mn-lt"/>
              </a:rPr>
              <a:t>Напрягите и расслабьте икры ног. </a:t>
            </a:r>
          </a:p>
          <a:p>
            <a:pPr lvl="0"/>
            <a:r>
              <a:rPr lang="ru-RU" sz="4900" i="1" dirty="0">
                <a:solidFill>
                  <a:schemeClr val="tx1"/>
                </a:solidFill>
                <a:latin typeface="+mn-lt"/>
              </a:rPr>
              <a:t>Напрягите и расслабьте колени. </a:t>
            </a:r>
          </a:p>
          <a:p>
            <a:pPr lvl="0"/>
            <a:r>
              <a:rPr lang="ru-RU" sz="4900" i="1" dirty="0">
                <a:solidFill>
                  <a:schemeClr val="tx1"/>
                </a:solidFill>
                <a:latin typeface="+mn-lt"/>
              </a:rPr>
              <a:t>Напрягите и расслабьте бедра. </a:t>
            </a:r>
          </a:p>
          <a:p>
            <a:pPr lvl="0"/>
            <a:r>
              <a:rPr lang="ru-RU" sz="4900" i="1" dirty="0">
                <a:solidFill>
                  <a:schemeClr val="tx1"/>
                </a:solidFill>
                <a:latin typeface="+mn-lt"/>
              </a:rPr>
              <a:t>Напрягите и расслабьте ягодичные мышцы. </a:t>
            </a:r>
          </a:p>
          <a:p>
            <a:pPr lvl="0"/>
            <a:r>
              <a:rPr lang="ru-RU" sz="4900" i="1" dirty="0">
                <a:solidFill>
                  <a:schemeClr val="tx1"/>
                </a:solidFill>
                <a:latin typeface="+mn-lt"/>
              </a:rPr>
              <a:t>Напрягите и расслабьте живот. </a:t>
            </a:r>
          </a:p>
          <a:p>
            <a:pPr lvl="0"/>
            <a:r>
              <a:rPr lang="ru-RU" sz="4900" i="1" dirty="0">
                <a:solidFill>
                  <a:schemeClr val="tx1"/>
                </a:solidFill>
                <a:latin typeface="+mn-lt"/>
              </a:rPr>
              <a:t>Расслабьте спину и плечи. </a:t>
            </a:r>
          </a:p>
          <a:p>
            <a:pPr lvl="0"/>
            <a:r>
              <a:rPr lang="ru-RU" sz="4900" i="1" dirty="0">
                <a:solidFill>
                  <a:schemeClr val="tx1"/>
                </a:solidFill>
                <a:latin typeface="+mn-lt"/>
              </a:rPr>
              <a:t>Расслабьте кисти рук. </a:t>
            </a:r>
          </a:p>
          <a:p>
            <a:pPr lvl="0"/>
            <a:r>
              <a:rPr lang="ru-RU" sz="4900" i="1" dirty="0">
                <a:solidFill>
                  <a:schemeClr val="tx1"/>
                </a:solidFill>
                <a:latin typeface="+mn-lt"/>
              </a:rPr>
              <a:t>Расслабьте предплечья. </a:t>
            </a:r>
          </a:p>
          <a:p>
            <a:pPr lvl="0"/>
            <a:r>
              <a:rPr lang="ru-RU" sz="4900" i="1" dirty="0">
                <a:solidFill>
                  <a:schemeClr val="tx1"/>
                </a:solidFill>
                <a:latin typeface="+mn-lt"/>
              </a:rPr>
              <a:t>Расслабьте шею. </a:t>
            </a:r>
          </a:p>
          <a:p>
            <a:pPr lvl="0"/>
            <a:r>
              <a:rPr lang="ru-RU" sz="4900" i="1" dirty="0">
                <a:solidFill>
                  <a:schemeClr val="tx1"/>
                </a:solidFill>
                <a:latin typeface="+mn-lt"/>
              </a:rPr>
              <a:t>Расслабьте лицевые мышцы. </a:t>
            </a:r>
          </a:p>
          <a:p>
            <a:pPr lvl="0"/>
            <a:r>
              <a:rPr lang="ru-RU" sz="4900" i="1" dirty="0">
                <a:solidFill>
                  <a:schemeClr val="tx1"/>
                </a:solidFill>
                <a:latin typeface="+mn-lt"/>
              </a:rPr>
              <a:t>Посидите спокойно несколько минут, наслаждаясь полным покоем. Когда вам покажется, что медленно плывете, - вы полностью расслабились.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511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+mn-lt"/>
              </a:rPr>
              <a:t>«Стряхни»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340768"/>
            <a:ext cx="7272808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+mn-lt"/>
              </a:rPr>
              <a:t>Цель: научить избавляться от мешающих и неприятных эмоций.</a:t>
            </a: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endParaRPr lang="ru-RU" sz="1600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r>
              <a:rPr lang="ru-RU" sz="1600" i="1" dirty="0">
                <a:solidFill>
                  <a:schemeClr val="tx1"/>
                </a:solidFill>
                <a:latin typeface="+mn-lt"/>
              </a:rPr>
              <a:t>Можно легко и просто привести себя в порядок и избавиться от неприятных чувств. Порой мы носим в себе большие и маленькие тяжести, что отнимает у нас много сил. Например, кому-нибудь из вас может прийти в голову мысль: «Опять у меня не получилось. Я не смогу хорошо подготовиться к экзамену». Кто-то настраивает себя на то, что не сдаст экзамен, наделает кучу ошибок и обязательно получит двойку. А кто-то может сказать себе: «Я не такой умный, как другие. Что мне зря стараться?» </a:t>
            </a:r>
            <a:br>
              <a:rPr lang="ru-RU" sz="1600" i="1" dirty="0">
                <a:solidFill>
                  <a:schemeClr val="tx1"/>
                </a:solidFill>
                <a:latin typeface="+mn-lt"/>
              </a:rPr>
            </a:br>
            <a:r>
              <a:rPr lang="ru-RU" sz="1600" i="1" dirty="0">
                <a:solidFill>
                  <a:schemeClr val="tx1"/>
                </a:solidFill>
                <a:latin typeface="+mn-lt"/>
              </a:rPr>
              <a:t>Встаньте так, чтобы вокруг вас было достаточно места. И начните отряхивать ладони, локти и плечи. При этом представляйте, как все неприятное - плохие чувства, тяжелые заботы и плохие мысли о самих себе – слетает с Вас как с гуся вода. </a:t>
            </a:r>
            <a:br>
              <a:rPr lang="ru-RU" sz="1600" i="1" dirty="0">
                <a:solidFill>
                  <a:schemeClr val="tx1"/>
                </a:solidFill>
                <a:latin typeface="+mn-lt"/>
              </a:rPr>
            </a:br>
            <a:r>
              <a:rPr lang="ru-RU" sz="1600" i="1" dirty="0">
                <a:solidFill>
                  <a:schemeClr val="tx1"/>
                </a:solidFill>
                <a:latin typeface="+mn-lt"/>
              </a:rPr>
              <a:t>Потом отряхните свои ноги с носков до бедер. А затем потрясите головой. </a:t>
            </a:r>
            <a:br>
              <a:rPr lang="ru-RU" sz="1600" i="1" dirty="0">
                <a:solidFill>
                  <a:schemeClr val="tx1"/>
                </a:solidFill>
                <a:latin typeface="+mn-lt"/>
              </a:rPr>
            </a:br>
            <a:r>
              <a:rPr lang="ru-RU" sz="1600" i="1" dirty="0">
                <a:solidFill>
                  <a:schemeClr val="tx1"/>
                </a:solidFill>
                <a:latin typeface="+mn-lt"/>
              </a:rPr>
              <a:t>Будет еще полезнее, если Вы будете издавать какие-то звуки… Теперь потрясите лицо и прислушайтесь, как смешно меняется Ваш голос, когда трясется рот. </a:t>
            </a:r>
            <a:br>
              <a:rPr lang="ru-RU" sz="1600" i="1" dirty="0">
                <a:solidFill>
                  <a:schemeClr val="tx1"/>
                </a:solidFill>
                <a:latin typeface="+mn-lt"/>
              </a:rPr>
            </a:br>
            <a:r>
              <a:rPr lang="ru-RU" sz="1600" i="1" dirty="0">
                <a:solidFill>
                  <a:schemeClr val="tx1"/>
                </a:solidFill>
                <a:latin typeface="+mn-lt"/>
              </a:rPr>
              <a:t>Представьте, что весь неприятный груз с Вас спадает, и Вы становитесь все бодрее и веселее. </a:t>
            </a:r>
            <a:br>
              <a:rPr lang="ru-RU" sz="1600" i="1" dirty="0">
                <a:solidFill>
                  <a:schemeClr val="tx1"/>
                </a:solidFill>
                <a:latin typeface="+mn-lt"/>
              </a:rPr>
            </a:br>
            <a:endParaRPr lang="ru-RU" sz="1600" i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8013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293096"/>
            <a:ext cx="5486400" cy="576064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Упражнение «Вверх по радуге»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600" y="4509120"/>
            <a:ext cx="7200800" cy="1872208"/>
          </a:xfrm>
        </p:spPr>
        <p:txBody>
          <a:bodyPr>
            <a:normAutofit fontScale="85000" lnSpcReduction="20000"/>
          </a:bodyPr>
          <a:lstStyle/>
          <a:p>
            <a:r>
              <a:rPr lang="ru-RU" sz="2100" i="1" dirty="0">
                <a:solidFill>
                  <a:schemeClr val="tx1"/>
                </a:solidFill>
                <a:latin typeface="+mn-lt"/>
              </a:rPr>
              <a:t>Встаньте, закройте глаза, сделайте глубокий вдох и представьте себе, что с этим вдохом вы взбираетесь вверх по радуге, и, выдыхая, съезжаете с нее как с горки. Вдох должен быть максимально полным и плавным, так же как и выдох. Между выдохом и следующим вдохом должна быть небольшая пауза. Повторите три раза. </a:t>
            </a:r>
          </a:p>
          <a:p>
            <a:r>
              <a:rPr lang="ru-RU" sz="2100" i="1" dirty="0">
                <a:solidFill>
                  <a:schemeClr val="tx1"/>
                </a:solidFill>
                <a:latin typeface="+mn-lt"/>
              </a:rPr>
              <a:t>После этого желающие рассказывают о своих ощущениях. Затем упражнение выполняется еще раз с открытыми глазами.</a:t>
            </a:r>
          </a:p>
          <a:p>
            <a:endParaRPr lang="ru-RU" dirty="0"/>
          </a:p>
        </p:txBody>
      </p:sp>
      <p:pic>
        <p:nvPicPr>
          <p:cNvPr id="1026" name="Picture 2" descr="Картинки по запросу радуг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65" b="11465"/>
          <a:stretch>
            <a:fillRect/>
          </a:stretch>
        </p:blipFill>
        <p:spPr bwMode="auto">
          <a:xfrm>
            <a:off x="1475656" y="620688"/>
            <a:ext cx="6091238" cy="3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224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dirty="0"/>
              <a:t>Упражнение «Место покоя»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300" dirty="0">
                <a:solidFill>
                  <a:schemeClr val="tx1"/>
                </a:solidFill>
                <a:latin typeface="+mn-lt"/>
              </a:rPr>
              <a:t>Участникам предлагается сесть удобней. Закрыть глаза.</a:t>
            </a:r>
          </a:p>
          <a:p>
            <a:pPr marL="0" indent="0" algn="just">
              <a:buNone/>
            </a:pPr>
            <a:endParaRPr lang="ru-RU" sz="2600" i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r>
              <a:rPr lang="ru-RU" sz="3100" i="1" dirty="0">
                <a:solidFill>
                  <a:schemeClr val="tx1"/>
                </a:solidFill>
                <a:latin typeface="+mn-lt"/>
              </a:rPr>
              <a:t>Представьте себе какое-то место, которое вам очень нравится. Это может быть место, где вы когда-то были, а может быть какое-то воображаемое место. В этом месте вы чувствуете себя абсолютно спокойно... Представьте его себе во всех деталях... Посмотрите вокруг, что вы видите... Прислушайтесь, возможно, до вас доносятся какие-то звуки... Возможно, вы чувствуете дуновение ветра... Сейчас у вас есть немного времени для того, чтобы побыть в этом месте... Это ваше место покоя... А теперь еще раз внимательно осмотритесь, сделайте глубокий вдох и открывайте глаза, можете потянуться.</a:t>
            </a:r>
          </a:p>
          <a:p>
            <a:pPr marL="0" indent="0" algn="just">
              <a:buNone/>
            </a:pPr>
            <a:endParaRPr lang="ru-RU" sz="2600" i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ru-RU" sz="2600" i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r>
              <a:rPr lang="ru-RU" sz="2300" dirty="0">
                <a:solidFill>
                  <a:schemeClr val="tx1"/>
                </a:solidFill>
                <a:latin typeface="+mn-lt"/>
              </a:rPr>
              <a:t>После выполнения упражнения участникам предлагается поделиться впечатлениями. Важно обратить внимание на позитивные изменения самочувствия. Желающие могут рассказать о том, какое место они себе представляли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463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66843"/>
            <a:ext cx="741682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/>
              <a:t>Еще одна проблема , </a:t>
            </a:r>
            <a:r>
              <a:rPr lang="ru-RU" sz="1600" dirty="0"/>
              <a:t>с которой сталкиваются школьники, попавшие в стрессовую ситуацию, — это нарушение гармоничной работы левого и правого полушарий. </a:t>
            </a:r>
            <a:endParaRPr lang="ru-RU" sz="1600" dirty="0" smtClean="0"/>
          </a:p>
          <a:p>
            <a:pPr algn="just">
              <a:lnSpc>
                <a:spcPct val="150000"/>
              </a:lnSpc>
            </a:pPr>
            <a:r>
              <a:rPr lang="ru-RU" sz="1600" dirty="0" smtClean="0"/>
              <a:t>Если </a:t>
            </a:r>
            <a:r>
              <a:rPr lang="ru-RU" sz="1600" dirty="0"/>
              <a:t>доминирует одно из них — правое (образное) или левое (логическое), то у человека снижается способность оптимально решать стоящие перед ним задачи. </a:t>
            </a:r>
            <a:endParaRPr lang="ru-RU" sz="1600" dirty="0" smtClean="0"/>
          </a:p>
          <a:p>
            <a:pPr algn="just">
              <a:lnSpc>
                <a:spcPct val="150000"/>
              </a:lnSpc>
            </a:pPr>
            <a:r>
              <a:rPr lang="ru-RU" sz="1600" dirty="0" smtClean="0"/>
              <a:t>Но </a:t>
            </a:r>
            <a:r>
              <a:rPr lang="ru-RU" sz="1600" dirty="0"/>
              <a:t>можно восстановить гармонию или приблизиться к ней. </a:t>
            </a:r>
            <a:endParaRPr lang="ru-RU" sz="1600" dirty="0" smtClean="0"/>
          </a:p>
          <a:p>
            <a:pPr algn="just">
              <a:lnSpc>
                <a:spcPct val="150000"/>
              </a:lnSpc>
            </a:pPr>
            <a:r>
              <a:rPr lang="ru-RU" sz="1600" dirty="0" smtClean="0"/>
              <a:t>Известно</a:t>
            </a:r>
            <a:r>
              <a:rPr lang="ru-RU" sz="1600" dirty="0"/>
              <a:t>, что правое полушарие управляет левой половиной тела, а левое полушарие — правой половиной. </a:t>
            </a:r>
            <a:endParaRPr lang="ru-RU" sz="1600" dirty="0" smtClean="0"/>
          </a:p>
          <a:p>
            <a:pPr algn="just">
              <a:lnSpc>
                <a:spcPct val="150000"/>
              </a:lnSpc>
            </a:pPr>
            <a:r>
              <a:rPr lang="ru-RU" sz="1600" dirty="0" smtClean="0"/>
              <a:t>Эта </a:t>
            </a:r>
            <a:r>
              <a:rPr lang="ru-RU" sz="1600" dirty="0"/>
              <a:t>связь действует в обоих направлениях, поэтому координация обеих частей тела приводит к координации полушарий мозга</a:t>
            </a:r>
            <a:r>
              <a:rPr lang="ru-RU" sz="1600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1813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-495151"/>
            <a:ext cx="7488832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just"/>
            <a:r>
              <a:rPr lang="ru-RU" sz="1600" dirty="0" smtClean="0"/>
              <a:t>Физическое </a:t>
            </a:r>
            <a:r>
              <a:rPr lang="ru-RU" sz="1600" dirty="0"/>
              <a:t>упражнение, влияющее на гармонизацию работы левого и правого полушарий, называется </a:t>
            </a:r>
            <a:r>
              <a:rPr lang="ru-RU" sz="1600" b="1" dirty="0"/>
              <a:t>«перекрестный шаг»</a:t>
            </a:r>
            <a:r>
              <a:rPr lang="ru-RU" sz="1600" dirty="0"/>
              <a:t> и проводится следующим образом.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Имитируем </a:t>
            </a:r>
            <a:r>
              <a:rPr lang="ru-RU" sz="1600" dirty="0"/>
              <a:t>ходьбу на месте, поднимая колено чуть выше, чем обычно. Можно сделать это сидя, приподнимая ногу на носок, навстречу руке. Каждый раз, когда колено находится в наивысшей точке, кладем на него противоположную руку. Одним словом, соприкасаются то левое колено с правой рукой, тот правое колено с левой рукой. Для эффективности в момент взмаха можно подниматься на опорной ноге на цыпочки.</a:t>
            </a:r>
          </a:p>
          <a:p>
            <a:pPr algn="just"/>
            <a:r>
              <a:rPr lang="ru-RU" sz="1600" dirty="0"/>
              <a:t>Обязательное условие выполнения этого упражнения — двигаться не быстро, а в удобном темпе и с удовольствием.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Если </a:t>
            </a:r>
            <a:r>
              <a:rPr lang="ru-RU" sz="1600" dirty="0"/>
              <a:t>нет возможности сделать «перекрестный шаг», а ситуация требует немедленной сосредоточенности, то можно применить следующий прием: нарисовать на чистом листе бумаги косой крест, похожий на букву </a:t>
            </a:r>
            <a:r>
              <a:rPr lang="ru-RU" sz="3200" b="1" dirty="0"/>
              <a:t>«Х»</a:t>
            </a:r>
            <a:r>
              <a:rPr lang="ru-RU" sz="1600" dirty="0"/>
              <a:t>, и несколько минут созерцать его. Эффект будет слабее, чем от физических упражнений, однако поможет согласованности работы левого и правого полушарий</a:t>
            </a:r>
            <a:r>
              <a:rPr lang="ru-RU" sz="1600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37554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время стресса происходит сильное обезвоживание организма. Это связано с тем, что нервные процессы происходят на основе электрохимических реакций, а для них необходимо достаточное количество жидкости. Ее недостаток резко снижает скорость нервных процессов. Следовательно,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 антистрессовых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целях воду пьют за 20 минут до или через 30 минут после еды.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 i="1" dirty="0" smtClean="0"/>
          </a:p>
          <a:p>
            <a:endParaRPr lang="ru-RU" i="1" dirty="0"/>
          </a:p>
          <a:p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Лучше </a:t>
            </a:r>
            <a:r>
              <a:rPr lang="ru-RU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всего подходит минеральная вода, ибо она содержит ионы калия или натрия, участвующие в электрохимических реакциях. Можно пить просто чистую воду или зеленый чай. Все остальные напитки с этой точки зрения бесполезны или вредны. В сладкую газированную воду добавляют вещества, ускоряющие обезвоживание. Для того чтобы расщепить соки, тоже требуется вода. Чай и кофе лишь создают иллюзию работоспособности.</a:t>
            </a:r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6" name="Picture 2" descr="C:\Users\Кабинет7\Desktop\обои для стола\215913-1600x9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32656"/>
            <a:ext cx="280831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1729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3816424"/>
          </a:xfrm>
        </p:spPr>
        <p:txBody>
          <a:bodyPr/>
          <a:lstStyle/>
          <a:p>
            <a:r>
              <a:rPr lang="ru-RU" dirty="0" smtClean="0"/>
              <a:t>Спасибо за внимание! </a:t>
            </a:r>
            <a:r>
              <a:rPr lang="ru-RU" dirty="0" smtClean="0">
                <a:sym typeface="Wingdings" pitchFamily="2" charset="2"/>
              </a:rPr>
              <a:t></a:t>
            </a:r>
            <a:br>
              <a:rPr lang="ru-RU" dirty="0" smtClean="0">
                <a:sym typeface="Wingdings" pitchFamily="2" charset="2"/>
              </a:rPr>
            </a:br>
            <a:r>
              <a:rPr lang="ru-RU" dirty="0" smtClean="0">
                <a:sym typeface="Wingdings" pitchFamily="2" charset="2"/>
              </a:rPr>
              <a:t/>
            </a:r>
            <a:br>
              <a:rPr lang="ru-RU" dirty="0" smtClean="0">
                <a:sym typeface="Wingdings" pitchFamily="2" charset="2"/>
              </a:rPr>
            </a:br>
            <a:r>
              <a:rPr lang="ru-RU" dirty="0" smtClean="0">
                <a:sym typeface="Wingdings" pitchFamily="2" charset="2"/>
              </a:rPr>
              <a:t>Хорошей вам стрессоустойчивости!!!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1515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700809"/>
            <a:ext cx="7272808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i="1" dirty="0"/>
              <a:t>Одним из условий управления стрессом является умение контролировать свое состояние. </a:t>
            </a:r>
            <a:endParaRPr lang="ru-RU" sz="2000" i="1" dirty="0" smtClean="0"/>
          </a:p>
          <a:p>
            <a:pPr algn="just">
              <a:lnSpc>
                <a:spcPct val="150000"/>
              </a:lnSpc>
            </a:pPr>
            <a:r>
              <a:rPr lang="ru-RU" sz="2000" i="1" dirty="0" smtClean="0"/>
              <a:t>Для </a:t>
            </a:r>
            <a:r>
              <a:rPr lang="ru-RU" sz="2000" i="1" dirty="0"/>
              <a:t>этого существуют различные упражнения. </a:t>
            </a:r>
            <a:endParaRPr lang="ru-RU" sz="2000" i="1" dirty="0" smtClean="0"/>
          </a:p>
          <a:p>
            <a:pPr algn="just">
              <a:lnSpc>
                <a:spcPct val="150000"/>
              </a:lnSpc>
            </a:pPr>
            <a:endParaRPr lang="ru-RU" dirty="0" smtClean="0"/>
          </a:p>
          <a:p>
            <a:pPr algn="just">
              <a:lnSpc>
                <a:spcPct val="150000"/>
              </a:lnSpc>
            </a:pPr>
            <a:r>
              <a:rPr lang="ru-RU" dirty="0" smtClean="0"/>
              <a:t>Эффективным </a:t>
            </a:r>
            <a:r>
              <a:rPr lang="ru-RU" dirty="0"/>
              <a:t>средством в ситуации стресса, по мнению</a:t>
            </a:r>
          </a:p>
          <a:p>
            <a:pPr algn="just">
              <a:lnSpc>
                <a:spcPct val="150000"/>
              </a:lnSpc>
            </a:pPr>
            <a:r>
              <a:rPr lang="ru-RU" dirty="0"/>
              <a:t> Г. </a:t>
            </a:r>
            <a:r>
              <a:rPr lang="ru-RU" dirty="0" err="1"/>
              <a:t>Селье</a:t>
            </a:r>
            <a:r>
              <a:rPr lang="ru-RU" dirty="0"/>
              <a:t>, является использование способов саморегуляции</a:t>
            </a:r>
          </a:p>
          <a:p>
            <a:pPr algn="just">
              <a:lnSpc>
                <a:spcPct val="150000"/>
              </a:lnSpc>
            </a:pPr>
            <a:r>
              <a:rPr lang="ru-RU" dirty="0"/>
              <a:t> и мобилизации ресурсов организма.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460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344816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/>
              <a:t>Итак, </a:t>
            </a:r>
            <a:r>
              <a:rPr lang="ru-RU" dirty="0" smtClean="0"/>
              <a:t>стрессоустойчивость - это </a:t>
            </a:r>
            <a:r>
              <a:rPr lang="ru-RU" dirty="0"/>
              <a:t>защита своего физического и психического здоровья от негативного влияния факторов </a:t>
            </a:r>
            <a:r>
              <a:rPr lang="ru-RU" dirty="0" smtClean="0"/>
              <a:t>стресса. Она во </a:t>
            </a:r>
            <a:r>
              <a:rPr lang="ru-RU" dirty="0"/>
              <a:t>многом зависит от самого человека, его желания и умения пользоваться теми или иными приемами психической саморегуляции (ПСР). </a:t>
            </a:r>
            <a:endParaRPr lang="ru-RU" dirty="0" smtClean="0"/>
          </a:p>
          <a:p>
            <a:pPr algn="ctr">
              <a:lnSpc>
                <a:spcPct val="150000"/>
              </a:lnSpc>
            </a:pPr>
            <a:endParaRPr lang="ru-RU" dirty="0" smtClean="0"/>
          </a:p>
          <a:p>
            <a:pPr algn="ctr">
              <a:lnSpc>
                <a:spcPct val="150000"/>
              </a:lnSpc>
            </a:pPr>
            <a:r>
              <a:rPr lang="ru-RU" dirty="0" smtClean="0"/>
              <a:t>Предпочтение </a:t>
            </a:r>
            <a:r>
              <a:rPr lang="ru-RU" dirty="0"/>
              <a:t>какого-либо из них должно соответствовать не только вкусам, но и определенным индивидуально-психологическим особенностям личности. </a:t>
            </a:r>
            <a:endParaRPr lang="ru-RU" dirty="0" smtClean="0"/>
          </a:p>
          <a:p>
            <a:pPr algn="ctr">
              <a:lnSpc>
                <a:spcPct val="150000"/>
              </a:lnSpc>
            </a:pPr>
            <a:endParaRPr lang="ru-RU" dirty="0" smtClean="0"/>
          </a:p>
          <a:p>
            <a:pPr algn="ctr">
              <a:lnSpc>
                <a:spcPct val="150000"/>
              </a:lnSpc>
            </a:pPr>
            <a:r>
              <a:rPr lang="ru-RU" dirty="0" smtClean="0"/>
              <a:t>Важно</a:t>
            </a:r>
            <a:r>
              <a:rPr lang="ru-RU" dirty="0"/>
              <a:t>, выбрав для себя приемлемый вид ПСР, придерживаться в дальнейшем одного непременного условия – постоянности и регулярности в овладении ее приемами.</a:t>
            </a:r>
          </a:p>
        </p:txBody>
      </p:sp>
    </p:spTree>
    <p:extLst>
      <p:ext uri="{BB962C8B-B14F-4D97-AF65-F5344CB8AC3E}">
        <p14:creationId xmlns:p14="http://schemas.microsoft.com/office/powerpoint/2010/main" val="1114923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5" y="0"/>
            <a:ext cx="3407296" cy="23622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Очень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полезны для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формирования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стрессоустойчивости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общеизвестные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приемы:</a:t>
            </a:r>
            <a:b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Физкультура и спорт;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Йога или </a:t>
            </a:r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ци-гун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Танцы;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Массаж и самомассаж;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Прогулки на свежем воздухе;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Общение с природой;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Бассейн или контрастный душ;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Медитации;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Здоровое питание;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Интеллектуальное саморазвитие.</a:t>
            </a:r>
          </a:p>
          <a:p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Public\Pictures\Sample Pictures\72819-1600x9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492896"/>
            <a:ext cx="316835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623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95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latin typeface="+mn-lt"/>
              </a:rPr>
              <a:t>Но есть и </a:t>
            </a:r>
            <a:r>
              <a:rPr lang="ru-RU" sz="2800" b="1" dirty="0"/>
              <a:t>с</a:t>
            </a:r>
            <a:r>
              <a:rPr lang="ru-RU" sz="2800" b="1" dirty="0" smtClean="0">
                <a:latin typeface="+mn-lt"/>
              </a:rPr>
              <a:t>пециальные способы управления </a:t>
            </a:r>
            <a:r>
              <a:rPr lang="ru-RU" sz="2800" b="1" dirty="0">
                <a:latin typeface="+mn-lt"/>
              </a:rPr>
              <a:t>своими эмоциями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44824"/>
            <a:ext cx="7344816" cy="4464496"/>
          </a:xfrm>
        </p:spPr>
        <p:txBody>
          <a:bodyPr>
            <a:normAutofit fontScale="70000" lnSpcReduction="20000"/>
          </a:bodyPr>
          <a:lstStyle/>
          <a:p>
            <a:pPr marL="0" indent="0" algn="just" fontAlgn="t">
              <a:buNone/>
            </a:pPr>
            <a:r>
              <a:rPr lang="ru-RU" sz="2300" dirty="0">
                <a:solidFill>
                  <a:schemeClr val="tx1"/>
                </a:solidFill>
                <a:latin typeface="+mn-lt"/>
              </a:rPr>
              <a:t>Негативные эмоции мешают нам приступить к работе, либо продолжать работу, мешают собраться с мыслями. Как же можно помочь себе в ситуации, когда Вы уже испытываете эти эмоции?</a:t>
            </a:r>
          </a:p>
          <a:p>
            <a:pPr marL="0" indent="0" fontAlgn="t">
              <a:buNone/>
            </a:pPr>
            <a:endParaRPr lang="ru-RU" sz="2300" i="1" dirty="0">
              <a:solidFill>
                <a:schemeClr val="tx1"/>
              </a:solidFill>
              <a:latin typeface="+mn-lt"/>
            </a:endParaRPr>
          </a:p>
          <a:p>
            <a:pPr marL="0" indent="0" fontAlgn="t">
              <a:buNone/>
            </a:pPr>
            <a:r>
              <a:rPr lang="ru-RU" sz="2300" i="1" dirty="0" smtClean="0">
                <a:solidFill>
                  <a:schemeClr val="tx1"/>
                </a:solidFill>
                <a:latin typeface="+mn-lt"/>
              </a:rPr>
              <a:t>1. Можно </a:t>
            </a:r>
            <a:r>
              <a:rPr lang="ru-RU" sz="2300" i="1" dirty="0">
                <a:solidFill>
                  <a:schemeClr val="tx1"/>
                </a:solidFill>
                <a:latin typeface="+mn-lt"/>
              </a:rPr>
              <a:t>разрядить свои эмоции, высказавшись тем людям, которые поймут и посочувствуют </a:t>
            </a:r>
            <a:endParaRPr lang="ru-RU" sz="2300" i="1" dirty="0" smtClean="0">
              <a:solidFill>
                <a:schemeClr val="tx1"/>
              </a:solidFill>
              <a:latin typeface="+mn-lt"/>
            </a:endParaRPr>
          </a:p>
          <a:p>
            <a:pPr marL="0" indent="0" fontAlgn="t">
              <a:buNone/>
            </a:pPr>
            <a:r>
              <a:rPr lang="ru-RU" sz="2300" i="1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2300" i="1" dirty="0">
                <a:solidFill>
                  <a:schemeClr val="tx1"/>
                </a:solidFill>
                <a:latin typeface="+mn-lt"/>
              </a:rPr>
            </a:br>
            <a:r>
              <a:rPr lang="ru-RU" sz="2300" i="1" dirty="0">
                <a:solidFill>
                  <a:schemeClr val="tx1"/>
                </a:solidFill>
                <a:latin typeface="+mn-lt"/>
              </a:rPr>
              <a:t>2. Если ты один, можешь поколотить подушку или выжать мокрое полотенце – это поможет расслабиться, так как обычно при негативных эмоциях большая часть энергии копится в мышцах плеч, в верхней части рук и в пальцах. </a:t>
            </a:r>
            <a:endParaRPr lang="ru-RU" sz="2300" i="1" dirty="0" smtClean="0">
              <a:solidFill>
                <a:schemeClr val="tx1"/>
              </a:solidFill>
              <a:latin typeface="+mn-lt"/>
            </a:endParaRPr>
          </a:p>
          <a:p>
            <a:pPr marL="0" indent="0" fontAlgn="t">
              <a:buNone/>
            </a:pPr>
            <a:r>
              <a:rPr lang="ru-RU" sz="2300" i="1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2300" i="1" dirty="0">
                <a:solidFill>
                  <a:schemeClr val="tx1"/>
                </a:solidFill>
                <a:latin typeface="+mn-lt"/>
              </a:rPr>
            </a:br>
            <a:r>
              <a:rPr lang="ru-RU" sz="2300" i="1" dirty="0">
                <a:solidFill>
                  <a:schemeClr val="tx1"/>
                </a:solidFill>
                <a:latin typeface="+mn-lt"/>
              </a:rPr>
              <a:t>3. Производи любые спонтанные звуки – напряжение может быть «заперто» в горле. </a:t>
            </a:r>
            <a:endParaRPr lang="ru-RU" sz="2300" i="1" dirty="0" smtClean="0">
              <a:solidFill>
                <a:schemeClr val="tx1"/>
              </a:solidFill>
              <a:latin typeface="+mn-lt"/>
            </a:endParaRPr>
          </a:p>
          <a:p>
            <a:pPr marL="0" indent="0" fontAlgn="t">
              <a:buNone/>
            </a:pPr>
            <a:r>
              <a:rPr lang="ru-RU" sz="2300" i="1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2300" i="1" dirty="0">
                <a:solidFill>
                  <a:schemeClr val="tx1"/>
                </a:solidFill>
                <a:latin typeface="+mn-lt"/>
              </a:rPr>
            </a:br>
            <a:r>
              <a:rPr lang="ru-RU" sz="2300" i="1" dirty="0">
                <a:solidFill>
                  <a:schemeClr val="tx1"/>
                </a:solidFill>
                <a:latin typeface="+mn-lt"/>
              </a:rPr>
              <a:t>4. Можно использовать такой прием, как дыхание уступами: три-четыре коротких выдоха подряд, затем такое же количество коротких вдохов</a:t>
            </a:r>
            <a:r>
              <a:rPr lang="ru-RU" sz="2300" i="1" dirty="0" smtClean="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0" indent="0" fontAlgn="t">
              <a:buNone/>
            </a:pPr>
            <a:endParaRPr lang="ru-RU" sz="2300" i="1" dirty="0">
              <a:solidFill>
                <a:schemeClr val="tx1"/>
              </a:solidFill>
              <a:latin typeface="+mn-lt"/>
            </a:endParaRPr>
          </a:p>
          <a:p>
            <a:pPr marL="0" indent="0" fontAlgn="t">
              <a:buNone/>
            </a:pPr>
            <a:r>
              <a:rPr lang="ru-RU" sz="2300" i="1" dirty="0" smtClean="0">
                <a:solidFill>
                  <a:schemeClr val="tx1"/>
                </a:solidFill>
                <a:latin typeface="+mn-lt"/>
              </a:rPr>
              <a:t>5. Сделать один длинный глубокий вдох и резкий выдох.</a:t>
            </a:r>
            <a:endParaRPr lang="ru-RU" sz="2300" i="1" dirty="0">
              <a:solidFill>
                <a:schemeClr val="tx1"/>
              </a:solidFill>
              <a:latin typeface="+mn-l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186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4345"/>
            <a:ext cx="7200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i="1" dirty="0" smtClean="0"/>
              <a:t>Еще несколько </a:t>
            </a:r>
            <a:r>
              <a:rPr lang="ru-RU" i="1" dirty="0"/>
              <a:t>упражнений на снятие эмоционального </a:t>
            </a:r>
            <a:r>
              <a:rPr lang="ru-RU" i="1" dirty="0" smtClean="0"/>
              <a:t>напряжения</a:t>
            </a:r>
          </a:p>
          <a:p>
            <a:pPr fontAlgn="t"/>
            <a:endParaRPr lang="ru-RU" i="1" dirty="0"/>
          </a:p>
          <a:p>
            <a:pPr fontAlgn="t"/>
            <a:endParaRPr lang="ru-RU" dirty="0"/>
          </a:p>
          <a:p>
            <a:r>
              <a:rPr lang="ru-RU" dirty="0"/>
              <a:t>• Сожмите пальцы в кулак с загнутым внутрь большим пальцем. Делая выдох спокойно, не торопясь, сжимайте с усилием кулак. Затем, ослабляя сжатие кулака, сделайте вдох. Повторите 5 раз. Теперь попробуйте выполнить это упражнение с закрытыми глазами, что удваивает эффект. </a:t>
            </a:r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• Слегка помассируйте кончик мизинца. </a:t>
            </a:r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• Встаньте и сделайте очень глубокий выдох. Затем наберите полные легкие воздуха и выдохните со звуком. Пропойте во все время выдоха долгое «</a:t>
            </a:r>
            <a:r>
              <a:rPr lang="ru-RU" dirty="0" err="1"/>
              <a:t>Аааааа</a:t>
            </a:r>
            <a:r>
              <a:rPr lang="ru-RU" dirty="0"/>
              <a:t>». Представьте себе, что при этом из Вас «вытекает» ощущение напряжения, усталости. А на вдохе представьте себе, что вдыхаете вместе с воздухом веселые и радостные мысли.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709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69148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+mn-lt"/>
              </a:rPr>
              <a:t>Повышаем стрессоустойчивость</a:t>
            </a:r>
            <a:endParaRPr lang="ru-RU" sz="24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772816"/>
            <a:ext cx="7200800" cy="4118055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ru-RU" sz="4800" b="1" dirty="0">
                <a:solidFill>
                  <a:schemeClr val="tx1"/>
                </a:solidFill>
                <a:latin typeface="+mn-lt"/>
              </a:rPr>
              <a:t>«Мышечная релаксация»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4800" dirty="0">
                <a:solidFill>
                  <a:schemeClr val="tx1"/>
                </a:solidFill>
                <a:latin typeface="+mn-lt"/>
              </a:rPr>
              <a:t> 1. Сядьте на удобный стул, не скрещивая ног, ступни на полу. Расстегните слишком тугую одежду и не напрягайте ноги. </a:t>
            </a:r>
            <a:br>
              <a:rPr lang="ru-RU" sz="4800" dirty="0">
                <a:solidFill>
                  <a:schemeClr val="tx1"/>
                </a:solidFill>
                <a:latin typeface="+mn-lt"/>
              </a:rPr>
            </a:br>
            <a:r>
              <a:rPr lang="ru-RU" sz="4800" dirty="0">
                <a:solidFill>
                  <a:schemeClr val="tx1"/>
                </a:solidFill>
                <a:latin typeface="+mn-lt"/>
              </a:rPr>
              <a:t>2. Вытяните пальцы ног вперед, напрягая мышцы стоп и икр. Сохраняйте такое положение 10 сек., затем снимите напряжение с мышц (мгновенно расслабьтесь). Сосредоточьтесь на приятном чувстве расслабления после снятия напряжения. Повторите 3-5 раз. </a:t>
            </a:r>
            <a:br>
              <a:rPr lang="ru-RU" sz="4800" dirty="0">
                <a:solidFill>
                  <a:schemeClr val="tx1"/>
                </a:solidFill>
                <a:latin typeface="+mn-lt"/>
              </a:rPr>
            </a:br>
            <a:r>
              <a:rPr lang="ru-RU" sz="4800" dirty="0">
                <a:solidFill>
                  <a:schemeClr val="tx1"/>
                </a:solidFill>
                <a:latin typeface="+mn-lt"/>
              </a:rPr>
              <a:t>3. Опираясь пятками на пол, отгибайте пальцы ног вверх, напрягая мышцы ступней и голеней. Выдержите так 10 сек., а затем на 10 сек. расслабьтесь. Повторите 3-5 раз. Попытайтесь почувствовать приятные ощущения от расслабления. </a:t>
            </a:r>
            <a:br>
              <a:rPr lang="ru-RU" sz="4800" dirty="0">
                <a:solidFill>
                  <a:schemeClr val="tx1"/>
                </a:solidFill>
                <a:latin typeface="+mn-lt"/>
              </a:rPr>
            </a:br>
            <a:r>
              <a:rPr lang="ru-RU" sz="4800" dirty="0">
                <a:solidFill>
                  <a:schemeClr val="tx1"/>
                </a:solidFill>
                <a:latin typeface="+mn-lt"/>
              </a:rPr>
              <a:t>4. Поднимите ноги сантиметров на 10 над полом, отгибая пальцы ног к себе (как вы это делали с пятками на полу). Теперь будет включена новая группа мышц - мышцы бедра. Оставайтесь в таком положении 10 сек., а затем расслабьтесь, позволяя ногам упасть. Повторите 3-5 раз. Ваши ступни, голени и бедра должны согреваться при расслаблении, и вы испытаете приятные ощущения. </a:t>
            </a:r>
            <a:br>
              <a:rPr lang="ru-RU" sz="4800" dirty="0">
                <a:solidFill>
                  <a:schemeClr val="tx1"/>
                </a:solidFill>
                <a:latin typeface="+mn-lt"/>
              </a:rPr>
            </a:br>
            <a:endParaRPr lang="ru-RU" sz="4800" dirty="0">
              <a:solidFill>
                <a:schemeClr val="tx1"/>
              </a:solidFill>
              <a:latin typeface="+mn-l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627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817582"/>
            <a:ext cx="7704856" cy="120248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/>
              <a:t>Это упражнение можно делать в любом месте.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Нужно </a:t>
            </a:r>
            <a:r>
              <a:rPr lang="ru-RU" sz="1600" b="1" dirty="0"/>
              <a:t>сесть поудобнее, сложить руки на коленях, поставить ноги на землю и найти глазами предмет, на котором можно сосредоточить свое внимание.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19257"/>
            <a:ext cx="7704856" cy="3603812"/>
          </a:xfrm>
        </p:spPr>
        <p:txBody>
          <a:bodyPr>
            <a:normAutofit fontScale="25000" lnSpcReduction="20000"/>
          </a:bodyPr>
          <a:lstStyle/>
          <a:p>
            <a:r>
              <a:rPr lang="ru-RU" sz="6400" i="1" dirty="0">
                <a:solidFill>
                  <a:schemeClr val="tx1"/>
                </a:solidFill>
                <a:latin typeface="+mn-lt"/>
              </a:rPr>
              <a:t>Начните считать от 10 до 1, на каждом счете делая вдох и медленный выдох. (Выдох должен быть значительно длиннее </a:t>
            </a:r>
            <a:r>
              <a:rPr lang="ru-RU" sz="6400" i="1" dirty="0" smtClean="0">
                <a:solidFill>
                  <a:schemeClr val="tx1"/>
                </a:solidFill>
                <a:latin typeface="+mn-lt"/>
              </a:rPr>
              <a:t>вдоха</a:t>
            </a:r>
            <a:r>
              <a:rPr lang="ru-RU" sz="6400" i="1" dirty="0">
                <a:solidFill>
                  <a:schemeClr val="tx1"/>
                </a:solidFill>
                <a:latin typeface="+mn-lt"/>
              </a:rPr>
              <a:t>). </a:t>
            </a:r>
          </a:p>
          <a:p>
            <a:r>
              <a:rPr lang="ru-RU" sz="6400" i="1" dirty="0">
                <a:solidFill>
                  <a:schemeClr val="tx1"/>
                </a:solidFill>
                <a:latin typeface="+mn-lt"/>
              </a:rPr>
              <a:t>Закройте глаза. Снова посчитайте от 10 до 1, задерживая дыхание на каждом счете. Медленно выдыхайте, представляя, как с каждым выдохом уменьшается и наконец исчезает напряжение. </a:t>
            </a:r>
          </a:p>
          <a:p>
            <a:r>
              <a:rPr lang="ru-RU" sz="6400" i="1" dirty="0">
                <a:solidFill>
                  <a:schemeClr val="tx1"/>
                </a:solidFill>
                <a:latin typeface="+mn-lt"/>
              </a:rPr>
              <a:t>Не раскрывая глаз, считайте от 10 до 1, на этот раз представьте, что выдыхаемый вами воздух окрашен в теплые пастельные тона. С каждым выдохом цветной туман сгущается, превращается в облака. </a:t>
            </a:r>
          </a:p>
          <a:p>
            <a:r>
              <a:rPr lang="ru-RU" sz="6400" i="1" dirty="0">
                <a:solidFill>
                  <a:schemeClr val="tx1"/>
                </a:solidFill>
                <a:latin typeface="+mn-lt"/>
              </a:rPr>
              <a:t>Плывите по ласковым облакам од тех пор, пока глаза не откроются сами. </a:t>
            </a:r>
          </a:p>
          <a:p>
            <a:pPr marL="0" indent="0">
              <a:buNone/>
            </a:pPr>
            <a:r>
              <a:rPr lang="ru-RU" sz="6400" i="1" dirty="0">
                <a:solidFill>
                  <a:schemeClr val="tx1"/>
                </a:solidFill>
                <a:latin typeface="+mn-lt"/>
              </a:rPr>
              <a:t> </a:t>
            </a:r>
          </a:p>
          <a:p>
            <a:endParaRPr lang="ru-RU" sz="6400" i="1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endParaRPr lang="ru-RU" sz="6400" i="1" dirty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r>
              <a:rPr lang="ru-RU" sz="6400" dirty="0">
                <a:solidFill>
                  <a:schemeClr val="tx1"/>
                </a:solidFill>
                <a:latin typeface="+mn-lt"/>
              </a:rPr>
              <a:t>Чтобы найти нужный ритм счета, дышите медленно и спокойно, отгораживаясь от всевозможных волнений при помощи воображения. Этот метод очень хорошо ослабляет стресс. Через неделю начните считать от 20 до 1, еще через неделю – от 30 и так до 50. </a:t>
            </a:r>
          </a:p>
          <a:p>
            <a:pPr marL="0" indent="0">
              <a:buNone/>
            </a:pPr>
            <a:r>
              <a:rPr lang="ru-RU" sz="6400" i="1" dirty="0">
                <a:solidFill>
                  <a:schemeClr val="tx1"/>
                </a:solidFill>
                <a:latin typeface="+mn-lt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5620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95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800" b="1" dirty="0"/>
              <a:t>Этот комплекс очень прост и эффективен, для его выполнения вам не потребуется ничего, кроме стены. 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6"/>
            <a:ext cx="7560840" cy="3950253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6400" i="1" dirty="0">
                <a:solidFill>
                  <a:schemeClr val="tx1"/>
                </a:solidFill>
                <a:latin typeface="+mn-lt"/>
              </a:rPr>
              <a:t>Нахмурьте лоб, сильно напрягите лобные мышцы на 10 секунд; расслабьте их тоже на 10 секунд. Повторите упражнение быстрее, напрягая и расслабляя лобные мышцы с интервалом в 1 секунду. Фиксируйте свои ощущения в каждый момент времени. </a:t>
            </a:r>
            <a:endParaRPr lang="ru-RU" sz="6400" i="1" dirty="0" smtClean="0">
              <a:solidFill>
                <a:schemeClr val="tx1"/>
              </a:solidFill>
              <a:latin typeface="+mn-lt"/>
            </a:endParaRPr>
          </a:p>
          <a:p>
            <a:pPr marL="0" lvl="0" indent="0">
              <a:buNone/>
            </a:pPr>
            <a:endParaRPr lang="ru-RU" sz="6400" i="1" dirty="0">
              <a:solidFill>
                <a:schemeClr val="tx1"/>
              </a:solidFill>
              <a:latin typeface="+mn-lt"/>
            </a:endParaRPr>
          </a:p>
          <a:p>
            <a:pPr lvl="0"/>
            <a:r>
              <a:rPr lang="ru-RU" sz="6400" i="1" dirty="0">
                <a:solidFill>
                  <a:schemeClr val="tx1"/>
                </a:solidFill>
                <a:latin typeface="+mn-lt"/>
              </a:rPr>
              <a:t>Крепко зажмурьтесь, напрягите веки на 10 секунд, затем расслабьте – тоже на 10 секунд. Повторите упражнение быстрее. </a:t>
            </a:r>
            <a:endParaRPr lang="ru-RU" sz="6400" i="1" dirty="0" smtClean="0">
              <a:solidFill>
                <a:schemeClr val="tx1"/>
              </a:solidFill>
              <a:latin typeface="+mn-lt"/>
            </a:endParaRPr>
          </a:p>
          <a:p>
            <a:pPr marL="0" lvl="0" indent="0">
              <a:buNone/>
            </a:pPr>
            <a:endParaRPr lang="ru-RU" sz="6400" i="1" dirty="0">
              <a:solidFill>
                <a:schemeClr val="tx1"/>
              </a:solidFill>
              <a:latin typeface="+mn-lt"/>
            </a:endParaRPr>
          </a:p>
          <a:p>
            <a:pPr lvl="0"/>
            <a:r>
              <a:rPr lang="ru-RU" sz="6400" i="1" dirty="0">
                <a:solidFill>
                  <a:schemeClr val="tx1"/>
                </a:solidFill>
                <a:latin typeface="+mn-lt"/>
              </a:rPr>
              <a:t>Наморщите нос на 10 секунд. Расслабьте. Повторите быстрее. </a:t>
            </a:r>
            <a:endParaRPr lang="ru-RU" sz="6400" i="1" dirty="0" smtClean="0">
              <a:solidFill>
                <a:schemeClr val="tx1"/>
              </a:solidFill>
              <a:latin typeface="+mn-lt"/>
            </a:endParaRPr>
          </a:p>
          <a:p>
            <a:pPr marL="0" lvl="0" indent="0">
              <a:buNone/>
            </a:pPr>
            <a:endParaRPr lang="ru-RU" sz="6400" i="1" dirty="0">
              <a:solidFill>
                <a:schemeClr val="tx1"/>
              </a:solidFill>
              <a:latin typeface="+mn-lt"/>
            </a:endParaRPr>
          </a:p>
          <a:p>
            <a:pPr lvl="0"/>
            <a:r>
              <a:rPr lang="ru-RU" sz="6400" i="1" dirty="0">
                <a:solidFill>
                  <a:schemeClr val="tx1"/>
                </a:solidFill>
                <a:latin typeface="+mn-lt"/>
              </a:rPr>
              <a:t>Крепко сожмите губы. Расслабьте. Повторите быстрее. </a:t>
            </a:r>
            <a:endParaRPr lang="ru-RU" sz="6400" i="1" dirty="0" smtClean="0">
              <a:solidFill>
                <a:schemeClr val="tx1"/>
              </a:solidFill>
              <a:latin typeface="+mn-lt"/>
            </a:endParaRPr>
          </a:p>
          <a:p>
            <a:pPr marL="0" lvl="0" indent="0">
              <a:buNone/>
            </a:pPr>
            <a:endParaRPr lang="ru-RU" sz="6400" i="1" dirty="0">
              <a:solidFill>
                <a:schemeClr val="tx1"/>
              </a:solidFill>
              <a:latin typeface="+mn-lt"/>
            </a:endParaRPr>
          </a:p>
          <a:p>
            <a:pPr lvl="0"/>
            <a:r>
              <a:rPr lang="ru-RU" sz="6400" i="1" dirty="0">
                <a:solidFill>
                  <a:schemeClr val="tx1"/>
                </a:solidFill>
                <a:latin typeface="+mn-lt"/>
              </a:rPr>
              <a:t>Сильно упритесь затылком в стену, пол или кровать. Расслабьтесь. Повторите быстрее. </a:t>
            </a:r>
            <a:endParaRPr lang="ru-RU" sz="6400" i="1" dirty="0" smtClean="0">
              <a:solidFill>
                <a:schemeClr val="tx1"/>
              </a:solidFill>
              <a:latin typeface="+mn-lt"/>
            </a:endParaRPr>
          </a:p>
          <a:p>
            <a:pPr marL="0" lvl="0" indent="0">
              <a:buNone/>
            </a:pPr>
            <a:endParaRPr lang="ru-RU" sz="6400" i="1" dirty="0">
              <a:solidFill>
                <a:schemeClr val="tx1"/>
              </a:solidFill>
              <a:latin typeface="+mn-lt"/>
            </a:endParaRPr>
          </a:p>
          <a:p>
            <a:pPr lvl="0"/>
            <a:r>
              <a:rPr lang="ru-RU" sz="6400" i="1" dirty="0">
                <a:solidFill>
                  <a:schemeClr val="tx1"/>
                </a:solidFill>
                <a:latin typeface="+mn-lt"/>
              </a:rPr>
              <a:t>Упритесь в стену левой лопаткой, пожмите плечами. Расслабьтесь. Повторите быстрее</a:t>
            </a:r>
            <a:r>
              <a:rPr lang="ru-RU" sz="6400" i="1" dirty="0" smtClean="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0" lvl="0" indent="0">
              <a:buNone/>
            </a:pPr>
            <a:r>
              <a:rPr lang="ru-RU" sz="6400" i="1" dirty="0" smtClean="0">
                <a:solidFill>
                  <a:schemeClr val="tx1"/>
                </a:solidFill>
                <a:latin typeface="+mn-lt"/>
              </a:rPr>
              <a:t> </a:t>
            </a:r>
            <a:endParaRPr lang="ru-RU" sz="6400" i="1" dirty="0">
              <a:solidFill>
                <a:schemeClr val="tx1"/>
              </a:solidFill>
              <a:latin typeface="+mn-lt"/>
            </a:endParaRPr>
          </a:p>
          <a:p>
            <a:pPr lvl="0"/>
            <a:r>
              <a:rPr lang="ru-RU" sz="6400" i="1" dirty="0">
                <a:solidFill>
                  <a:schemeClr val="tx1"/>
                </a:solidFill>
                <a:latin typeface="+mn-lt"/>
              </a:rPr>
              <a:t>Упритесь в стену правой лопаткой, пожмите плечами. Расслабьтесь. Повторите быстрее.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53321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114</TotalTime>
  <Words>1314</Words>
  <Application>Microsoft Office PowerPoint</Application>
  <PresentationFormat>Экран (4:3)</PresentationFormat>
  <Paragraphs>116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Century Gothic</vt:lpstr>
      <vt:lpstr>Courier New</vt:lpstr>
      <vt:lpstr>Palatino Linotype</vt:lpstr>
      <vt:lpstr>Wingdings</vt:lpstr>
      <vt:lpstr>Исполнительная</vt:lpstr>
      <vt:lpstr>Тренировка стрессоустойчивости</vt:lpstr>
      <vt:lpstr>Презентация PowerPoint</vt:lpstr>
      <vt:lpstr>Презентация PowerPoint</vt:lpstr>
      <vt:lpstr>    Очень полезны для формирования стрессоустойчивости общеизвестные приемы: </vt:lpstr>
      <vt:lpstr>Но есть и специальные способы управления своими эмоциями</vt:lpstr>
      <vt:lpstr>Презентация PowerPoint</vt:lpstr>
      <vt:lpstr>Повышаем стрессоустойчивость</vt:lpstr>
      <vt:lpstr>Это упражнение можно делать в любом месте.  Нужно сесть поудобнее, сложить руки на коленях, поставить ноги на землю и найти глазами предмет, на котором можно сосредоточить свое внимание. </vt:lpstr>
      <vt:lpstr>Этот комплекс очень прост и эффективен, для его выполнения вам не потребуется ничего, кроме стены. </vt:lpstr>
      <vt:lpstr>Если обстановка вокруг накалена и вы чувствуете, что теряете самообладание, этот комплекс можно выполнить прямо на месте, за столом, практически незаметно для окружающих. </vt:lpstr>
      <vt:lpstr>«Стряхни» </vt:lpstr>
      <vt:lpstr>Упражнение «Вверх по радуге» </vt:lpstr>
      <vt:lpstr>Упражнение «Место покоя» </vt:lpstr>
      <vt:lpstr>Презентация PowerPoint</vt:lpstr>
      <vt:lpstr>Презентация PowerPoint</vt:lpstr>
      <vt:lpstr>Презентация PowerPoint</vt:lpstr>
      <vt:lpstr>Спасибо за внимание!   Хорошей вам стрессоустойчивости!!!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Липницкая</dc:creator>
  <cp:lastModifiedBy>noname</cp:lastModifiedBy>
  <cp:revision>25</cp:revision>
  <dcterms:created xsi:type="dcterms:W3CDTF">2016-10-11T08:38:20Z</dcterms:created>
  <dcterms:modified xsi:type="dcterms:W3CDTF">2021-10-19T14:20:48Z</dcterms:modified>
</cp:coreProperties>
</file>