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63" r:id="rId3"/>
    <p:sldId id="262" r:id="rId4"/>
    <p:sldId id="257" r:id="rId5"/>
    <p:sldId id="258" r:id="rId6"/>
    <p:sldId id="270" r:id="rId7"/>
    <p:sldId id="259" r:id="rId8"/>
    <p:sldId id="267" r:id="rId9"/>
    <p:sldId id="260" r:id="rId10"/>
    <p:sldId id="271" r:id="rId11"/>
    <p:sldId id="272" r:id="rId12"/>
    <p:sldId id="261" r:id="rId13"/>
    <p:sldId id="265" r:id="rId14"/>
    <p:sldId id="268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0FD6C-0430-405B-BD25-F1BC57AA6532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6DEEC-9F71-4EF5-B284-A676F50C5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9DC23-C1A1-4C0B-979F-211E913B195E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A3250-9B2B-4640-938D-56980B7D76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785926"/>
            <a:ext cx="7643866" cy="2603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5400" b="1" dirty="0" smtClean="0">
                <a:solidFill>
                  <a:srgbClr val="C00000"/>
                </a:solidFill>
              </a:rPr>
              <a:t>Почему моя республика называется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9600" b="1" dirty="0" smtClean="0">
                <a:solidFill>
                  <a:srgbClr val="C00000"/>
                </a:solidFill>
              </a:rPr>
              <a:t>Мордовией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0"/>
            <a:ext cx="8678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В 1934г. она была переименована в МАССР. Республика получила свой герб и флаг. В 1937г. была принята Конституция МАССР.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В республике развернулось промышленное строительство, население городов возросло.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Жители нашего края внесли свой вклад  в победу над фашистской Германией. Имена наших земляков навечно вошли в историю России.</a:t>
            </a:r>
          </a:p>
        </p:txBody>
      </p:sp>
      <p:pic>
        <p:nvPicPr>
          <p:cNvPr id="9" name="Picture 6" descr="http://aturevo2008.narod.ru/indexes/jpeg/purka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56992"/>
            <a:ext cx="2376264" cy="3198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475656" y="64886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М.А.ПУРКАЕВ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i036.radikal.ru/1104/a1/70f5b27450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429000"/>
            <a:ext cx="2232248" cy="3080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932040" y="64886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М.П.ДЕВЯТАЕВ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8858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108 уроженцев Мордовии были удостоены высшей награды страны – звания Героя Советского Союза (России). Первым героем был И.А.Пожарский,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погибший у озера Хасан во время  конфликта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СССР с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Японией.После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1945г – маршал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С.Ф.Ахромеев, лётчик-космонавт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В.Н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Дежуров,спецназовец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А.Ю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Янклович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1" name="Picture 3" descr="C:\Documents and Settings\Администратор\Рабочий стол\image148011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5994" y="836712"/>
            <a:ext cx="1948006" cy="296096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233092" y="3861048"/>
            <a:ext cx="1910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Иван Алексеевич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Пожарский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6211669"/>
            <a:ext cx="21100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Сергей Фёдорович 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Ахромеев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2" name="Picture 4" descr="C:\Documents and Settings\Администратор\Рабочий стол\sergey-akhromey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12976"/>
            <a:ext cx="2049960" cy="305182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306281" y="6211669"/>
            <a:ext cx="25443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Владимир Николаевич </a:t>
            </a:r>
          </a:p>
          <a:p>
            <a:pPr algn="ctr"/>
            <a:r>
              <a:rPr lang="ru-RU" b="1" dirty="0" err="1" smtClean="0">
                <a:solidFill>
                  <a:schemeClr val="tx2"/>
                </a:solidFill>
              </a:rPr>
              <a:t>Дежуров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3" name="Picture 5" descr="C:\Documents and Settings\Администратор\Рабочий стол\dezhur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212976"/>
            <a:ext cx="2291602" cy="307253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788024" y="6309320"/>
            <a:ext cx="2237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Александр Юрьевич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 </a:t>
            </a:r>
            <a:r>
              <a:rPr lang="ru-RU" b="1" dirty="0" err="1" smtClean="0">
                <a:solidFill>
                  <a:schemeClr val="tx2"/>
                </a:solidFill>
              </a:rPr>
              <a:t>Янклович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4" name="Picture 6" descr="C:\Documents and Settings\Администратор\Рабочий стол\otvaga2004_yanklovich_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212976"/>
            <a:ext cx="2232248" cy="306311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63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1990г. Мордовия была переименована в МССР, в 1991г. Был избран Президент МССР –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В.Д.Гуслянников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Через 2 года этот пост был ликвидирован и власть перешла в руки Верховного Совета МССР.</a:t>
            </a:r>
          </a:p>
        </p:txBody>
      </p:sp>
      <p:pic>
        <p:nvPicPr>
          <p:cNvPr id="8" name="Picture 2" descr="C:\Documents and Settings\Администратор\Рабочий стол\03fecfb225b3ea5d60da584b6266d2b79e7bc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132856"/>
            <a:ext cx="2789801" cy="3719735"/>
          </a:xfrm>
          <a:prstGeom prst="rect">
            <a:avLst/>
          </a:prstGeom>
          <a:noFill/>
        </p:spPr>
      </p:pic>
      <p:pic>
        <p:nvPicPr>
          <p:cNvPr id="4098" name="Picture 2" descr="C:\Documents and Settings\Администратор\Рабочий стол\0021-021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00339" y="2420888"/>
            <a:ext cx="6330847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4290"/>
            <a:ext cx="85725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январе 1994г. на карте РФ появилась Республика Мордовия. Была принята Конституция РМ. Главой республики стал Н.И.Меркушкин. Позже ещё дважды он одерживал победу на всенародных выборах Главы РМ, а в 2006г. был утверждён на этой должности Госсобранием РМ по предложению Президента России В.В.Путина. </a:t>
            </a:r>
            <a:endParaRPr lang="ru-RU" sz="2800" dirty="0"/>
          </a:p>
        </p:txBody>
      </p:sp>
      <p:pic>
        <p:nvPicPr>
          <p:cNvPr id="8" name="Picture 2" descr="C:\Documents and Settings\Администратор\Рабочий стол\PR201011101839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286124"/>
            <a:ext cx="5256584" cy="343014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404664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Автономию мордовский народ получил в годы советской власти.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январе 1930 г.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была создана Мордовская АО,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декабре 1934 г.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Мордовская АССР,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преобразованная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 январе 1994 г.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Республику Мордовия.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news.datanews.ru/images/news/11_09/22509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08920"/>
            <a:ext cx="6336704" cy="40135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290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 августа 2006г. В РМ проводятся мероприятия, посвящённые тысячелетию единения мордовского народа с народами государства Российского.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Летом 2007г. в Саранске состоялся фестиваль «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Шумбрат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Финно-Угория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!», показавший единство финно-угорских народов.</a:t>
            </a:r>
            <a:endParaRPr lang="ru-RU" sz="2800" dirty="0"/>
          </a:p>
        </p:txBody>
      </p:sp>
      <p:pic>
        <p:nvPicPr>
          <p:cNvPr id="8" name="Picture 3" descr="C:\Documents and Settings\Администратор\Рабочий стол\3f4fe8e70a28f0169fb77a4e9e957ca8_i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928934"/>
            <a:ext cx="5572164" cy="371106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79512" y="-123110"/>
            <a:ext cx="878497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Многие учёные считают, что своё имя мордва получила от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древне-иранского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слова 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мард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» – мужчина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(мордовское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мурде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мирде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3048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412776"/>
            <a:ext cx="8856984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К иранским языкам относится и основа названия «эрзя» :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arsan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мужчина, герой.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Название «мокша» связано с индоевропейским наименованием 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реки (от 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</a:rPr>
              <a:t>moksha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–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проливание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утекание.</a:t>
            </a:r>
            <a:endParaRPr lang="ru-RU" sz="3200" b="1" dirty="0" smtClean="0">
              <a:ea typeface="Times New Roman" pitchFamily="18" charset="0"/>
              <a:cs typeface="Times New Roman" pitchFamily="18" charset="0"/>
            </a:endParaRPr>
          </a:p>
          <a:p>
            <a:pPr lvl="0" indent="304800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cs typeface="Times New Roman" pitchFamily="18" charset="0"/>
            </a:endParaRPr>
          </a:p>
        </p:txBody>
      </p:sp>
      <p:pic>
        <p:nvPicPr>
          <p:cNvPr id="4" name="Picture 2" descr="C:\Documents and Settings\Администратор\Рабочий стол\img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1765" y="2636912"/>
            <a:ext cx="5922235" cy="44416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4005064"/>
            <a:ext cx="3347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a typeface="Times New Roman" pitchFamily="18" charset="0"/>
                <a:cs typeface="Times New Roman" pitchFamily="18" charset="0"/>
              </a:rPr>
              <a:t>В русском слове «мордва» частица «</a:t>
            </a:r>
            <a:r>
              <a:rPr lang="ru-RU" sz="3200" b="1" dirty="0" err="1" smtClean="0">
                <a:ea typeface="Times New Roman" pitchFamily="18" charset="0"/>
                <a:cs typeface="Times New Roman" pitchFamily="18" charset="0"/>
              </a:rPr>
              <a:t>ва</a:t>
            </a:r>
            <a:r>
              <a:rPr lang="ru-RU" sz="3200" b="1" dirty="0" smtClean="0">
                <a:ea typeface="Times New Roman" pitchFamily="18" charset="0"/>
                <a:cs typeface="Times New Roman" pitchFamily="18" charset="0"/>
              </a:rPr>
              <a:t>» носит оттенок                                              собирательности.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88640"/>
            <a:ext cx="7848872" cy="93610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ЭТНОНИМ МОРДВА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268760"/>
            <a:ext cx="871543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Первые сведения о народе сообщил историк Иордан, живший в 6 веке. В труде «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Гетика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» он назвал мордву «</a:t>
            </a:r>
            <a:r>
              <a:rPr lang="ru-RU" sz="2800" b="1" u="sng" dirty="0" err="1" smtClean="0">
                <a:solidFill>
                  <a:schemeClr val="tx2">
                    <a:lumMod val="75000"/>
                  </a:schemeClr>
                </a:solidFill>
              </a:rPr>
              <a:t>морденс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r>
              <a:rPr lang="ru-RU" sz="2800" b="1" dirty="0" smtClean="0"/>
              <a:t>Примерно через 400 лет в</a:t>
            </a:r>
            <a:r>
              <a:rPr lang="ru-RU" sz="2800" b="1" dirty="0" smtClean="0">
                <a:cs typeface="Times New Roman" pitchFamily="18" charset="0"/>
              </a:rPr>
              <a:t>изантийский император Константин Багрянородный упоминал страну </a:t>
            </a:r>
            <a:r>
              <a:rPr lang="ru-RU" sz="2800" b="1" dirty="0" err="1" smtClean="0">
                <a:cs typeface="Times New Roman" pitchFamily="18" charset="0"/>
              </a:rPr>
              <a:t>Мордию</a:t>
            </a:r>
            <a:r>
              <a:rPr lang="ru-RU" sz="2800" b="1" dirty="0" smtClean="0">
                <a:cs typeface="Times New Roman" pitchFamily="18" charset="0"/>
              </a:rPr>
              <a:t> (</a:t>
            </a:r>
            <a:r>
              <a:rPr lang="en-US" sz="2800" b="1" dirty="0" err="1" smtClean="0">
                <a:cs typeface="Times New Roman" pitchFamily="18" charset="0"/>
              </a:rPr>
              <a:t>Mordia</a:t>
            </a:r>
            <a:r>
              <a:rPr lang="ru-RU" sz="2800" b="1" dirty="0" smtClean="0">
                <a:cs typeface="Times New Roman" pitchFamily="18" charset="0"/>
              </a:rPr>
              <a:t>);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 западноевропейских источниках эпохи средневековья мордва называется   также </a:t>
            </a:r>
            <a:r>
              <a:rPr lang="en-US" sz="2800" b="1" u="sng" dirty="0" err="1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Mordani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, </a:t>
            </a:r>
            <a:r>
              <a:rPr lang="en-US" sz="2800" b="1" u="sng" dirty="0" err="1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Merdium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;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Монах Юлиан в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XIII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веке рассказал о «царстве 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Мордвинов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endParaRPr lang="ru-RU" sz="2800" b="1" dirty="0" smtClean="0">
              <a:cs typeface="Times New Roman" pitchFamily="18" charset="0"/>
            </a:endParaRPr>
          </a:p>
          <a:p>
            <a:endParaRPr lang="ru-RU" sz="2800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6632"/>
            <a:ext cx="89644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Европейский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путешественник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Рубрук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указал на два рода людей, вероятно, эрзю и мокшу, проживающих в стране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Моксель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b="1" dirty="0"/>
              <a:t>200 лет спустя итальянский путешественник </a:t>
            </a:r>
            <a:r>
              <a:rPr lang="ru-RU" sz="2800" b="1" dirty="0" err="1"/>
              <a:t>Иосафат</a:t>
            </a:r>
            <a:r>
              <a:rPr lang="ru-RU" sz="2800" b="1" dirty="0"/>
              <a:t> </a:t>
            </a:r>
            <a:r>
              <a:rPr lang="ru-RU" sz="2800" b="1" dirty="0" err="1"/>
              <a:t>Барбаро</a:t>
            </a:r>
            <a:r>
              <a:rPr lang="ru-RU" sz="2800" b="1" dirty="0"/>
              <a:t> упомянул о богатом народе </a:t>
            </a:r>
            <a:r>
              <a:rPr lang="ru-RU" sz="2800" b="1" u="sng" dirty="0"/>
              <a:t>мокша</a:t>
            </a:r>
            <a:r>
              <a:rPr lang="ru-RU" sz="2800" b="1" dirty="0"/>
              <a:t> в стране </a:t>
            </a:r>
            <a:r>
              <a:rPr lang="ru-RU" sz="2800" b="1" dirty="0" err="1"/>
              <a:t>Мокшия</a:t>
            </a:r>
            <a:r>
              <a:rPr lang="ru-RU" sz="2800" b="1" dirty="0" smtClean="0"/>
              <a:t>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XIV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веке в «Записках о Московии» австрийский дипломат Сигизмунд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Герберштейн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также обращается к теме мордвы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defRPr/>
            </a:pPr>
            <a:r>
              <a:rPr lang="ru-RU" sz="2800" b="1" dirty="0" smtClean="0"/>
              <a:t>У правителя Хазарии Иосифа, жившего в </a:t>
            </a:r>
            <a:r>
              <a:rPr lang="en-US" sz="2800" b="1" dirty="0" smtClean="0"/>
              <a:t>X</a:t>
            </a:r>
            <a:r>
              <a:rPr lang="ru-RU" sz="2800" b="1" dirty="0" smtClean="0"/>
              <a:t> веке, и арабского путешественника </a:t>
            </a:r>
            <a:r>
              <a:rPr lang="ru-RU" sz="2800" b="1" dirty="0" err="1" smtClean="0"/>
              <a:t>Истахри</a:t>
            </a:r>
            <a:r>
              <a:rPr lang="ru-RU" sz="2800" b="1" dirty="0" smtClean="0"/>
              <a:t> находим сведения о нравах народа </a:t>
            </a:r>
            <a:r>
              <a:rPr lang="ru-RU" sz="2800" b="1" u="sng" dirty="0" err="1" smtClean="0"/>
              <a:t>арсу</a:t>
            </a:r>
            <a:r>
              <a:rPr lang="ru-RU" sz="2800" b="1" dirty="0" smtClean="0"/>
              <a:t> (эрзи).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>Через 300 лет Араб </a:t>
            </a:r>
            <a:r>
              <a:rPr lang="ru-RU" sz="2800" b="1" dirty="0" err="1" smtClean="0">
                <a:solidFill>
                  <a:schemeClr val="tx2"/>
                </a:solidFill>
              </a:rPr>
              <a:t>Рашид-ад-Дин</a:t>
            </a:r>
            <a:r>
              <a:rPr lang="ru-RU" sz="2800" b="1" dirty="0" smtClean="0">
                <a:solidFill>
                  <a:schemeClr val="tx2"/>
                </a:solidFill>
              </a:rPr>
              <a:t> говорил об </a:t>
            </a:r>
            <a:r>
              <a:rPr lang="ru-RU" sz="2800" b="1" u="sng" dirty="0" err="1" smtClean="0">
                <a:solidFill>
                  <a:schemeClr val="tx2"/>
                </a:solidFill>
              </a:rPr>
              <a:t>арджанах</a:t>
            </a:r>
            <a:r>
              <a:rPr lang="ru-RU" sz="2800" b="1" dirty="0" smtClean="0">
                <a:solidFill>
                  <a:schemeClr val="tx2"/>
                </a:solidFill>
              </a:rPr>
              <a:t>, выплачивающих дань монголо-татарам.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0042"/>
            <a:ext cx="8501122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Первым русским источником, в котором прозвучало слово «мордва» была «Повесть временных лет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», составленная монахом Киево-Печёрского монастыря Нестором. Описываются события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XI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века.</a:t>
            </a:r>
          </a:p>
          <a:p>
            <a:pPr>
              <a:lnSpc>
                <a:spcPct val="80000"/>
              </a:lnSpc>
              <a:defRPr/>
            </a:pPr>
            <a:endParaRPr lang="ru-RU" sz="2800" b="1" dirty="0" smtClean="0"/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/>
              <a:t>Мордва упоминается  и в «Слове о погибели русской земли», относящемся к </a:t>
            </a:r>
            <a:r>
              <a:rPr lang="en-US" sz="2800" b="1" dirty="0" smtClean="0"/>
              <a:t>XIII</a:t>
            </a:r>
            <a:r>
              <a:rPr lang="ru-RU" sz="2800" b="1" dirty="0" smtClean="0"/>
              <a:t> столетию.</a:t>
            </a:r>
          </a:p>
          <a:p>
            <a:pPr>
              <a:lnSpc>
                <a:spcPct val="80000"/>
              </a:lnSpc>
              <a:defRPr/>
            </a:pPr>
            <a:endParaRPr lang="ru-RU" sz="2800" b="1" dirty="0" smtClean="0"/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Никоновской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летописи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XVI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века содержатся данные о первых мордовских князьях.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C:\Documents and Settings\Администратор\Рабочий стол\slide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77072"/>
            <a:ext cx="4104456" cy="3078342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4526fe0d3b760c45c9eb38f5cf9cd7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77072"/>
            <a:ext cx="4548994" cy="27809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282" y="40466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Упоминания о мордве в «Повести временных лет» </a:t>
            </a:r>
            <a:r>
              <a:rPr lang="en-US" sz="3600" b="1" dirty="0" smtClean="0">
                <a:solidFill>
                  <a:srgbClr val="002060"/>
                </a:solidFill>
              </a:rPr>
              <a:t>XI-XII</a:t>
            </a:r>
            <a:r>
              <a:rPr lang="ru-RU" sz="3600" b="1" dirty="0" smtClean="0">
                <a:solidFill>
                  <a:srgbClr val="002060"/>
                </a:solidFill>
              </a:rPr>
              <a:t> вв.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817061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14290"/>
            <a:ext cx="85725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Из археологических раскопок мы узнаём о прошлом мордовского края (10 стоянок, где обнаружены керамика, орудия труда, предметы быта и т.д.)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 помощью раскопок учёные выяснили, что первые люди на территории Мордовии появились примерно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X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VII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тысяч лет тому назад.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Администратор\Рабочий стол\TASS_971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284984"/>
            <a:ext cx="4342191" cy="2880320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91-img_69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1235" y="3284984"/>
            <a:ext cx="4582765" cy="288205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16632"/>
            <a:ext cx="51125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Выделение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древнемордовской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культуры из общности городецких племен произошло в бронзовом веке.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VII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XI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веках мордва по частям была подчинена трём государствам: Древнерусскому, Хазарии и Волжской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Булгарии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Русские летописи описывают страну мордвы – «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Пургасову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волость», упоминают первых князей –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Пургаса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Пуреша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6381328"/>
            <a:ext cx="2716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Эрзянский </a:t>
            </a:r>
            <a:r>
              <a:rPr lang="ru-RU" dirty="0" err="1" smtClean="0"/>
              <a:t>Инязор</a:t>
            </a:r>
            <a:r>
              <a:rPr lang="ru-RU" dirty="0" smtClean="0"/>
              <a:t> </a:t>
            </a:r>
            <a:r>
              <a:rPr lang="ru-RU" b="1" dirty="0" err="1" smtClean="0"/>
              <a:t>Пургаз</a:t>
            </a:r>
            <a:endParaRPr lang="ru-RU" dirty="0"/>
          </a:p>
        </p:txBody>
      </p:sp>
      <p:pic>
        <p:nvPicPr>
          <p:cNvPr id="3074" name="Picture 2" descr="C:\Documents and Settings\Администратор\Рабочий стол\CIMG24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2737191" cy="3649588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076698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9828" y="0"/>
            <a:ext cx="3734172" cy="2562862"/>
          </a:xfrm>
          <a:prstGeom prst="rect">
            <a:avLst/>
          </a:prstGeom>
          <a:noFill/>
        </p:spPr>
      </p:pic>
      <p:pic>
        <p:nvPicPr>
          <p:cNvPr id="3076" name="Picture 4" descr="C:\Documents and Settings\Администратор\Рабочий стол\img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79371" y="2708920"/>
            <a:ext cx="5664629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мега\Desktop\картинки\0_4f10_b17ed1f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611560" y="1412776"/>
            <a:ext cx="7772400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4290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XIII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веке мордовский народ подвергся нападению монголо-татар.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XV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XVI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веках земли, где проживала мордва вошли в состав Российского государства.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До 20 века понятия «Мордовия» не существовало. Земли мордовского края были распределены по нескольким губерниям: Пензенской, Нижегородской, Тамбовской и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Симбирской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Важные перемены произошли после 1917г. Лучшие представители мордовской интеллигенции предложили мордве объединиться. В 1928 г. был создан Мордовский округ. Столицей округа стал г.Саранск.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10 января 1930 г. округ был преобразован в Мордовскую автономную область. Этот день считается днём рождения Мордовии.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754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25</cp:revision>
  <dcterms:created xsi:type="dcterms:W3CDTF">2018-04-20T07:57:38Z</dcterms:created>
  <dcterms:modified xsi:type="dcterms:W3CDTF">2021-10-20T08:23:39Z</dcterms:modified>
</cp:coreProperties>
</file>