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8" r:id="rId3"/>
    <p:sldId id="279" r:id="rId4"/>
    <p:sldId id="267" r:id="rId5"/>
    <p:sldId id="269" r:id="rId6"/>
    <p:sldId id="270" r:id="rId7"/>
    <p:sldId id="271" r:id="rId8"/>
    <p:sldId id="277" r:id="rId9"/>
    <p:sldId id="280" r:id="rId10"/>
    <p:sldId id="294" r:id="rId11"/>
    <p:sldId id="295" r:id="rId12"/>
    <p:sldId id="297" r:id="rId13"/>
    <p:sldId id="303" r:id="rId14"/>
    <p:sldId id="304" r:id="rId15"/>
    <p:sldId id="305" r:id="rId16"/>
    <p:sldId id="288" r:id="rId17"/>
    <p:sldId id="289" r:id="rId18"/>
    <p:sldId id="290" r:id="rId19"/>
    <p:sldId id="298" r:id="rId20"/>
    <p:sldId id="287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00"/>
    <a:srgbClr val="2F2E00"/>
    <a:srgbClr val="2B2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nlp-ist.narod.ru/docs/materials/books/connor_health/07.html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1"/>
            <a:ext cx="7772400" cy="200025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333300"/>
                </a:solidFill>
                <a:latin typeface="Bookman Old Style" pitchFamily="18" charset="0"/>
              </a:rPr>
              <a:t>Арт – </a:t>
            </a:r>
            <a:r>
              <a:rPr lang="ru-RU" b="1" dirty="0" smtClean="0">
                <a:solidFill>
                  <a:srgbClr val="333300"/>
                </a:solidFill>
                <a:latin typeface="Bookman Old Style" pitchFamily="18" charset="0"/>
              </a:rPr>
              <a:t>терапия </a:t>
            </a:r>
            <a:r>
              <a:rPr lang="ru-RU" b="1" dirty="0" smtClean="0">
                <a:solidFill>
                  <a:srgbClr val="333300"/>
                </a:solidFill>
                <a:latin typeface="Bookman Old Style" pitchFamily="18" charset="0"/>
              </a:rPr>
              <a:t>в работе с детьми и подростками.</a:t>
            </a:r>
            <a:endParaRPr lang="ru-RU" b="1" dirty="0">
              <a:solidFill>
                <a:srgbClr val="3333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pPr algn="r"/>
            <a:r>
              <a:rPr lang="ru-RU" sz="2400" i="1" dirty="0" smtClean="0">
                <a:solidFill>
                  <a:srgbClr val="333300"/>
                </a:solidFill>
                <a:latin typeface="Bookman Old Style" pitchFamily="18" charset="0"/>
              </a:rPr>
              <a:t>Педагог – психолог  Липницкая И.Л</a:t>
            </a:r>
            <a:r>
              <a:rPr lang="ru-RU" dirty="0" smtClean="0">
                <a:solidFill>
                  <a:srgbClr val="333300"/>
                </a:solidFill>
              </a:rPr>
              <a:t>.</a:t>
            </a:r>
            <a:endParaRPr lang="ru-RU" dirty="0">
              <a:solidFill>
                <a:srgbClr val="3333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000108"/>
            <a:ext cx="7056784" cy="4661140"/>
          </a:xfrm>
        </p:spPr>
        <p:txBody>
          <a:bodyPr>
            <a:noAutofit/>
          </a:bodyPr>
          <a:lstStyle/>
          <a:p>
            <a:pPr algn="ctr"/>
            <a:r>
              <a:rPr lang="ru-RU" sz="2400" u="sng" dirty="0">
                <a:solidFill>
                  <a:srgbClr val="333300"/>
                </a:solidFill>
                <a:latin typeface="Bookman Old Style" pitchFamily="18" charset="0"/>
              </a:rPr>
              <a:t>Сказкотерапия</a:t>
            </a:r>
            <a:r>
              <a:rPr lang="ru-RU" sz="2400" dirty="0">
                <a:solidFill>
                  <a:srgbClr val="333300"/>
                </a:solidFill>
                <a:latin typeface="Bookman Old Style" pitchFamily="18" charset="0"/>
              </a:rPr>
              <a:t> - это процесс поиска смысла, расшифровки знаний о мире и системе взаимоотношений в нем.</a:t>
            </a:r>
            <a:br>
              <a:rPr lang="ru-RU" sz="2400" dirty="0">
                <a:solidFill>
                  <a:srgbClr val="333300"/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rgbClr val="333300"/>
                </a:solidFill>
                <a:latin typeface="Bookman Old Style" pitchFamily="18" charset="0"/>
              </a:rPr>
              <a:t/>
            </a:r>
            <a:br>
              <a:rPr lang="ru-RU" sz="2400" dirty="0" smtClean="0">
                <a:solidFill>
                  <a:srgbClr val="333300"/>
                </a:solidFill>
                <a:latin typeface="Bookman Old Style" pitchFamily="18" charset="0"/>
              </a:rPr>
            </a:br>
            <a:r>
              <a:rPr lang="ru-RU" sz="2400" dirty="0">
                <a:solidFill>
                  <a:srgbClr val="333300"/>
                </a:solidFill>
                <a:latin typeface="Bookman Old Style" pitchFamily="18" charset="0"/>
              </a:rPr>
              <a:t/>
            </a:r>
            <a:br>
              <a:rPr lang="ru-RU" sz="2400" dirty="0">
                <a:solidFill>
                  <a:srgbClr val="333300"/>
                </a:solidFill>
                <a:latin typeface="Bookman Old Style" pitchFamily="18" charset="0"/>
              </a:rPr>
            </a:br>
            <a:r>
              <a:rPr lang="ru-RU" sz="2400" dirty="0">
                <a:solidFill>
                  <a:srgbClr val="333300"/>
                </a:solidFill>
                <a:latin typeface="Bookman Old Style" pitchFamily="18" charset="0"/>
              </a:rPr>
              <a:t>Это процесс образования связи между сказочными событиями и поведением в реальной жизни. </a:t>
            </a:r>
            <a:br>
              <a:rPr lang="ru-RU" sz="2400" dirty="0">
                <a:solidFill>
                  <a:srgbClr val="333300"/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rgbClr val="333300"/>
                </a:solidFill>
                <a:latin typeface="Bookman Old Style" pitchFamily="18" charset="0"/>
              </a:rPr>
              <a:t/>
            </a:r>
            <a:br>
              <a:rPr lang="ru-RU" sz="2400" dirty="0" smtClean="0">
                <a:solidFill>
                  <a:srgbClr val="333300"/>
                </a:solidFill>
                <a:latin typeface="Bookman Old Style" pitchFamily="18" charset="0"/>
              </a:rPr>
            </a:br>
            <a:endParaRPr lang="ru-RU" sz="2400" dirty="0">
              <a:solidFill>
                <a:srgbClr val="333300"/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2690336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5716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988840"/>
            <a:ext cx="6400800" cy="201622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333300"/>
                </a:solidFill>
                <a:latin typeface="Bookman Old Style" pitchFamily="18" charset="0"/>
              </a:rPr>
              <a:t>Это  Процесс </a:t>
            </a:r>
            <a:r>
              <a:rPr lang="ru-RU" sz="3600" dirty="0">
                <a:solidFill>
                  <a:srgbClr val="333300"/>
                </a:solidFill>
                <a:latin typeface="Bookman Old Style" pitchFamily="18" charset="0"/>
              </a:rPr>
              <a:t>расшифровки знаний... </a:t>
            </a:r>
          </a:p>
        </p:txBody>
      </p:sp>
    </p:spTree>
    <p:extLst>
      <p:ext uri="{BB962C8B-B14F-4D97-AF65-F5344CB8AC3E}">
        <p14:creationId xmlns:p14="http://schemas.microsoft.com/office/powerpoint/2010/main" val="33327471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785926"/>
            <a:ext cx="7143800" cy="2939218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>
                <a:solidFill>
                  <a:srgbClr val="333300"/>
                </a:solidFill>
                <a:latin typeface="Bookman Old Style" pitchFamily="18" charset="0"/>
              </a:rPr>
              <a:t>Сегодня сказкотерапия синтезирует многие достижения психологии, педагогики, психотерапии и философии разных культур -  все это </a:t>
            </a:r>
            <a:r>
              <a:rPr lang="ru-RU" sz="2400" dirty="0" smtClean="0">
                <a:solidFill>
                  <a:srgbClr val="333300"/>
                </a:solidFill>
                <a:latin typeface="Bookman Old Style" pitchFamily="18" charset="0"/>
              </a:rPr>
              <a:t>«упаковано» </a:t>
            </a:r>
            <a:r>
              <a:rPr lang="ru-RU" sz="2400" dirty="0">
                <a:solidFill>
                  <a:srgbClr val="333300"/>
                </a:solidFill>
                <a:latin typeface="Bookman Old Style" pitchFamily="18" charset="0"/>
              </a:rPr>
              <a:t>в сказочную форму, в форму метафоры</a:t>
            </a:r>
            <a:r>
              <a:rPr lang="ru-RU" sz="2400" dirty="0" smtClean="0">
                <a:solidFill>
                  <a:srgbClr val="333300"/>
                </a:solidFill>
                <a:latin typeface="Bookman Old Style" pitchFamily="18" charset="0"/>
              </a:rPr>
              <a:t>.</a:t>
            </a:r>
            <a:br>
              <a:rPr lang="ru-RU" sz="2400" dirty="0" smtClean="0">
                <a:solidFill>
                  <a:srgbClr val="333300"/>
                </a:solidFill>
                <a:latin typeface="Bookman Old Style" pitchFamily="18" charset="0"/>
              </a:rPr>
            </a:br>
            <a:r>
              <a:rPr lang="ru-RU" sz="2400" dirty="0">
                <a:solidFill>
                  <a:srgbClr val="333300"/>
                </a:solidFill>
                <a:latin typeface="Bookman Old Style" pitchFamily="18" charset="0"/>
              </a:rPr>
              <a:t/>
            </a:r>
            <a:br>
              <a:rPr lang="ru-RU" sz="2400" dirty="0">
                <a:solidFill>
                  <a:srgbClr val="333300"/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rgbClr val="333300"/>
                </a:solidFill>
                <a:latin typeface="Bookman Old Style" pitchFamily="18" charset="0"/>
              </a:rPr>
              <a:t>Метафора – это своеобразный конструктор реальности.</a:t>
            </a:r>
            <a:endParaRPr lang="ru-RU" sz="2400" dirty="0">
              <a:solidFill>
                <a:srgbClr val="3333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2914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700808"/>
            <a:ext cx="3481387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sz="4000" b="1" dirty="0" smtClean="0">
                <a:latin typeface="Bookman Old Style" pitchFamily="18" charset="0"/>
              </a:rPr>
              <a:t>Метафоры</a:t>
            </a:r>
            <a:r>
              <a:rPr lang="ru-RU" sz="4000" b="1" dirty="0">
                <a:latin typeface="Bookman Old Style" pitchFamily="18" charset="0"/>
              </a:rPr>
              <a:t>,</a:t>
            </a:r>
            <a:r>
              <a:rPr lang="ru-RU" sz="3100" b="1" dirty="0"/>
              <a:t> </a:t>
            </a:r>
            <a:br>
              <a:rPr lang="ru-RU" sz="3100" b="1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Bookman Old Style" pitchFamily="18" charset="0"/>
              </a:rPr>
              <a:t>в</a:t>
            </a:r>
            <a:r>
              <a:rPr lang="ru-RU" sz="2800" b="1" dirty="0">
                <a:latin typeface="Bookman Old Style" pitchFamily="18" charset="0"/>
              </a:rPr>
              <a:t> которых мы живем, активизируют наши ответные реакции. </a:t>
            </a:r>
          </a:p>
        </p:txBody>
      </p:sp>
      <p:pic>
        <p:nvPicPr>
          <p:cNvPr id="5" name="Рисунок 4" descr="http://interesno.co/uploads/4a0970b5443a770ee390a4d6e9a594aa.jpeg"/>
          <p:cNvPicPr>
            <a:picLocks noGrp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8" r="14578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793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solidFill>
                  <a:srgbClr val="333300"/>
                </a:solidFill>
                <a:latin typeface="Bookman Old Style" pitchFamily="18" charset="0"/>
              </a:rPr>
              <a:t>«Метафорическая форма изложения — это естественная форма выражения бессознательного, тот язык, на котором оно говорит с сознательным и который понимает».</a:t>
            </a:r>
            <a:br>
              <a:rPr lang="ru-RU" i="1" dirty="0">
                <a:solidFill>
                  <a:srgbClr val="333300"/>
                </a:solidFill>
                <a:latin typeface="Bookman Old Style" pitchFamily="18" charset="0"/>
              </a:rPr>
            </a:br>
            <a:endParaRPr lang="ru-RU" dirty="0">
              <a:solidFill>
                <a:srgbClr val="333300"/>
              </a:solidFill>
              <a:latin typeface="Bookman Old Style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333300"/>
                </a:solidFill>
                <a:latin typeface="Bookman Old Style" pitchFamily="18" charset="0"/>
              </a:rPr>
              <a:t>Карл Густав Юнг</a:t>
            </a:r>
            <a:endParaRPr lang="ru-RU" dirty="0">
              <a:solidFill>
                <a:srgbClr val="333300"/>
              </a:solidFill>
              <a:latin typeface="Bookman Old Style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421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75724"/>
            <a:ext cx="8286808" cy="1673156"/>
          </a:xfrm>
        </p:spPr>
        <p:txBody>
          <a:bodyPr/>
          <a:lstStyle/>
          <a:p>
            <a:pPr algn="ctr"/>
            <a:r>
              <a:rPr lang="ru-RU" sz="2200" dirty="0">
                <a:solidFill>
                  <a:srgbClr val="2F2E00"/>
                </a:solidFill>
                <a:latin typeface="Bookman Old Style" pitchFamily="18" charset="0"/>
              </a:rPr>
              <a:t>Кроме общекультурного метафорического ландшафта, </a:t>
            </a:r>
            <a:br>
              <a:rPr lang="ru-RU" sz="2200" dirty="0">
                <a:solidFill>
                  <a:srgbClr val="2F2E00"/>
                </a:solidFill>
                <a:latin typeface="Bookman Old Style" pitchFamily="18" charset="0"/>
              </a:rPr>
            </a:br>
            <a:r>
              <a:rPr lang="ru-RU" sz="2200" dirty="0">
                <a:solidFill>
                  <a:srgbClr val="2F2E00"/>
                </a:solidFill>
                <a:latin typeface="Bookman Old Style" pitchFamily="18" charset="0"/>
              </a:rPr>
              <a:t>у каждого из нас есть и </a:t>
            </a:r>
            <a:r>
              <a:rPr lang="ru-RU" sz="2200" dirty="0" smtClean="0">
                <a:solidFill>
                  <a:srgbClr val="2F2E00"/>
                </a:solidFill>
                <a:latin typeface="Bookman Old Style" pitchFamily="18" charset="0"/>
              </a:rPr>
              <a:t>собственное </a:t>
            </a:r>
            <a:r>
              <a:rPr lang="ru-RU" sz="2200" dirty="0">
                <a:solidFill>
                  <a:srgbClr val="2F2E00"/>
                </a:solidFill>
                <a:latin typeface="Bookman Old Style" pitchFamily="18" charset="0"/>
              </a:rPr>
              <a:t>внутреннее пространство образов-символов-кодов.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09442" y="2357430"/>
            <a:ext cx="3471277" cy="3503620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333300"/>
                </a:solidFill>
                <a:latin typeface="Bookman Old Style" pitchFamily="18" charset="0"/>
              </a:rPr>
              <a:t>Например, кто-то считает, что проблемы — это враги, которых нужно уничтожить раз и навсегда, а для кого-то проблемы — это приключения, которые принесут новые возможности.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000" dirty="0">
                <a:solidFill>
                  <a:srgbClr val="333300"/>
                </a:solidFill>
                <a:latin typeface="Bookman Old Style" pitchFamily="18" charset="0"/>
              </a:rPr>
              <a:t>Для кого-то жизнь — борьба за выживание, для кого-то — игра без правил.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653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rgbClr val="333300"/>
                </a:solidFill>
                <a:latin typeface="Bookman Old Style" pitchFamily="18" charset="0"/>
              </a:rPr>
              <a:t>Метафора </a:t>
            </a:r>
            <a:r>
              <a:rPr lang="ru-RU" sz="2800" b="1" dirty="0">
                <a:solidFill>
                  <a:srgbClr val="333300"/>
                </a:solidFill>
                <a:latin typeface="Bookman Old Style" pitchFamily="18" charset="0"/>
              </a:rPr>
              <a:t>для здоровья</a:t>
            </a:r>
            <a:r>
              <a:rPr lang="ru-RU" sz="3600" b="1" dirty="0">
                <a:solidFill>
                  <a:srgbClr val="333300"/>
                </a:solidFill>
                <a:latin typeface="Bookman Old Style" pitchFamily="18" charset="0"/>
              </a:rPr>
              <a:t> </a:t>
            </a:r>
            <a:r>
              <a:rPr lang="ru-RU" sz="3600" b="1" dirty="0">
                <a:solidFill>
                  <a:srgbClr val="333300"/>
                </a:solidFill>
                <a:latin typeface="Bookman Old Style" pitchFamily="18" charset="0"/>
                <a:hlinkClick r:id="rId2" tooltip="В начало страницы"/>
              </a:rPr>
              <a:t> </a:t>
            </a:r>
            <a:r>
              <a:rPr lang="ru-RU" sz="3600" dirty="0">
                <a:solidFill>
                  <a:srgbClr val="333300"/>
                </a:solidFill>
                <a:latin typeface="Bookman Old Style" pitchFamily="18" charset="0"/>
              </a:rPr>
              <a:t/>
            </a:r>
            <a:br>
              <a:rPr lang="ru-RU" sz="3600" dirty="0">
                <a:solidFill>
                  <a:srgbClr val="333300"/>
                </a:solidFill>
                <a:latin typeface="Bookman Old Style" pitchFamily="18" charset="0"/>
              </a:rPr>
            </a:br>
            <a:endParaRPr lang="ru-RU" sz="3600" dirty="0">
              <a:solidFill>
                <a:srgbClr val="333300"/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14348" y="1484785"/>
            <a:ext cx="3766371" cy="4376266"/>
          </a:xfrm>
        </p:spPr>
        <p:txBody>
          <a:bodyPr>
            <a:normAutofit fontScale="92500" lnSpcReduction="10000"/>
          </a:bodyPr>
          <a:lstStyle/>
          <a:p>
            <a:r>
              <a:rPr lang="ru-RU" sz="1900" dirty="0">
                <a:solidFill>
                  <a:srgbClr val="333300"/>
                </a:solidFill>
                <a:latin typeface="Bookman Old Style" pitchFamily="18" charset="0"/>
              </a:rPr>
              <a:t>Различные метафоры предлагают различные способы мышления. </a:t>
            </a:r>
            <a:endParaRPr lang="ru-RU" sz="1900" dirty="0" smtClean="0">
              <a:solidFill>
                <a:srgbClr val="333300"/>
              </a:solidFill>
              <a:latin typeface="Bookman Old Style" pitchFamily="18" charset="0"/>
            </a:endParaRPr>
          </a:p>
          <a:p>
            <a:r>
              <a:rPr lang="ru-RU" sz="1900" dirty="0">
                <a:solidFill>
                  <a:srgbClr val="333300"/>
                </a:solidFill>
                <a:latin typeface="Bookman Old Style" pitchFamily="18" charset="0"/>
              </a:rPr>
              <a:t>Вы сами сможете решить, с какой вам жить. </a:t>
            </a:r>
            <a:endParaRPr lang="ru-RU" sz="1900" dirty="0" smtClean="0">
              <a:solidFill>
                <a:srgbClr val="333300"/>
              </a:solidFill>
              <a:latin typeface="Bookman Old Style" pitchFamily="18" charset="0"/>
            </a:endParaRPr>
          </a:p>
          <a:p>
            <a:r>
              <a:rPr lang="ru-RU" sz="1900" dirty="0" smtClean="0">
                <a:solidFill>
                  <a:srgbClr val="333300"/>
                </a:solidFill>
                <a:latin typeface="Bookman Old Style" pitchFamily="18" charset="0"/>
              </a:rPr>
              <a:t>Она </a:t>
            </a:r>
            <a:r>
              <a:rPr lang="ru-RU" sz="1900" dirty="0">
                <a:solidFill>
                  <a:srgbClr val="333300"/>
                </a:solidFill>
                <a:latin typeface="Bookman Old Style" pitchFamily="18" charset="0"/>
              </a:rPr>
              <a:t>может быть такой простой или такой сложной, какой вы захотите ее сделать.</a:t>
            </a:r>
          </a:p>
          <a:p>
            <a:r>
              <a:rPr lang="ru-RU" sz="1900" dirty="0">
                <a:solidFill>
                  <a:srgbClr val="333300"/>
                </a:solidFill>
                <a:latin typeface="Bookman Old Style" pitchFamily="18" charset="0"/>
              </a:rPr>
              <a:t>Сначала осознайте ту, которая у вас уже есть. </a:t>
            </a:r>
            <a:r>
              <a:rPr lang="ru-RU" sz="1900" b="1" dirty="0">
                <a:solidFill>
                  <a:srgbClr val="333300"/>
                </a:solidFill>
                <a:latin typeface="Bookman Old Style" pitchFamily="18" charset="0"/>
              </a:rPr>
              <a:t>Итак</a:t>
            </a:r>
            <a:r>
              <a:rPr lang="ru-RU" sz="1900" dirty="0">
                <a:solidFill>
                  <a:srgbClr val="333300"/>
                </a:solidFill>
                <a:latin typeface="Bookman Old Style" pitchFamily="18" charset="0"/>
              </a:rPr>
              <a:t>, </a:t>
            </a:r>
            <a:r>
              <a:rPr lang="ru-RU" sz="1900" u="sng" dirty="0">
                <a:solidFill>
                  <a:srgbClr val="333300"/>
                </a:solidFill>
                <a:latin typeface="Bookman Old Style" pitchFamily="18" charset="0"/>
              </a:rPr>
              <a:t>какова существующая у вас метафора здоровья</a:t>
            </a:r>
            <a:r>
              <a:rPr lang="ru-RU" sz="1900" dirty="0">
                <a:solidFill>
                  <a:srgbClr val="333300"/>
                </a:solidFill>
                <a:latin typeface="Bookman Old Style" pitchFamily="18" charset="0"/>
              </a:rPr>
              <a:t>?</a:t>
            </a:r>
          </a:p>
          <a:p>
            <a:endParaRPr lang="ru-RU" dirty="0">
              <a:solidFill>
                <a:srgbClr val="3333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63280" y="1500174"/>
            <a:ext cx="3766371" cy="436087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900" dirty="0">
                <a:solidFill>
                  <a:srgbClr val="333300"/>
                </a:solidFill>
                <a:latin typeface="Bookman Old Style" pitchFamily="18" charset="0"/>
              </a:rPr>
              <a:t>Чтобы узнать это, закончите следующие предложения:</a:t>
            </a:r>
          </a:p>
          <a:p>
            <a:r>
              <a:rPr lang="ru-RU" sz="2200" b="1" i="1" dirty="0">
                <a:solidFill>
                  <a:srgbClr val="333300"/>
                </a:solidFill>
                <a:latin typeface="Bookman Old Style" pitchFamily="18" charset="0"/>
              </a:rPr>
              <a:t>Здоровье похоже на...</a:t>
            </a:r>
            <a:endParaRPr lang="ru-RU" sz="2200" b="1" dirty="0">
              <a:solidFill>
                <a:srgbClr val="333300"/>
              </a:solidFill>
              <a:latin typeface="Bookman Old Style" pitchFamily="18" charset="0"/>
            </a:endParaRPr>
          </a:p>
          <a:p>
            <a:r>
              <a:rPr lang="ru-RU" sz="2200" b="1" i="1" dirty="0">
                <a:solidFill>
                  <a:srgbClr val="333300"/>
                </a:solidFill>
                <a:latin typeface="Bookman Old Style" pitchFamily="18" charset="0"/>
              </a:rPr>
              <a:t>Потому что...</a:t>
            </a:r>
            <a:endParaRPr lang="ru-RU" sz="2200" b="1" dirty="0">
              <a:solidFill>
                <a:srgbClr val="333300"/>
              </a:solidFill>
              <a:latin typeface="Bookman Old Style" pitchFamily="18" charset="0"/>
            </a:endParaRPr>
          </a:p>
          <a:p>
            <a:pPr marL="0" indent="0">
              <a:buNone/>
            </a:pPr>
            <a:r>
              <a:rPr lang="ru-RU" sz="1900" dirty="0">
                <a:solidFill>
                  <a:srgbClr val="333300"/>
                </a:solidFill>
                <a:latin typeface="Bookman Old Style" pitchFamily="18" charset="0"/>
              </a:rPr>
              <a:t>То, как вы думаете о здоровье, будет влиять на смысл, который вы придаете болезни, и на то, что вы будете делать, если заболеете. Теперь завершите предложения:</a:t>
            </a:r>
          </a:p>
          <a:p>
            <a:r>
              <a:rPr lang="ru-RU" sz="2200" b="1" i="1" dirty="0">
                <a:solidFill>
                  <a:srgbClr val="333300"/>
                </a:solidFill>
                <a:latin typeface="Bookman Old Style" pitchFamily="18" charset="0"/>
              </a:rPr>
              <a:t>Болезнь похожа на...</a:t>
            </a:r>
            <a:endParaRPr lang="ru-RU" sz="2200" b="1" dirty="0">
              <a:solidFill>
                <a:srgbClr val="333300"/>
              </a:solidFill>
              <a:latin typeface="Bookman Old Style" pitchFamily="18" charset="0"/>
            </a:endParaRPr>
          </a:p>
          <a:p>
            <a:r>
              <a:rPr lang="ru-RU" sz="2200" b="1" i="1" dirty="0">
                <a:solidFill>
                  <a:srgbClr val="333300"/>
                </a:solidFill>
                <a:latin typeface="Bookman Old Style" pitchFamily="18" charset="0"/>
              </a:rPr>
              <a:t>Потому что...</a:t>
            </a:r>
            <a:endParaRPr lang="ru-RU" sz="2200" b="1" dirty="0">
              <a:solidFill>
                <a:srgbClr val="333300"/>
              </a:solidFill>
              <a:latin typeface="Bookman Old Style" pitchFamily="18" charset="0"/>
            </a:endParaRPr>
          </a:p>
          <a:p>
            <a:endParaRPr lang="ru-RU" dirty="0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86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1"/>
            <a:ext cx="3571900" cy="1417658"/>
          </a:xfrm>
        </p:spPr>
        <p:txBody>
          <a:bodyPr/>
          <a:lstStyle/>
          <a:p>
            <a:r>
              <a:rPr lang="ru-RU" dirty="0" smtClean="0">
                <a:solidFill>
                  <a:srgbClr val="333300"/>
                </a:solidFill>
              </a:rPr>
              <a:t/>
            </a:r>
            <a:br>
              <a:rPr lang="ru-RU" dirty="0" smtClean="0">
                <a:solidFill>
                  <a:srgbClr val="333300"/>
                </a:solidFill>
              </a:rPr>
            </a:br>
            <a:r>
              <a:rPr lang="ru-RU" b="1" dirty="0" smtClean="0">
                <a:solidFill>
                  <a:srgbClr val="333300"/>
                </a:solidFill>
                <a:latin typeface="Bookman Old Style" pitchFamily="18" charset="0"/>
              </a:rPr>
              <a:t>О </a:t>
            </a:r>
            <a:r>
              <a:rPr lang="ru-RU" b="1" dirty="0">
                <a:solidFill>
                  <a:srgbClr val="333300"/>
                </a:solidFill>
                <a:latin typeface="Bookman Old Style" pitchFamily="18" charset="0"/>
              </a:rPr>
              <a:t>чем эти метафоры говорят вам?</a:t>
            </a:r>
            <a:br>
              <a:rPr lang="ru-RU" b="1" dirty="0">
                <a:solidFill>
                  <a:srgbClr val="333300"/>
                </a:solidFill>
                <a:latin typeface="Bookman Old Style" pitchFamily="18" charset="0"/>
              </a:rPr>
            </a:br>
            <a:endParaRPr lang="ru-RU" sz="2000" b="1" dirty="0">
              <a:solidFill>
                <a:srgbClr val="333300"/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2654" y="446087"/>
            <a:ext cx="4862750" cy="598330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333300"/>
                </a:solidFill>
              </a:rPr>
              <a:t>Когда вы исследуете их, может быть, вам захочется иметь другую метафору или обогатить ту, которая у вас уже есть.</a:t>
            </a:r>
          </a:p>
          <a:p>
            <a:pPr marL="0" indent="0">
              <a:buNone/>
            </a:pPr>
            <a:endParaRPr lang="ru-RU" dirty="0" smtClean="0">
              <a:solidFill>
                <a:srgbClr val="3333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333300"/>
                </a:solidFill>
              </a:rPr>
              <a:t>Подумайте </a:t>
            </a:r>
            <a:r>
              <a:rPr lang="ru-RU" dirty="0">
                <a:solidFill>
                  <a:srgbClr val="333300"/>
                </a:solidFill>
              </a:rPr>
              <a:t>немного.</a:t>
            </a:r>
          </a:p>
          <a:p>
            <a:pPr marL="0" indent="0">
              <a:buNone/>
            </a:pPr>
            <a:r>
              <a:rPr lang="ru-RU" dirty="0">
                <a:solidFill>
                  <a:srgbClr val="333300"/>
                </a:solidFill>
              </a:rPr>
              <a:t>Каким бы вы хотели представлять себе свое здоровье?</a:t>
            </a:r>
          </a:p>
          <a:p>
            <a:r>
              <a:rPr lang="ru-RU" b="1" i="1" dirty="0">
                <a:solidFill>
                  <a:srgbClr val="333300"/>
                </a:solidFill>
              </a:rPr>
              <a:t>Я хочу, чтобы мое здоровье было похоже на...</a:t>
            </a:r>
            <a:endParaRPr lang="ru-RU" b="1" dirty="0">
              <a:solidFill>
                <a:srgbClr val="333300"/>
              </a:solidFill>
            </a:endParaRPr>
          </a:p>
          <a:p>
            <a:r>
              <a:rPr lang="ru-RU" b="1" i="1" dirty="0">
                <a:solidFill>
                  <a:srgbClr val="333300"/>
                </a:solidFill>
              </a:rPr>
              <a:t>Потому что...</a:t>
            </a:r>
            <a:endParaRPr lang="ru-RU" b="1" dirty="0">
              <a:solidFill>
                <a:srgbClr val="333300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rgbClr val="333300"/>
                </a:solidFill>
              </a:rPr>
              <a:t>Какое значение будет у этой новой метафоры?</a:t>
            </a:r>
          </a:p>
          <a:p>
            <a:pPr marL="0" indent="0">
              <a:buNone/>
            </a:pPr>
            <a:r>
              <a:rPr lang="ru-RU" dirty="0">
                <a:solidFill>
                  <a:srgbClr val="333300"/>
                </a:solidFill>
              </a:rPr>
              <a:t>Как бы вы стали действовать, если бы новая метафора стала верной для вас?</a:t>
            </a:r>
          </a:p>
          <a:p>
            <a:pPr marL="0" indent="0">
              <a:buNone/>
            </a:pPr>
            <a:r>
              <a:rPr lang="ru-RU" dirty="0">
                <a:solidFill>
                  <a:srgbClr val="333300"/>
                </a:solidFill>
              </a:rPr>
              <a:t>Вы можете также изменить свою метафору о болезни:</a:t>
            </a:r>
          </a:p>
          <a:p>
            <a:r>
              <a:rPr lang="ru-RU" b="1" i="1" dirty="0">
                <a:solidFill>
                  <a:srgbClr val="333300"/>
                </a:solidFill>
              </a:rPr>
              <a:t>Я бы предпочел, чтобы болезнь была похожа на...</a:t>
            </a:r>
            <a:endParaRPr lang="ru-RU" b="1" dirty="0">
              <a:solidFill>
                <a:srgbClr val="333300"/>
              </a:solidFill>
            </a:endParaRPr>
          </a:p>
          <a:p>
            <a:r>
              <a:rPr lang="ru-RU" b="1" i="1" dirty="0">
                <a:solidFill>
                  <a:srgbClr val="333300"/>
                </a:solidFill>
              </a:rPr>
              <a:t>Потому что...</a:t>
            </a:r>
            <a:endParaRPr lang="ru-RU" b="1" dirty="0">
              <a:solidFill>
                <a:srgbClr val="333300"/>
              </a:solidFill>
            </a:endParaRP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631949"/>
            <a:ext cx="3455810" cy="4583133"/>
          </a:xfrm>
        </p:spPr>
        <p:txBody>
          <a:bodyPr>
            <a:normAutofit/>
          </a:bodyPr>
          <a:lstStyle/>
          <a:p>
            <a:r>
              <a:rPr lang="ru-RU" sz="1600" dirty="0">
                <a:solidFill>
                  <a:srgbClr val="333300"/>
                </a:solidFill>
              </a:rPr>
              <a:t>Что они позволяют делать?</a:t>
            </a:r>
          </a:p>
          <a:p>
            <a:r>
              <a:rPr lang="ru-RU" sz="1600" dirty="0">
                <a:solidFill>
                  <a:srgbClr val="333300"/>
                </a:solidFill>
              </a:rPr>
              <a:t>Что запрещают?</a:t>
            </a:r>
          </a:p>
          <a:p>
            <a:r>
              <a:rPr lang="ru-RU" sz="1600" dirty="0">
                <a:solidFill>
                  <a:srgbClr val="333300"/>
                </a:solidFill>
              </a:rPr>
              <a:t>Что еще должно быть верным, чтобы эти метафоры имели смысл?</a:t>
            </a:r>
          </a:p>
          <a:p>
            <a:r>
              <a:rPr lang="ru-RU" sz="1600" dirty="0">
                <a:solidFill>
                  <a:srgbClr val="333300"/>
                </a:solidFill>
              </a:rPr>
              <a:t>Что общего между этими метафорами?</a:t>
            </a:r>
          </a:p>
          <a:p>
            <a:endParaRPr lang="ru-RU" dirty="0" smtClean="0">
              <a:solidFill>
                <a:srgbClr val="333300"/>
              </a:solidFill>
            </a:endParaRPr>
          </a:p>
          <a:p>
            <a:r>
              <a:rPr lang="ru-RU" sz="1400" i="1" dirty="0">
                <a:solidFill>
                  <a:srgbClr val="333300"/>
                </a:solidFill>
              </a:rPr>
              <a:t>Просто отметьте, что представляют собой ваши метафоры. И пока не пытайтесь изменять их.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96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572560" cy="1214446"/>
          </a:xfrm>
        </p:spPr>
        <p:txBody>
          <a:bodyPr/>
          <a:lstStyle/>
          <a:p>
            <a:r>
              <a:rPr lang="ru-RU" sz="2200" dirty="0">
                <a:solidFill>
                  <a:srgbClr val="2B2A00"/>
                </a:solidFill>
                <a:latin typeface="Bookman Old Style" pitchFamily="18" charset="0"/>
              </a:rPr>
              <a:t>Может быть, вам сразу удастся найти удовлетворительную метафору. </a:t>
            </a:r>
            <a:r>
              <a:rPr lang="ru-RU" sz="2200" dirty="0" smtClean="0">
                <a:solidFill>
                  <a:srgbClr val="2B2A00"/>
                </a:solidFill>
                <a:latin typeface="Bookman Old Style" pitchFamily="18" charset="0"/>
              </a:rPr>
              <a:t/>
            </a:r>
            <a:br>
              <a:rPr lang="ru-RU" sz="2200" dirty="0" smtClean="0">
                <a:solidFill>
                  <a:srgbClr val="2B2A00"/>
                </a:solidFill>
                <a:latin typeface="Bookman Old Style" pitchFamily="18" charset="0"/>
              </a:rPr>
            </a:br>
            <a:r>
              <a:rPr lang="ru-RU" sz="2200" dirty="0" smtClean="0">
                <a:solidFill>
                  <a:srgbClr val="2B2A00"/>
                </a:solidFill>
                <a:latin typeface="Bookman Old Style" pitchFamily="18" charset="0"/>
              </a:rPr>
              <a:t>Если </a:t>
            </a:r>
            <a:r>
              <a:rPr lang="ru-RU" sz="2200" dirty="0">
                <a:solidFill>
                  <a:srgbClr val="2B2A00"/>
                </a:solidFill>
                <a:latin typeface="Bookman Old Style" pitchFamily="18" charset="0"/>
              </a:rPr>
              <a:t>это трудно сделать, просто отвечайте, </a:t>
            </a:r>
            <a:r>
              <a:rPr lang="ru-RU" sz="2200" dirty="0" smtClean="0">
                <a:solidFill>
                  <a:srgbClr val="2B2A00"/>
                </a:solidFill>
                <a:latin typeface="Bookman Old Style" pitchFamily="18" charset="0"/>
              </a:rPr>
              <a:t/>
            </a:r>
            <a:br>
              <a:rPr lang="ru-RU" sz="2200" dirty="0" smtClean="0">
                <a:solidFill>
                  <a:srgbClr val="2B2A00"/>
                </a:solidFill>
                <a:latin typeface="Bookman Old Style" pitchFamily="18" charset="0"/>
              </a:rPr>
            </a:br>
            <a:r>
              <a:rPr lang="ru-RU" sz="2200" dirty="0" smtClean="0">
                <a:solidFill>
                  <a:srgbClr val="2B2A00"/>
                </a:solidFill>
                <a:latin typeface="Bookman Old Style" pitchFamily="18" charset="0"/>
              </a:rPr>
              <a:t>называя </a:t>
            </a:r>
            <a:r>
              <a:rPr lang="ru-RU" sz="2200" dirty="0">
                <a:solidFill>
                  <a:srgbClr val="2B2A00"/>
                </a:solidFill>
                <a:latin typeface="Bookman Old Style" pitchFamily="18" charset="0"/>
              </a:rPr>
              <a:t>ту вещь, которая первой пришла в голову.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809749"/>
            <a:ext cx="4085183" cy="44767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>
                <a:solidFill>
                  <a:srgbClr val="333300"/>
                </a:solidFill>
                <a:latin typeface="Bookman Old Style" pitchFamily="18" charset="0"/>
              </a:rPr>
              <a:t>Например:</a:t>
            </a:r>
          </a:p>
          <a:p>
            <a:r>
              <a:rPr lang="ru-RU" i="1" dirty="0">
                <a:solidFill>
                  <a:srgbClr val="333300"/>
                </a:solidFill>
                <a:latin typeface="Bookman Old Style" pitchFamily="18" charset="0"/>
              </a:rPr>
              <a:t>Здоровье похоже... на безудержный смех.</a:t>
            </a:r>
            <a:endParaRPr lang="ru-RU" dirty="0">
              <a:solidFill>
                <a:srgbClr val="333300"/>
              </a:solidFill>
              <a:latin typeface="Bookman Old Style" pitchFamily="18" charset="0"/>
            </a:endParaRPr>
          </a:p>
          <a:p>
            <a:r>
              <a:rPr lang="ru-RU" i="1" dirty="0">
                <a:solidFill>
                  <a:srgbClr val="333300"/>
                </a:solidFill>
                <a:latin typeface="Bookman Old Style" pitchFamily="18" charset="0"/>
              </a:rPr>
              <a:t>Потому что... при этом хорошо себя чувствуешь.</a:t>
            </a:r>
            <a:endParaRPr lang="ru-RU" dirty="0">
              <a:solidFill>
                <a:srgbClr val="333300"/>
              </a:solidFill>
              <a:latin typeface="Bookman Old Style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rgbClr val="333300"/>
                </a:solidFill>
                <a:latin typeface="Bookman Old Style" pitchFamily="18" charset="0"/>
              </a:rPr>
              <a:t>А теперь на что похож безудержный смех?</a:t>
            </a:r>
          </a:p>
          <a:p>
            <a:r>
              <a:rPr lang="ru-RU" i="1" dirty="0">
                <a:solidFill>
                  <a:srgbClr val="333300"/>
                </a:solidFill>
                <a:latin typeface="Bookman Old Style" pitchFamily="18" charset="0"/>
              </a:rPr>
              <a:t>Безудержный смех похож... на вдох свежего воздуха.</a:t>
            </a:r>
            <a:endParaRPr lang="ru-RU" dirty="0">
              <a:solidFill>
                <a:srgbClr val="333300"/>
              </a:solidFill>
              <a:latin typeface="Bookman Old Style" pitchFamily="18" charset="0"/>
            </a:endParaRPr>
          </a:p>
          <a:p>
            <a:r>
              <a:rPr lang="ru-RU" i="1" dirty="0">
                <a:solidFill>
                  <a:srgbClr val="333300"/>
                </a:solidFill>
                <a:latin typeface="Bookman Old Style" pitchFamily="18" charset="0"/>
              </a:rPr>
              <a:t>Потому что... он меня взбадривает.</a:t>
            </a:r>
            <a:endParaRPr lang="ru-RU" dirty="0">
              <a:solidFill>
                <a:srgbClr val="333300"/>
              </a:solidFill>
              <a:latin typeface="Bookman Old Style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63280" y="1809748"/>
            <a:ext cx="3909247" cy="43338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333300"/>
                </a:solidFill>
                <a:latin typeface="Bookman Old Style" pitchFamily="18" charset="0"/>
              </a:rPr>
              <a:t>Вы можете продолжать цепочку метафор до тех пор, пока не найдете подходящую. </a:t>
            </a:r>
            <a:endParaRPr lang="ru-RU" sz="2000" dirty="0" smtClean="0">
              <a:solidFill>
                <a:srgbClr val="333300"/>
              </a:solidFill>
              <a:latin typeface="Bookman Old Style" pitchFamily="18" charset="0"/>
            </a:endParaRPr>
          </a:p>
          <a:p>
            <a:pPr marL="0" indent="0">
              <a:buNone/>
            </a:pPr>
            <a:endParaRPr lang="ru-RU" sz="2000" dirty="0">
              <a:solidFill>
                <a:srgbClr val="333300"/>
              </a:solidFill>
              <a:latin typeface="Bookman Old Style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333300"/>
                </a:solidFill>
                <a:latin typeface="Bookman Old Style" pitchFamily="18" charset="0"/>
              </a:rPr>
              <a:t>Попробуйте </a:t>
            </a:r>
            <a:r>
              <a:rPr lang="ru-RU" sz="2000" dirty="0">
                <a:solidFill>
                  <a:srgbClr val="333300"/>
                </a:solidFill>
                <a:latin typeface="Bookman Old Style" pitchFamily="18" charset="0"/>
              </a:rPr>
              <a:t>сравнить вашу старую и новую метафоры.</a:t>
            </a:r>
          </a:p>
        </p:txBody>
      </p:sp>
    </p:spTree>
    <p:extLst>
      <p:ext uri="{BB962C8B-B14F-4D97-AF65-F5344CB8AC3E}">
        <p14:creationId xmlns:p14="http://schemas.microsoft.com/office/powerpoint/2010/main" val="140344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71481"/>
            <a:ext cx="8501122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2B2A00"/>
                </a:solidFill>
                <a:latin typeface="Bookman Old Style" pitchFamily="18" charset="0"/>
              </a:rPr>
              <a:t>КАК СКАЗКА ВРАЧЕВАТЬ </a:t>
            </a:r>
            <a:r>
              <a:rPr lang="ru-RU" b="1" dirty="0" smtClean="0">
                <a:solidFill>
                  <a:srgbClr val="2B2A00"/>
                </a:solidFill>
                <a:latin typeface="Bookman Old Style" pitchFamily="18" charset="0"/>
              </a:rPr>
              <a:t>НАУЧИЛАСЬ</a:t>
            </a:r>
          </a:p>
          <a:p>
            <a:pPr algn="just"/>
            <a:r>
              <a:rPr lang="ru-RU" sz="1200" i="1" dirty="0" smtClean="0">
                <a:solidFill>
                  <a:srgbClr val="2B2A00"/>
                </a:solidFill>
                <a:latin typeface="Bookman Old Style" pitchFamily="18" charset="0"/>
              </a:rPr>
              <a:t>Татьяна </a:t>
            </a:r>
            <a:r>
              <a:rPr lang="ru-RU" sz="1200" i="1" dirty="0">
                <a:solidFill>
                  <a:srgbClr val="2B2A00"/>
                </a:solidFill>
                <a:latin typeface="Bookman Old Style" pitchFamily="18" charset="0"/>
              </a:rPr>
              <a:t>Большакова</a:t>
            </a:r>
          </a:p>
          <a:p>
            <a:pPr algn="just"/>
            <a:r>
              <a:rPr lang="ru-RU" sz="1400" dirty="0">
                <a:solidFill>
                  <a:srgbClr val="2B2A00"/>
                </a:solidFill>
                <a:latin typeface="Bookman Old Style" pitchFamily="18" charset="0"/>
              </a:rPr>
              <a:t>Жила-была Сказка. Весело ей жилось, потому что рядом всегда добрые и верные друзья были. Вместе они могли и посмеяться, и порадоваться; и страшновато им порою делалось, но  всегда все хорошо заканчивалось.  И вот однажды встретила Сказка Человека. </a:t>
            </a:r>
          </a:p>
          <a:p>
            <a:pPr algn="just"/>
            <a:r>
              <a:rPr lang="ru-RU" sz="1400" dirty="0" smtClean="0">
                <a:solidFill>
                  <a:srgbClr val="2B2A00"/>
                </a:solidFill>
                <a:latin typeface="Bookman Old Style" pitchFamily="18" charset="0"/>
              </a:rPr>
              <a:t>- </a:t>
            </a:r>
            <a:r>
              <a:rPr lang="ru-RU" sz="1400" dirty="0">
                <a:solidFill>
                  <a:srgbClr val="2B2A00"/>
                </a:solidFill>
                <a:latin typeface="Bookman Old Style" pitchFamily="18" charset="0"/>
              </a:rPr>
              <a:t>Ты любишь людей? - спросил он.  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solidFill>
                  <a:srgbClr val="2B2A00"/>
                </a:solidFill>
                <a:latin typeface="Bookman Old Style" pitchFamily="18" charset="0"/>
              </a:rPr>
              <a:t>Да</a:t>
            </a:r>
            <a:r>
              <a:rPr lang="ru-RU" sz="1400" dirty="0">
                <a:solidFill>
                  <a:srgbClr val="2B2A00"/>
                </a:solidFill>
                <a:latin typeface="Bookman Old Style" pitchFamily="18" charset="0"/>
              </a:rPr>
              <a:t>, - ответила она. </a:t>
            </a:r>
            <a:r>
              <a:rPr lang="ru-RU" sz="1400" dirty="0" smtClean="0">
                <a:solidFill>
                  <a:srgbClr val="2B2A00"/>
                </a:solidFill>
                <a:latin typeface="Bookman Old Style" pitchFamily="18" charset="0"/>
              </a:rPr>
              <a:t>      </a:t>
            </a:r>
          </a:p>
          <a:p>
            <a:pPr algn="just"/>
            <a:r>
              <a:rPr lang="ru-RU" sz="1400" dirty="0" smtClean="0">
                <a:solidFill>
                  <a:srgbClr val="2B2A00"/>
                </a:solidFill>
                <a:latin typeface="Bookman Old Style" pitchFamily="18" charset="0"/>
              </a:rPr>
              <a:t>Она </a:t>
            </a:r>
            <a:r>
              <a:rPr lang="ru-RU" sz="1400" dirty="0">
                <a:solidFill>
                  <a:srgbClr val="2B2A00"/>
                </a:solidFill>
                <a:latin typeface="Bookman Old Style" pitchFamily="18" charset="0"/>
              </a:rPr>
              <a:t>ведь и, правда, всех любила.</a:t>
            </a:r>
          </a:p>
          <a:p>
            <a:pPr algn="just"/>
            <a:r>
              <a:rPr lang="ru-RU" sz="1400" dirty="0">
                <a:solidFill>
                  <a:srgbClr val="2B2A00"/>
                </a:solidFill>
                <a:latin typeface="Bookman Old Style" pitchFamily="18" charset="0"/>
              </a:rPr>
              <a:t>- Тогда пойдем со мной, и я научу тебя помогать людям,  избавлять их от болезней.</a:t>
            </a:r>
          </a:p>
          <a:p>
            <a:pPr algn="just"/>
            <a:r>
              <a:rPr lang="ru-RU" sz="1400" dirty="0">
                <a:solidFill>
                  <a:srgbClr val="2B2A00"/>
                </a:solidFill>
                <a:latin typeface="Bookman Old Style" pitchFamily="18" charset="0"/>
              </a:rPr>
              <a:t>- А подружек можно с собой взять?</a:t>
            </a:r>
          </a:p>
          <a:p>
            <a:pPr algn="just"/>
            <a:r>
              <a:rPr lang="ru-RU" sz="1400" dirty="0">
                <a:solidFill>
                  <a:srgbClr val="2B2A00"/>
                </a:solidFill>
                <a:latin typeface="Bookman Old Style" pitchFamily="18" charset="0"/>
              </a:rPr>
              <a:t>- Можно, - разрешил Человек. И тогда она согласилась:  ведь с друзьями нигде не страшно.</a:t>
            </a:r>
          </a:p>
          <a:p>
            <a:pPr algn="just"/>
            <a:r>
              <a:rPr lang="ru-RU" sz="1400" dirty="0">
                <a:solidFill>
                  <a:srgbClr val="2B2A00"/>
                </a:solidFill>
                <a:latin typeface="Bookman Old Style" pitchFamily="18" charset="0"/>
              </a:rPr>
              <a:t>Человек привел компанию в большой красивый дом. Там было  много людей, и все они долго-долго слушали сказки, истории,  анекдоты, притчи. Потом люди горячо заговорили о чем-то не  очень понятном, и стали разные ученые слова произносить.  Поняла только Сказка, что странные люди собираются из нее  с подружками какой-то смысл извлекать и разные лекарства делать.  Испугалась она сначала, но не убежала: друзья рядом - стыдно,  и любопытно, как этот смысл извлекать будут. Да и людям помочь хотелось, чтобы не болели они, бедные. Ведь когда самой  хорошо, хочется, чтобы и другие жили счастливо.  И началась жизнь Сказки в Институте Сказкотерапии.  Поначалу, действительно, многое странным казалось. Ведь она  привыкла, что, слушая сказки, все улыбаются, а здесь слушали  серьезно, потом долго-долго спорили, порою даже хмурились,  но, уходя от нее, все ровно говорили: </a:t>
            </a:r>
            <a:r>
              <a:rPr lang="ru-RU" sz="1400" dirty="0" smtClean="0">
                <a:solidFill>
                  <a:srgbClr val="2B2A00"/>
                </a:solidFill>
                <a:latin typeface="Bookman Old Style" pitchFamily="18" charset="0"/>
              </a:rPr>
              <a:t>«Спасибо!» </a:t>
            </a:r>
            <a:r>
              <a:rPr lang="ru-RU" sz="1400" dirty="0">
                <a:solidFill>
                  <a:srgbClr val="2B2A00"/>
                </a:solidFill>
                <a:latin typeface="Bookman Old Style" pitchFamily="18" charset="0"/>
              </a:rPr>
              <a:t>И то, что извлекали из нее, тоже чужим казалось, будто и не из нее вовсе.</a:t>
            </a:r>
          </a:p>
          <a:p>
            <a:pPr algn="just"/>
            <a:r>
              <a:rPr lang="ru-RU" sz="1400" dirty="0">
                <a:solidFill>
                  <a:srgbClr val="2B2A00"/>
                </a:solidFill>
                <a:latin typeface="Bookman Old Style" pitchFamily="18" charset="0"/>
              </a:rPr>
              <a:t>Но потом поняла Сказка, что открыли в ней люди новый талант, и теперь она не только радовать, но и лечить может.  Лечить то, что всего нужнее - Душу человеческую!   А научившись лечить, сказки снова пошли по белу свету,  продолжая рассказывать свои истории, только теперь у них для  каждого есть своя, особенная...</a:t>
            </a:r>
          </a:p>
          <a:p>
            <a:endParaRPr lang="ru-RU" sz="1400" dirty="0">
              <a:solidFill>
                <a:srgbClr val="2B2A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899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333300"/>
                </a:solidFill>
                <a:latin typeface="Bookman Old Style" pitchFamily="18" charset="0"/>
              </a:rPr>
              <a:t>Арт-терапия</a:t>
            </a:r>
            <a:endParaRPr lang="ru-RU" sz="3600" b="1" dirty="0">
              <a:solidFill>
                <a:srgbClr val="3333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37111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2600" u="sng" dirty="0" smtClean="0">
                <a:solidFill>
                  <a:srgbClr val="333300"/>
                </a:solidFill>
                <a:latin typeface="Bookman Old Style" pitchFamily="18" charset="0"/>
              </a:rPr>
              <a:t>Основная цель арт-терапии</a:t>
            </a:r>
            <a:r>
              <a:rPr lang="ru-RU" sz="2600" dirty="0" smtClean="0">
                <a:solidFill>
                  <a:srgbClr val="333300"/>
                </a:solidFill>
                <a:latin typeface="Bookman Old Style" pitchFamily="18" charset="0"/>
              </a:rPr>
              <a:t> состоит в гармонизации развития личности через развитие способности самовыражения и самопознания. </a:t>
            </a:r>
          </a:p>
          <a:p>
            <a:pPr algn="ctr">
              <a:buNone/>
            </a:pPr>
            <a:endParaRPr lang="ru-RU" sz="2600" dirty="0" smtClean="0">
              <a:solidFill>
                <a:srgbClr val="333300"/>
              </a:solidFill>
              <a:latin typeface="Bookman Old Style" pitchFamily="18" charset="0"/>
            </a:endParaRPr>
          </a:p>
          <a:p>
            <a:pPr algn="ctr">
              <a:buNone/>
            </a:pPr>
            <a:r>
              <a:rPr lang="ru-RU" sz="2600" dirty="0" smtClean="0">
                <a:solidFill>
                  <a:srgbClr val="333300"/>
                </a:solidFill>
                <a:latin typeface="Bookman Old Style" pitchFamily="18" charset="0"/>
              </a:rPr>
              <a:t>Ценность применения искусства в терапевтических </a:t>
            </a:r>
          </a:p>
          <a:p>
            <a:pPr algn="ctr">
              <a:buNone/>
            </a:pPr>
            <a:r>
              <a:rPr lang="ru-RU" sz="2600" dirty="0" smtClean="0">
                <a:solidFill>
                  <a:srgbClr val="333300"/>
                </a:solidFill>
                <a:latin typeface="Bookman Old Style" pitchFamily="18" charset="0"/>
              </a:rPr>
              <a:t>целях состоит в том, что с его помощью можно на символическом уровне выразить и исследовать самые разные чувства: любовь, ненависть, обиду, страх, злость, радость и т. д.. </a:t>
            </a:r>
          </a:p>
          <a:p>
            <a:pPr algn="ctr">
              <a:buNone/>
            </a:pPr>
            <a:endParaRPr lang="ru-RU" dirty="0" smtClean="0">
              <a:solidFill>
                <a:srgbClr val="33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09442" y="2428869"/>
            <a:ext cx="7634524" cy="1214445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Спасибо   за   внимание!</a:t>
            </a:r>
            <a:b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sym typeface="Wingdings" pitchFamily="2" charset="2"/>
              </a:rPr>
              <a:t></a:t>
            </a:r>
            <a:endParaRPr lang="ru-RU" sz="4400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333300"/>
                </a:solidFill>
                <a:latin typeface="Bookman Old Style" pitchFamily="18" charset="0"/>
              </a:rPr>
              <a:t>Виды арт-терапии</a:t>
            </a:r>
            <a:r>
              <a:rPr lang="ru-RU" dirty="0" smtClean="0">
                <a:solidFill>
                  <a:srgbClr val="333300"/>
                </a:solidFill>
              </a:rPr>
              <a:t/>
            </a:r>
            <a:br>
              <a:rPr lang="ru-RU" dirty="0" smtClean="0">
                <a:solidFill>
                  <a:srgbClr val="333300"/>
                </a:solidFill>
              </a:rPr>
            </a:br>
            <a:endParaRPr lang="ru-RU" dirty="0">
              <a:solidFill>
                <a:srgbClr val="33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43535"/>
          </a:xfrm>
        </p:spPr>
        <p:txBody>
          <a:bodyPr>
            <a:normAutofit fontScale="77500" lnSpcReduction="20000"/>
          </a:bodyPr>
          <a:lstStyle/>
          <a:p>
            <a:r>
              <a:rPr lang="ru-RU" sz="2600" dirty="0" smtClean="0">
                <a:solidFill>
                  <a:srgbClr val="333300"/>
                </a:solidFill>
                <a:latin typeface="Bookman Old Style" pitchFamily="18" charset="0"/>
              </a:rPr>
              <a:t>Арт-терапия в узком смысле слова — рисуночная терапия, основанная на изобразительном искусстве.</a:t>
            </a:r>
          </a:p>
          <a:p>
            <a:pPr>
              <a:buNone/>
            </a:pPr>
            <a:endParaRPr lang="ru-RU" sz="2600" dirty="0" smtClean="0">
              <a:solidFill>
                <a:srgbClr val="333300"/>
              </a:solidFill>
              <a:latin typeface="Bookman Old Style" pitchFamily="18" charset="0"/>
            </a:endParaRPr>
          </a:p>
          <a:p>
            <a:r>
              <a:rPr lang="ru-RU" sz="2600" dirty="0" smtClean="0">
                <a:solidFill>
                  <a:srgbClr val="333300"/>
                </a:solidFill>
                <a:latin typeface="Bookman Old Style" pitchFamily="18" charset="0"/>
              </a:rPr>
              <a:t>Библиотерапия (в том числе сказкотерапия) — литературное сочинение и творческое прочтение литературных произведений.</a:t>
            </a:r>
          </a:p>
          <a:p>
            <a:pPr>
              <a:buNone/>
            </a:pPr>
            <a:endParaRPr lang="ru-RU" sz="2600" dirty="0" smtClean="0">
              <a:solidFill>
                <a:srgbClr val="333300"/>
              </a:solidFill>
              <a:latin typeface="Bookman Old Style" pitchFamily="18" charset="0"/>
            </a:endParaRPr>
          </a:p>
          <a:p>
            <a:r>
              <a:rPr lang="ru-RU" sz="2600" dirty="0" smtClean="0">
                <a:solidFill>
                  <a:srgbClr val="333300"/>
                </a:solidFill>
                <a:latin typeface="Bookman Old Style" pitchFamily="18" charset="0"/>
              </a:rPr>
              <a:t>Музыкотерапия</a:t>
            </a:r>
          </a:p>
          <a:p>
            <a:pPr>
              <a:buNone/>
            </a:pPr>
            <a:endParaRPr lang="ru-RU" sz="2600" dirty="0" smtClean="0">
              <a:solidFill>
                <a:srgbClr val="333300"/>
              </a:solidFill>
              <a:latin typeface="Bookman Old Style" pitchFamily="18" charset="0"/>
            </a:endParaRPr>
          </a:p>
          <a:p>
            <a:r>
              <a:rPr lang="ru-RU" sz="2600" dirty="0" smtClean="0">
                <a:solidFill>
                  <a:srgbClr val="333300"/>
                </a:solidFill>
                <a:latin typeface="Bookman Old Style" pitchFamily="18" charset="0"/>
              </a:rPr>
              <a:t>Драматерапия</a:t>
            </a:r>
          </a:p>
          <a:p>
            <a:pPr>
              <a:buNone/>
            </a:pPr>
            <a:endParaRPr lang="ru-RU" sz="2600" dirty="0" smtClean="0">
              <a:solidFill>
                <a:srgbClr val="333300"/>
              </a:solidFill>
              <a:latin typeface="Bookman Old Style" pitchFamily="18" charset="0"/>
            </a:endParaRPr>
          </a:p>
          <a:p>
            <a:r>
              <a:rPr lang="ru-RU" sz="2600" dirty="0" smtClean="0">
                <a:solidFill>
                  <a:srgbClr val="333300"/>
                </a:solidFill>
                <a:latin typeface="Bookman Old Style" pitchFamily="18" charset="0"/>
              </a:rPr>
              <a:t>Танцевальная терапия</a:t>
            </a:r>
          </a:p>
          <a:p>
            <a:pPr>
              <a:buNone/>
            </a:pPr>
            <a:endParaRPr lang="ru-RU" sz="2600" dirty="0" smtClean="0">
              <a:solidFill>
                <a:srgbClr val="333300"/>
              </a:solidFill>
              <a:latin typeface="Bookman Old Style" pitchFamily="18" charset="0"/>
            </a:endParaRPr>
          </a:p>
          <a:p>
            <a:r>
              <a:rPr lang="ru-RU" sz="2600" dirty="0" smtClean="0">
                <a:solidFill>
                  <a:srgbClr val="333300"/>
                </a:solidFill>
                <a:latin typeface="Bookman Old Style" pitchFamily="18" charset="0"/>
              </a:rPr>
              <a:t>Куклотерапия</a:t>
            </a:r>
            <a:endParaRPr lang="ru-RU" sz="2400" dirty="0" smtClean="0">
              <a:solidFill>
                <a:srgbClr val="333300"/>
              </a:solidFill>
              <a:latin typeface="Bookman Old Style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333300"/>
                </a:solidFill>
                <a:latin typeface="Bookman Old Style" pitchFamily="18" charset="0"/>
              </a:rPr>
              <a:t>Ресурсные  техники арт-терапии</a:t>
            </a:r>
            <a:endParaRPr lang="ru-RU" sz="3600" dirty="0">
              <a:solidFill>
                <a:srgbClr val="3333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b="1" dirty="0" smtClean="0">
                <a:latin typeface="Bookman Old Style" pitchFamily="18" charset="0"/>
              </a:rPr>
              <a:t>	</a:t>
            </a:r>
            <a:r>
              <a:rPr lang="ru-RU" sz="2400" b="1" dirty="0" smtClean="0">
                <a:solidFill>
                  <a:srgbClr val="333300"/>
                </a:solidFill>
                <a:latin typeface="Bookman Old Style" pitchFamily="18" charset="0"/>
              </a:rPr>
              <a:t>Идентификация  с  природой</a:t>
            </a:r>
            <a:r>
              <a:rPr lang="ru-RU" sz="2400" dirty="0" smtClean="0">
                <a:solidFill>
                  <a:srgbClr val="333300"/>
                </a:solidFill>
                <a:latin typeface="Bookman Old Style" pitchFamily="18" charset="0"/>
              </a:rPr>
              <a:t>.</a:t>
            </a:r>
          </a:p>
          <a:p>
            <a:pPr marL="514350" indent="-514350">
              <a:buNone/>
            </a:pPr>
            <a:r>
              <a:rPr lang="ru-RU" sz="2400" dirty="0" smtClean="0">
                <a:solidFill>
                  <a:srgbClr val="333300"/>
                </a:solidFill>
                <a:latin typeface="Bookman Old Style" pitchFamily="18" charset="0"/>
              </a:rPr>
              <a:t>	Лучше  с  живой  (она более ресурсна).</a:t>
            </a:r>
          </a:p>
          <a:p>
            <a:pPr marL="514350" indent="-514350">
              <a:buNone/>
            </a:pPr>
            <a:r>
              <a:rPr lang="ru-RU" sz="2400" dirty="0" smtClean="0">
                <a:solidFill>
                  <a:srgbClr val="333300"/>
                </a:solidFill>
                <a:latin typeface="Bookman Old Style" pitchFamily="18" charset="0"/>
              </a:rPr>
              <a:t>	</a:t>
            </a:r>
            <a:r>
              <a:rPr lang="ru-RU" sz="2400" i="1" dirty="0" smtClean="0">
                <a:solidFill>
                  <a:srgbClr val="333300"/>
                </a:solidFill>
                <a:latin typeface="Bookman Old Style" pitchFamily="18" charset="0"/>
              </a:rPr>
              <a:t>Например: представить себя растущим деревом.  </a:t>
            </a:r>
          </a:p>
          <a:p>
            <a:pPr marL="514350" indent="-514350">
              <a:buNone/>
            </a:pPr>
            <a:endParaRPr lang="ru-RU" sz="2400" dirty="0" smtClean="0">
              <a:solidFill>
                <a:srgbClr val="333300"/>
              </a:solidFill>
              <a:latin typeface="Bookman Old Style" pitchFamily="18" charset="0"/>
            </a:endParaRPr>
          </a:p>
          <a:p>
            <a:pPr marL="514350" indent="-514350">
              <a:buNone/>
            </a:pPr>
            <a:r>
              <a:rPr lang="ru-RU" sz="2400" dirty="0" smtClean="0">
                <a:solidFill>
                  <a:srgbClr val="333300"/>
                </a:solidFill>
                <a:latin typeface="Bookman Old Style" pitchFamily="18" charset="0"/>
              </a:rPr>
              <a:t>	Затем  представленное прорисовать (</a:t>
            </a:r>
            <a:r>
              <a:rPr lang="ru-RU" sz="2400" i="1" dirty="0" smtClean="0">
                <a:solidFill>
                  <a:srgbClr val="333300"/>
                </a:solidFill>
                <a:latin typeface="Bookman Old Style" pitchFamily="18" charset="0"/>
              </a:rPr>
              <a:t>рисунки дети забирают с собой</a:t>
            </a:r>
            <a:r>
              <a:rPr lang="ru-RU" sz="2400" dirty="0" smtClean="0">
                <a:solidFill>
                  <a:srgbClr val="333300"/>
                </a:solidFill>
                <a:latin typeface="Bookman Old Style" pitchFamily="18" charset="0"/>
              </a:rPr>
              <a:t>). </a:t>
            </a:r>
          </a:p>
          <a:p>
            <a:pPr marL="514350" indent="-514350">
              <a:buNone/>
            </a:pP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75724"/>
            <a:ext cx="7522995" cy="924475"/>
          </a:xfrm>
        </p:spPr>
        <p:txBody>
          <a:bodyPr>
            <a:noAutofit/>
          </a:bodyPr>
          <a:lstStyle/>
          <a:p>
            <a:pPr algn="ctr"/>
            <a:r>
              <a:rPr lang="ru-RU" sz="2800" u="sng" dirty="0">
                <a:solidFill>
                  <a:srgbClr val="333300"/>
                </a:solidFill>
                <a:latin typeface="Bookman Old Style" pitchFamily="18" charset="0"/>
              </a:rPr>
              <a:t>Ресурсный  транс  </a:t>
            </a:r>
            <a:r>
              <a:rPr lang="ru-RU" sz="2800" b="1" dirty="0">
                <a:solidFill>
                  <a:srgbClr val="333300"/>
                </a:solidFill>
                <a:latin typeface="Bookman Old Style" pitchFamily="18" charset="0"/>
              </a:rPr>
              <a:t>«полет  птицы»</a:t>
            </a:r>
            <a:r>
              <a:rPr lang="ru-RU" sz="2800" dirty="0">
                <a:solidFill>
                  <a:srgbClr val="333300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07361"/>
            <a:ext cx="7739019" cy="40514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900" dirty="0" smtClean="0">
                <a:latin typeface="Bookman Old Style" pitchFamily="18" charset="0"/>
              </a:rPr>
              <a:t>	</a:t>
            </a:r>
            <a:r>
              <a:rPr lang="ru-RU" sz="2900" dirty="0" smtClean="0">
                <a:solidFill>
                  <a:srgbClr val="333300"/>
                </a:solidFill>
                <a:latin typeface="Bookman Old Style" pitchFamily="18" charset="0"/>
              </a:rPr>
              <a:t>	</a:t>
            </a:r>
            <a:endParaRPr lang="ru-RU" dirty="0" smtClean="0">
              <a:solidFill>
                <a:srgbClr val="333300"/>
              </a:solidFill>
              <a:latin typeface="Bookman Old Style" pitchFamily="18" charset="0"/>
            </a:endParaRPr>
          </a:p>
          <a:p>
            <a:pPr algn="just">
              <a:buNone/>
            </a:pPr>
            <a:r>
              <a:rPr lang="ru-RU" dirty="0" smtClean="0">
                <a:solidFill>
                  <a:srgbClr val="333300"/>
                </a:solidFill>
                <a:latin typeface="Bookman Old Style" pitchFamily="18" charset="0"/>
              </a:rPr>
              <a:t>	Представьте себя птицей, которая летит над землей.  Она пролетает разные страны.  Среди этих стран есть страна, например «Здоровья».  Приземляемся в этой стране.  Все здесь пропитано Здоровьем!  Где-то в этой стране нас ждет подарок.  Мы  его  можем  взять, он обязательно поможет нам поддерживать свое здоровье. После этого возвращаемся в реальность.</a:t>
            </a:r>
          </a:p>
          <a:p>
            <a:pPr algn="just">
              <a:buNone/>
            </a:pPr>
            <a:r>
              <a:rPr lang="ru-RU" dirty="0" smtClean="0">
                <a:solidFill>
                  <a:srgbClr val="333300"/>
                </a:solidFill>
                <a:latin typeface="Bookman Old Style" pitchFamily="18" charset="0"/>
              </a:rPr>
              <a:t>	</a:t>
            </a:r>
          </a:p>
          <a:p>
            <a:pPr algn="just">
              <a:buNone/>
            </a:pPr>
            <a:r>
              <a:rPr lang="ru-RU" dirty="0" smtClean="0">
                <a:solidFill>
                  <a:srgbClr val="333300"/>
                </a:solidFill>
                <a:latin typeface="Bookman Old Style" pitchFamily="18" charset="0"/>
              </a:rPr>
              <a:t>	Далее </a:t>
            </a:r>
            <a:r>
              <a:rPr lang="ru-RU" u="sng" dirty="0" smtClean="0">
                <a:solidFill>
                  <a:srgbClr val="333300"/>
                </a:solidFill>
                <a:latin typeface="Bookman Old Style" pitchFamily="18" charset="0"/>
              </a:rPr>
              <a:t>медитативное рисование</a:t>
            </a:r>
            <a:r>
              <a:rPr lang="ru-RU" dirty="0" smtClean="0">
                <a:solidFill>
                  <a:srgbClr val="333300"/>
                </a:solidFill>
                <a:latin typeface="Bookman Old Style" pitchFamily="18" charset="0"/>
              </a:rPr>
              <a:t> (этот подарок прорисовывается - дети забирают его с собой).</a:t>
            </a:r>
            <a:endParaRPr lang="ru-RU" dirty="0">
              <a:solidFill>
                <a:srgbClr val="33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333300"/>
                </a:solidFill>
                <a:latin typeface="Bookman Old Style" pitchFamily="18" charset="0"/>
              </a:rPr>
              <a:t>мандалы</a:t>
            </a:r>
            <a:endParaRPr lang="ru-RU" sz="3600" b="1" dirty="0">
              <a:solidFill>
                <a:srgbClr val="3333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807361"/>
            <a:ext cx="7560840" cy="349384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2400" u="sng" dirty="0" smtClean="0">
                <a:solidFill>
                  <a:srgbClr val="333300"/>
                </a:solidFill>
                <a:latin typeface="Bookman Old Style" pitchFamily="18" charset="0"/>
              </a:rPr>
              <a:t>Ресурсны  все  рисунки  в  круге.</a:t>
            </a:r>
          </a:p>
          <a:p>
            <a:pPr algn="just">
              <a:buNone/>
            </a:pPr>
            <a:r>
              <a:rPr lang="ru-RU" sz="2400" dirty="0" smtClean="0">
                <a:solidFill>
                  <a:srgbClr val="333300"/>
                </a:solidFill>
                <a:latin typeface="Bookman Old Style" pitchFamily="18" charset="0"/>
              </a:rPr>
              <a:t>	</a:t>
            </a:r>
          </a:p>
          <a:p>
            <a:pPr algn="just">
              <a:buNone/>
            </a:pPr>
            <a:r>
              <a:rPr lang="ru-RU" sz="2400" dirty="0" smtClean="0">
                <a:solidFill>
                  <a:srgbClr val="333300"/>
                </a:solidFill>
                <a:latin typeface="Bookman Old Style" pitchFamily="18" charset="0"/>
              </a:rPr>
              <a:t>	Для  создания  мандалы (желаемого  ресурсного  состояния)  берем  лист  формата  А3, делаем его квадратным  и  в  центре  рисуем  круг  (желательно  размером  с  голову).</a:t>
            </a:r>
            <a:endParaRPr lang="ru-RU" sz="2400" dirty="0">
              <a:solidFill>
                <a:srgbClr val="33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solidFill>
                  <a:srgbClr val="333300"/>
                </a:solidFill>
                <a:latin typeface="Bookman Old Style" pitchFamily="18" charset="0"/>
              </a:rPr>
              <a:t>Пример:</a:t>
            </a:r>
            <a:r>
              <a:rPr lang="ru-RU" sz="3600" dirty="0" smtClean="0">
                <a:solidFill>
                  <a:srgbClr val="333300"/>
                </a:solidFill>
                <a:latin typeface="Bookman Old Style" pitchFamily="18" charset="0"/>
              </a:rPr>
              <a:t/>
            </a:r>
            <a:br>
              <a:rPr lang="ru-RU" sz="3600" dirty="0" smtClean="0">
                <a:solidFill>
                  <a:srgbClr val="333300"/>
                </a:solidFill>
                <a:latin typeface="Bookman Old Style" pitchFamily="18" charset="0"/>
              </a:rPr>
            </a:br>
            <a:r>
              <a:rPr lang="ru-RU" sz="3600" dirty="0" err="1" smtClean="0">
                <a:solidFill>
                  <a:srgbClr val="333300"/>
                </a:solidFill>
                <a:latin typeface="Bookman Old Style" pitchFamily="18" charset="0"/>
              </a:rPr>
              <a:t>Мандала</a:t>
            </a:r>
            <a:r>
              <a:rPr lang="ru-RU" sz="3600" dirty="0" smtClean="0">
                <a:solidFill>
                  <a:srgbClr val="333300"/>
                </a:solidFill>
                <a:latin typeface="Bookman Old Style" pitchFamily="18" charset="0"/>
              </a:rPr>
              <a:t>  «</a:t>
            </a:r>
            <a:r>
              <a:rPr lang="ru-RU" sz="3600" b="1" dirty="0" smtClean="0">
                <a:solidFill>
                  <a:srgbClr val="333300"/>
                </a:solidFill>
                <a:latin typeface="Bookman Old Style" pitchFamily="18" charset="0"/>
              </a:rPr>
              <a:t>Мое Здоровье</a:t>
            </a:r>
            <a:r>
              <a:rPr lang="ru-RU" sz="3600" dirty="0" smtClean="0">
                <a:solidFill>
                  <a:srgbClr val="333300"/>
                </a:solidFill>
                <a:latin typeface="Bookman Old Style" pitchFamily="18" charset="0"/>
              </a:rPr>
              <a:t>»</a:t>
            </a:r>
            <a:endParaRPr lang="ru-RU" sz="3600" dirty="0">
              <a:solidFill>
                <a:srgbClr val="3333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807361"/>
            <a:ext cx="7522995" cy="405143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800" dirty="0" smtClean="0">
                <a:solidFill>
                  <a:srgbClr val="333300"/>
                </a:solidFill>
                <a:latin typeface="Bookman Old Style" pitchFamily="18" charset="0"/>
              </a:rPr>
              <a:t>Посидеть  какое-то  время прислушиваясь к себе (погрузиться  в себя).  Представить, на что может быть похоже Хорошее здоровье.  Прорисовать  его  в  заранее подготовленном  круге.</a:t>
            </a:r>
          </a:p>
          <a:p>
            <a:pPr>
              <a:buNone/>
            </a:pPr>
            <a:r>
              <a:rPr lang="ru-RU" sz="2800" dirty="0" smtClean="0">
                <a:solidFill>
                  <a:srgbClr val="333300"/>
                </a:solidFill>
                <a:latin typeface="Bookman Old Style" pitchFamily="18" charset="0"/>
              </a:rPr>
              <a:t> 	</a:t>
            </a:r>
          </a:p>
          <a:p>
            <a:pPr>
              <a:buNone/>
            </a:pPr>
            <a:r>
              <a:rPr lang="ru-RU" sz="2800" dirty="0" smtClean="0">
                <a:solidFill>
                  <a:srgbClr val="333300"/>
                </a:solidFill>
                <a:latin typeface="Bookman Old Style" pitchFamily="18" charset="0"/>
              </a:rPr>
              <a:t>	</a:t>
            </a:r>
            <a:r>
              <a:rPr lang="ru-RU" sz="2400" i="1" dirty="0" smtClean="0">
                <a:solidFill>
                  <a:srgbClr val="333300"/>
                </a:solidFill>
                <a:latin typeface="Bookman Old Style" pitchFamily="18" charset="0"/>
              </a:rPr>
              <a:t>Лучше  рисовать  пастелью.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333300"/>
                </a:solidFill>
                <a:latin typeface="Bookman Old Style" pitchFamily="18" charset="0"/>
              </a:rPr>
              <a:t>	Использовать  спокойную  музыку.</a:t>
            </a:r>
            <a:endParaRPr lang="ru-RU" sz="2400" i="1" dirty="0">
              <a:solidFill>
                <a:srgbClr val="33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333300"/>
                </a:solidFill>
                <a:latin typeface="Bookman Old Style" pitchFamily="18" charset="0"/>
              </a:rPr>
              <a:t>лепка</a:t>
            </a:r>
            <a:endParaRPr lang="ru-RU" sz="3600" b="1" dirty="0">
              <a:solidFill>
                <a:srgbClr val="3333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9442" y="1807361"/>
            <a:ext cx="7522997" cy="405143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333300"/>
                </a:solidFill>
                <a:latin typeface="Bookman Old Style" pitchFamily="18" charset="0"/>
              </a:rPr>
              <a:t>Лепить нужно  только  глиной.</a:t>
            </a:r>
          </a:p>
          <a:p>
            <a:pPr>
              <a:buNone/>
            </a:pPr>
            <a:r>
              <a:rPr lang="ru-RU" sz="2400" dirty="0" smtClean="0">
                <a:solidFill>
                  <a:srgbClr val="333300"/>
                </a:solidFill>
                <a:latin typeface="Bookman Old Style" pitchFamily="18" charset="0"/>
              </a:rPr>
              <a:t>Это  ресурс  и  отреагирование.</a:t>
            </a:r>
          </a:p>
          <a:p>
            <a:pPr>
              <a:buNone/>
            </a:pPr>
            <a:endParaRPr lang="ru-RU" sz="2400" dirty="0" smtClean="0">
              <a:solidFill>
                <a:srgbClr val="333300"/>
              </a:solidFill>
              <a:latin typeface="Bookman Old Style" pitchFamily="18" charset="0"/>
            </a:endParaRPr>
          </a:p>
          <a:p>
            <a:r>
              <a:rPr lang="ru-RU" sz="2400" dirty="0" smtClean="0">
                <a:solidFill>
                  <a:srgbClr val="333300"/>
                </a:solidFill>
                <a:latin typeface="Bookman Old Style" pitchFamily="18" charset="0"/>
              </a:rPr>
              <a:t>Я  в  разобранном  состоянии  (лепим  с  закрытыми  глазами).</a:t>
            </a:r>
          </a:p>
          <a:p>
            <a:r>
              <a:rPr lang="ru-RU" sz="2400" dirty="0" smtClean="0">
                <a:solidFill>
                  <a:srgbClr val="333300"/>
                </a:solidFill>
                <a:latin typeface="Bookman Old Style" pitchFamily="18" charset="0"/>
              </a:rPr>
              <a:t>Я  в  собранном  состоянии  (лепим  с  открытыми  глазами).</a:t>
            </a:r>
          </a:p>
          <a:p>
            <a:pPr>
              <a:buNone/>
            </a:pPr>
            <a:endParaRPr lang="ru-RU" sz="2400" dirty="0" smtClean="0">
              <a:solidFill>
                <a:srgbClr val="333300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ru-RU" sz="2400" i="1" dirty="0" smtClean="0">
                <a:solidFill>
                  <a:srgbClr val="333300"/>
                </a:solidFill>
                <a:latin typeface="Bookman Old Style" pitchFamily="18" charset="0"/>
              </a:rPr>
              <a:t>Хорошо  для  отработки  агрессии</a:t>
            </a:r>
            <a:r>
              <a:rPr lang="ru-RU" sz="2400" dirty="0" smtClean="0">
                <a:solidFill>
                  <a:srgbClr val="333300"/>
                </a:solidFill>
                <a:latin typeface="Bookman Old Style" pitchFamily="18" charset="0"/>
              </a:rPr>
              <a:t>.</a:t>
            </a:r>
            <a:endParaRPr lang="ru-RU" sz="2400" dirty="0">
              <a:solidFill>
                <a:srgbClr val="3333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333300"/>
                </a:solidFill>
                <a:latin typeface="Bookman Old Style" pitchFamily="18" charset="0"/>
              </a:rPr>
              <a:t>сказкотерапия</a:t>
            </a:r>
            <a:endParaRPr lang="ru-RU" sz="3600" b="1" dirty="0">
              <a:solidFill>
                <a:srgbClr val="3333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29129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600" dirty="0" smtClean="0">
                <a:solidFill>
                  <a:srgbClr val="333300"/>
                </a:solidFill>
                <a:latin typeface="Bookman Old Style" pitchFamily="18" charset="0"/>
              </a:rPr>
              <a:t>Работа  в  диссациированном  состоянии  так - как  это  метафоры.</a:t>
            </a:r>
          </a:p>
          <a:p>
            <a:pPr>
              <a:buNone/>
            </a:pPr>
            <a:endParaRPr lang="ru-RU" sz="2600" dirty="0" smtClean="0">
              <a:solidFill>
                <a:srgbClr val="333300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ru-RU" sz="2600" dirty="0" smtClean="0">
                <a:solidFill>
                  <a:srgbClr val="333300"/>
                </a:solidFill>
                <a:latin typeface="Bookman Old Style" pitchFamily="18" charset="0"/>
              </a:rPr>
              <a:t>	Дети  сами  пишут  сказку.  В  этой  сказке  всегда  есть  герой,  который  попадает  в  какие-то  ситуации  и  ищет  выход  из  них  (проводим  параллель  с  жизнью).</a:t>
            </a:r>
          </a:p>
          <a:p>
            <a:pPr>
              <a:buNone/>
            </a:pPr>
            <a:r>
              <a:rPr lang="ru-RU" sz="2600" dirty="0" smtClean="0">
                <a:solidFill>
                  <a:srgbClr val="333300"/>
                </a:solidFill>
                <a:latin typeface="Bookman Old Style" pitchFamily="18" charset="0"/>
              </a:rPr>
              <a:t>   </a:t>
            </a:r>
          </a:p>
          <a:p>
            <a:pPr>
              <a:buNone/>
            </a:pPr>
            <a:r>
              <a:rPr lang="ru-RU" sz="2600" dirty="0" smtClean="0">
                <a:solidFill>
                  <a:srgbClr val="333300"/>
                </a:solidFill>
                <a:latin typeface="Bookman Old Style" pitchFamily="18" charset="0"/>
              </a:rPr>
              <a:t>	Сказку  можно  бесконечно  дописывать  и  трансформировать.</a:t>
            </a:r>
          </a:p>
          <a:p>
            <a:pPr>
              <a:buNone/>
            </a:pPr>
            <a:r>
              <a:rPr lang="ru-RU" sz="2600" dirty="0" smtClean="0">
                <a:solidFill>
                  <a:srgbClr val="333300"/>
                </a:solidFill>
                <a:latin typeface="Bookman Old Style" pitchFamily="18" charset="0"/>
              </a:rPr>
              <a:t>	</a:t>
            </a:r>
          </a:p>
          <a:p>
            <a:pPr>
              <a:buNone/>
            </a:pPr>
            <a:r>
              <a:rPr lang="ru-RU" sz="2600" dirty="0" smtClean="0">
                <a:solidFill>
                  <a:srgbClr val="333300"/>
                </a:solidFill>
                <a:latin typeface="Bookman Old Style" pitchFamily="18" charset="0"/>
              </a:rPr>
              <a:t>	И  все  сказки  заканчиваются  хорошо.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531</TotalTime>
  <Words>846</Words>
  <Application>Microsoft Office PowerPoint</Application>
  <PresentationFormat>Экран (4:3)</PresentationFormat>
  <Paragraphs>118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Bookman Old Style</vt:lpstr>
      <vt:lpstr>Courier New</vt:lpstr>
      <vt:lpstr>Trebuchet MS</vt:lpstr>
      <vt:lpstr>Verdana</vt:lpstr>
      <vt:lpstr>Wingdings</vt:lpstr>
      <vt:lpstr>Wingdings 2</vt:lpstr>
      <vt:lpstr>Spring</vt:lpstr>
      <vt:lpstr>Арт – терапия в работе с детьми и подростками.</vt:lpstr>
      <vt:lpstr>Арт-терапия</vt:lpstr>
      <vt:lpstr>Виды арт-терапии </vt:lpstr>
      <vt:lpstr>Ресурсные  техники арт-терапии</vt:lpstr>
      <vt:lpstr>Ресурсный  транс  «полет  птицы».</vt:lpstr>
      <vt:lpstr>мандалы</vt:lpstr>
      <vt:lpstr>Пример: Мандала  «Мое Здоровье»</vt:lpstr>
      <vt:lpstr>лепка</vt:lpstr>
      <vt:lpstr>сказкотерапия</vt:lpstr>
      <vt:lpstr>Сказкотерапия - это процесс поиска смысла, расшифровки знаний о мире и системе взаимоотношений в нем.   Это процесс образования связи между сказочными событиями и поведением в реальной жизни.   </vt:lpstr>
      <vt:lpstr>Это  Процесс расшифровки знаний... </vt:lpstr>
      <vt:lpstr>Сегодня сказкотерапия синтезирует многие достижения психологии, педагогики, психотерапии и философии разных культур -  все это «упаковано» в сказочную форму, в форму метафоры.  Метафора – это своеобразный конструктор реальности.</vt:lpstr>
      <vt:lpstr>    Метафоры,  </vt:lpstr>
      <vt:lpstr>«Метафорическая форма изложения — это естественная форма выражения бессознательного, тот язык, на котором оно говорит с сознательным и который понимает». </vt:lpstr>
      <vt:lpstr>Кроме общекультурного метафорического ландшафта,  у каждого из нас есть и собственное внутреннее пространство образов-символов-кодов.</vt:lpstr>
      <vt:lpstr>Метафора для здоровья   </vt:lpstr>
      <vt:lpstr> О чем эти метафоры говорят вам? </vt:lpstr>
      <vt:lpstr>Может быть, вам сразу удастся найти удовлетворительную метафору.  Если это трудно сделать, просто отвечайте,  называя ту вещь, которая первой пришла в голову. </vt:lpstr>
      <vt:lpstr>Презентация PowerPoint</vt:lpstr>
      <vt:lpstr>Спасибо   за   внимание! 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арт-терапевтической помощи в преодолении травматического опыта подростка.</dc:title>
  <dc:creator>Дима</dc:creator>
  <cp:lastModifiedBy>noname</cp:lastModifiedBy>
  <cp:revision>96</cp:revision>
  <dcterms:created xsi:type="dcterms:W3CDTF">2014-10-19T09:58:16Z</dcterms:created>
  <dcterms:modified xsi:type="dcterms:W3CDTF">2021-10-20T10:25:55Z</dcterms:modified>
</cp:coreProperties>
</file>