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59" r:id="rId3"/>
    <p:sldId id="367" r:id="rId4"/>
    <p:sldId id="369" r:id="rId5"/>
    <p:sldId id="370" r:id="rId6"/>
    <p:sldId id="371" r:id="rId7"/>
    <p:sldId id="368" r:id="rId8"/>
    <p:sldId id="277" r:id="rId9"/>
    <p:sldId id="347" r:id="rId10"/>
    <p:sldId id="308" r:id="rId11"/>
    <p:sldId id="348" r:id="rId12"/>
    <p:sldId id="346" r:id="rId13"/>
    <p:sldId id="312" r:id="rId14"/>
    <p:sldId id="360" r:id="rId15"/>
    <p:sldId id="354" r:id="rId16"/>
    <p:sldId id="349" r:id="rId17"/>
    <p:sldId id="350" r:id="rId18"/>
    <p:sldId id="351" r:id="rId19"/>
    <p:sldId id="355" r:id="rId20"/>
    <p:sldId id="357" r:id="rId21"/>
    <p:sldId id="361" r:id="rId22"/>
    <p:sldId id="362" r:id="rId23"/>
    <p:sldId id="363" r:id="rId24"/>
    <p:sldId id="364" r:id="rId25"/>
    <p:sldId id="365" r:id="rId26"/>
    <p:sldId id="366" r:id="rId27"/>
    <p:sldId id="291" r:id="rId28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Monotype Corsiva" pitchFamily="66" charset="0"/>
        <a:ea typeface="+mn-ea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Monotype Corsiva" pitchFamily="66" charset="0"/>
        <a:ea typeface="+mn-ea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Monotype Corsiva" pitchFamily="66" charset="0"/>
        <a:ea typeface="+mn-ea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Monotype Corsiva" pitchFamily="66" charset="0"/>
        <a:ea typeface="+mn-ea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Monotype Corsiva" pitchFamily="66" charset="0"/>
        <a:ea typeface="+mn-ea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Monotype Corsiva" pitchFamily="66" charset="0"/>
        <a:ea typeface="+mn-ea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Monotype Corsiva" pitchFamily="66" charset="0"/>
        <a:ea typeface="+mn-ea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Monotype Corsiva" pitchFamily="66" charset="0"/>
        <a:ea typeface="+mn-ea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Monotype Corsiva" pitchFamily="66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gor" initials="I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E8CFB6"/>
    <a:srgbClr val="FFFFCC"/>
    <a:srgbClr val="5CC45C"/>
    <a:srgbClr val="EECBB0"/>
    <a:srgbClr val="ADF1B0"/>
    <a:srgbClr val="800000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3070"/>
  </p:normalViewPr>
  <p:slideViewPr>
    <p:cSldViewPr showGuides="1">
      <p:cViewPr varScale="1">
        <p:scale>
          <a:sx n="74" d="100"/>
          <a:sy n="74" d="100"/>
        </p:scale>
        <p:origin x="126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0-04-27T07:37:09.573" idx="1">
    <p:pos x="2370" y="24"/>
    <p:text>олучение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91144C5-80FA-435D-82A0-B7F836323629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91144C5-80FA-435D-82A0-B7F836323629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91144C5-80FA-435D-82A0-B7F836323629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91144C5-80FA-435D-82A0-B7F836323629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91144C5-80FA-435D-82A0-B7F836323629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91144C5-80FA-435D-82A0-B7F836323629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91144C5-80FA-435D-82A0-B7F836323629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91144C5-80FA-435D-82A0-B7F836323629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91144C5-80FA-435D-82A0-B7F836323629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91144C5-80FA-435D-82A0-B7F836323629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91144C5-80FA-435D-82A0-B7F836323629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91144C5-80FA-435D-82A0-B7F836323629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5C9D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dirty="0"/>
              <a:t>Образец заголовка</a:t>
            </a:r>
            <a:endParaRPr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dirty="0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91144C5-80FA-435D-82A0-B7F836323629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comments" Target="../comments/comment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7.jpe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2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1.GIF"/><Relationship Id="rId1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GIF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8.pn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4.GIF"/><Relationship Id="rId1" Type="http://schemas.openxmlformats.org/officeDocument/2006/relationships/image" Target="../media/image22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8.pn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7.GIF"/><Relationship Id="rId3" Type="http://schemas.openxmlformats.org/officeDocument/2006/relationships/image" Target="../media/image16.wmf"/><Relationship Id="rId2" Type="http://schemas.openxmlformats.org/officeDocument/2006/relationships/image" Target="../media/image15.GIF"/><Relationship Id="rId1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Rectangle 5"/>
          <p:cNvSpPr/>
          <p:nvPr/>
        </p:nvSpPr>
        <p:spPr>
          <a:xfrm>
            <a:off x="8524875" y="0"/>
            <a:ext cx="619125" cy="6858000"/>
          </a:xfrm>
          <a:prstGeom prst="rect">
            <a:avLst/>
          </a:prstGeom>
          <a:solidFill>
            <a:srgbClr val="F7D2FA"/>
          </a:solidFill>
          <a:ln w="9525"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sz="2400" dirty="0">
              <a:latin typeface="Monotype Corsiva" pitchFamily="66" charset="0"/>
            </a:endParaRPr>
          </a:p>
        </p:txBody>
      </p:sp>
      <p:sp>
        <p:nvSpPr>
          <p:cNvPr id="2051" name="Rectangle 6"/>
          <p:cNvSpPr/>
          <p:nvPr/>
        </p:nvSpPr>
        <p:spPr>
          <a:xfrm>
            <a:off x="0" y="0"/>
            <a:ext cx="8532813" cy="830263"/>
          </a:xfrm>
          <a:prstGeom prst="rect">
            <a:avLst/>
          </a:prstGeom>
          <a:gradFill rotWithShape="1">
            <a:gsLst>
              <a:gs pos="0">
                <a:srgbClr val="8492FE"/>
              </a:gs>
              <a:gs pos="100000">
                <a:srgbClr val="0F2BFD"/>
              </a:gs>
            </a:gsLst>
            <a:lin ang="5400000" scaled="1"/>
            <a:tileRect/>
          </a:gradFill>
          <a:ln w="9525" cap="flat" cmpd="sng">
            <a:solidFill>
              <a:srgbClr val="000099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sz="2400" b="1" i="1" dirty="0">
                <a:solidFill>
                  <a:srgbClr val="FFFF99"/>
                </a:solidFill>
                <a:latin typeface="Georgia" panose="02040502050405020303" pitchFamily="18" charset="0"/>
              </a:rPr>
              <a:t>МОБУ СОШ № 7 </a:t>
            </a:r>
            <a:endParaRPr sz="2400" b="1" i="1" dirty="0">
              <a:solidFill>
                <a:srgbClr val="FFFF99"/>
              </a:solidFill>
              <a:latin typeface="Georgia" panose="02040502050405020303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sz="2400" b="1" i="1" dirty="0">
                <a:solidFill>
                  <a:srgbClr val="FFFF99"/>
                </a:solidFill>
                <a:latin typeface="Georgia" panose="02040502050405020303" pitchFamily="18" charset="0"/>
              </a:rPr>
              <a:t>г. Якутска Республики Саха (Якутия) </a:t>
            </a:r>
            <a:endParaRPr sz="2400" b="1" i="1" dirty="0">
              <a:solidFill>
                <a:srgbClr val="FFFF99"/>
              </a:solidFill>
              <a:latin typeface="Georgia" panose="02040502050405020303" pitchFamily="18" charset="0"/>
            </a:endParaRPr>
          </a:p>
        </p:txBody>
      </p:sp>
      <p:pic>
        <p:nvPicPr>
          <p:cNvPr id="2052" name="Picture 7" descr="сканирование00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1192213"/>
            <a:ext cx="2381250" cy="3316287"/>
          </a:xfrm>
          <a:prstGeom prst="rect">
            <a:avLst/>
          </a:prstGeom>
          <a:noFill/>
          <a:ln w="9525" cap="flat" cmpd="sng">
            <a:solidFill>
              <a:srgbClr val="FFCC99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053" name="AutoShape 9"/>
          <p:cNvSpPr/>
          <p:nvPr/>
        </p:nvSpPr>
        <p:spPr>
          <a:xfrm>
            <a:off x="3255963" y="1370013"/>
            <a:ext cx="5502275" cy="2962275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sz="2800" b="1" i="1" dirty="0">
                <a:solidFill>
                  <a:srgbClr val="000099"/>
                </a:solidFill>
                <a:latin typeface="Monotype Corsiva" pitchFamily="66" charset="0"/>
              </a:rPr>
              <a:t>учитель начальных классов </a:t>
            </a:r>
            <a:endParaRPr sz="2800" b="1" i="1" dirty="0">
              <a:solidFill>
                <a:srgbClr val="000099"/>
              </a:solidFill>
              <a:latin typeface="Monotype Corsiva" pitchFamily="66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sz="2800" b="1" i="1" dirty="0">
                <a:solidFill>
                  <a:srgbClr val="000099"/>
                </a:solidFill>
                <a:latin typeface="Monotype Corsiva" pitchFamily="66" charset="0"/>
              </a:rPr>
              <a:t>высшее профессиональное образование,</a:t>
            </a:r>
            <a:endParaRPr sz="2800" dirty="0">
              <a:solidFill>
                <a:srgbClr val="000099"/>
              </a:solidFill>
              <a:latin typeface="Monotype Corsiva" pitchFamily="66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sz="2800" b="1" i="1" dirty="0">
                <a:solidFill>
                  <a:srgbClr val="000099"/>
                </a:solidFill>
                <a:latin typeface="Monotype Corsiva" pitchFamily="66" charset="0"/>
              </a:rPr>
              <a:t>высшая квалификационная категория,</a:t>
            </a:r>
            <a:endParaRPr sz="2800" dirty="0">
              <a:solidFill>
                <a:srgbClr val="000099"/>
              </a:solidFill>
              <a:latin typeface="Monotype Corsiva" pitchFamily="66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sz="2800" b="1" i="1" dirty="0">
                <a:solidFill>
                  <a:srgbClr val="000099"/>
                </a:solidFill>
                <a:latin typeface="Monotype Corsiva" pitchFamily="66" charset="0"/>
              </a:rPr>
              <a:t>стаж педагогической работы 32 года</a:t>
            </a:r>
            <a:endParaRPr sz="28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pic>
        <p:nvPicPr>
          <p:cNvPr id="2054" name="Picture 10" descr="574a61436c4d46c39fe790e1290422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922225">
            <a:off x="7450138" y="-57150"/>
            <a:ext cx="1584325" cy="10874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5" name="AutoShape 18"/>
          <p:cNvSpPr/>
          <p:nvPr/>
        </p:nvSpPr>
        <p:spPr>
          <a:xfrm>
            <a:off x="330200" y="5229225"/>
            <a:ext cx="4749800" cy="1057275"/>
          </a:xfrm>
          <a:prstGeom prst="roundRect">
            <a:avLst>
              <a:gd name="adj" fmla="val 16667"/>
            </a:avLst>
          </a:prstGeom>
          <a:noFill/>
          <a:ln w="38100" cap="flat" cmpd="dbl">
            <a:solidFill>
              <a:srgbClr val="000099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lnSpc>
                <a:spcPct val="80000"/>
              </a:lnSpc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b="1" i="1" dirty="0">
                <a:solidFill>
                  <a:srgbClr val="800000"/>
                </a:solidFill>
                <a:latin typeface="Georgia" panose="02040502050405020303" pitchFamily="18" charset="0"/>
              </a:rPr>
              <a:t>Федорова Зарема Иннокентьевна</a:t>
            </a:r>
            <a:endParaRPr b="1" i="1" dirty="0">
              <a:solidFill>
                <a:srgbClr val="800000"/>
              </a:solidFill>
              <a:latin typeface="Georgia" panose="02040502050405020303" pitchFamily="18" charset="0"/>
            </a:endParaRPr>
          </a:p>
        </p:txBody>
      </p:sp>
      <p:pic>
        <p:nvPicPr>
          <p:cNvPr id="12" name="Picture 2" descr="C:\Users\Учитель\Desktop\Фото 1е\Фото 1 Е класс\DSC_080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2120" y="4481079"/>
            <a:ext cx="3491880" cy="2376922"/>
          </a:xfrm>
          <a:prstGeom prst="rect">
            <a:avLst/>
          </a:prstGeom>
          <a:noFill/>
          <a:ln w="31750" cmpd="sng"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Rectangle 10"/>
          <p:cNvSpPr txBox="1">
            <a:spLocks noChangeArrowheads="1"/>
          </p:cNvSpPr>
          <p:nvPr/>
        </p:nvSpPr>
        <p:spPr bwMode="auto">
          <a:xfrm>
            <a:off x="0" y="0"/>
            <a:ext cx="9144000" cy="1052513"/>
          </a:xfrm>
          <a:prstGeom prst="rect">
            <a:avLst/>
          </a:prstGeom>
          <a:gradFill rotWithShape="1">
            <a:gsLst>
              <a:gs pos="0">
                <a:srgbClr val="A5E1A8"/>
              </a:gs>
              <a:gs pos="50000">
                <a:srgbClr val="FFFFCC"/>
              </a:gs>
              <a:gs pos="100000">
                <a:srgbClr val="A5E1A8"/>
              </a:gs>
            </a:gsLst>
            <a:lin ang="5400000" scaled="1"/>
          </a:gradFill>
          <a:ln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sz="3600" b="1" i="1" dirty="0">
                <a:solidFill>
                  <a:srgbClr val="40404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Русский язык 1 класс</a:t>
            </a:r>
            <a:endParaRPr sz="3600" b="1" i="1" dirty="0">
              <a:solidFill>
                <a:srgbClr val="404040"/>
              </a:solidFill>
              <a:effectLst>
                <a:outerShdw blurRad="38100" dist="38100" dir="2700000">
                  <a:srgbClr val="C0C0C0"/>
                </a:outerShdw>
              </a:effectLst>
              <a:latin typeface="Trebuchet MS" panose="020B0603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1267" name="Picture 73" descr="zvonok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01013" y="69850"/>
            <a:ext cx="831850" cy="701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Объект 2"/>
          <p:cNvSpPr>
            <a:spLocks noGrp="1"/>
          </p:cNvSpPr>
          <p:nvPr>
            <p:ph idx="1"/>
          </p:nvPr>
        </p:nvSpPr>
        <p:spPr>
          <a:xfrm>
            <a:off x="401638" y="1719263"/>
            <a:ext cx="8372475" cy="4200525"/>
          </a:xfr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Алгоритм списывания слов и высказываний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                                       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У козы было семеро козлят.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774700" y="2908300"/>
            <a:ext cx="431800" cy="60166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4638" y="3068638"/>
            <a:ext cx="936625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063875" y="3068638"/>
            <a:ext cx="935038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587875" y="3076575"/>
            <a:ext cx="935038" cy="433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1292225" y="4508500"/>
            <a:ext cx="5048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1031875" y="3294063"/>
            <a:ext cx="50323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24" idx="3"/>
            <a:endCxn id="25" idx="1"/>
          </p:cNvCxnSpPr>
          <p:nvPr/>
        </p:nvCxnSpPr>
        <p:spPr>
          <a:xfrm>
            <a:off x="3998913" y="3284538"/>
            <a:ext cx="588963" cy="95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2454275" y="3294063"/>
            <a:ext cx="6096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Дуга 32"/>
          <p:cNvSpPr/>
          <p:nvPr/>
        </p:nvSpPr>
        <p:spPr>
          <a:xfrm rot="7878452">
            <a:off x="689769" y="3313906"/>
            <a:ext cx="533400" cy="560388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4" name="Дуга 43"/>
          <p:cNvSpPr/>
          <p:nvPr/>
        </p:nvSpPr>
        <p:spPr>
          <a:xfrm rot="7878452">
            <a:off x="2904331" y="3329781"/>
            <a:ext cx="531813" cy="558800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Дуга 44"/>
          <p:cNvSpPr/>
          <p:nvPr/>
        </p:nvSpPr>
        <p:spPr>
          <a:xfrm rot="7878452">
            <a:off x="1926431" y="3334544"/>
            <a:ext cx="531813" cy="558800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Дуга 45"/>
          <p:cNvSpPr/>
          <p:nvPr/>
        </p:nvSpPr>
        <p:spPr>
          <a:xfrm rot="7878452">
            <a:off x="1535906" y="3340894"/>
            <a:ext cx="531813" cy="558800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7" name="Дуга 46"/>
          <p:cNvSpPr/>
          <p:nvPr/>
        </p:nvSpPr>
        <p:spPr>
          <a:xfrm rot="7878452">
            <a:off x="4760119" y="3310731"/>
            <a:ext cx="531813" cy="558800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Дуга 47"/>
          <p:cNvSpPr/>
          <p:nvPr/>
        </p:nvSpPr>
        <p:spPr>
          <a:xfrm rot="7878452">
            <a:off x="4377531" y="3310731"/>
            <a:ext cx="531813" cy="558800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Дуга 48"/>
          <p:cNvSpPr/>
          <p:nvPr/>
        </p:nvSpPr>
        <p:spPr>
          <a:xfrm rot="7878452">
            <a:off x="3289300" y="3330575"/>
            <a:ext cx="533400" cy="558800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0" name="Дуга 49"/>
          <p:cNvSpPr/>
          <p:nvPr/>
        </p:nvSpPr>
        <p:spPr>
          <a:xfrm rot="7878452">
            <a:off x="6457156" y="3331369"/>
            <a:ext cx="533400" cy="560388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" name="Дуга 50"/>
          <p:cNvSpPr/>
          <p:nvPr/>
        </p:nvSpPr>
        <p:spPr>
          <a:xfrm rot="7878452">
            <a:off x="6060281" y="3340894"/>
            <a:ext cx="531813" cy="558800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Дуга 51"/>
          <p:cNvSpPr/>
          <p:nvPr/>
        </p:nvSpPr>
        <p:spPr>
          <a:xfrm rot="7878452">
            <a:off x="5140325" y="3317875"/>
            <a:ext cx="533400" cy="558800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6065838" y="3067050"/>
            <a:ext cx="936625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>
            <a:off x="5478463" y="3294063"/>
            <a:ext cx="588963" cy="79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2346325" y="3608388"/>
            <a:ext cx="80963" cy="7143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flipH="1">
            <a:off x="6743700" y="3600450"/>
            <a:ext cx="79375" cy="7143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>
            <a:off x="4786313" y="3600450"/>
            <a:ext cx="80963" cy="7143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flipH="1">
            <a:off x="3300413" y="3600450"/>
            <a:ext cx="80963" cy="7143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Овал 40"/>
          <p:cNvSpPr/>
          <p:nvPr/>
        </p:nvSpPr>
        <p:spPr>
          <a:xfrm>
            <a:off x="7035800" y="3819525"/>
            <a:ext cx="46038" cy="46038"/>
          </a:xfrm>
          <a:prstGeom prst="ellipse">
            <a:avLst/>
          </a:prstGeom>
          <a:ln w="63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7110413" y="3448050"/>
            <a:ext cx="44450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1" name="Group 9"/>
          <p:cNvGrpSpPr/>
          <p:nvPr/>
        </p:nvGrpSpPr>
        <p:grpSpPr>
          <a:xfrm rot="-1073331">
            <a:off x="647700" y="5229225"/>
            <a:ext cx="1774825" cy="1212850"/>
            <a:chOff x="2373" y="1443"/>
            <a:chExt cx="1902" cy="1256"/>
          </a:xfrm>
        </p:grpSpPr>
        <p:pic>
          <p:nvPicPr>
            <p:cNvPr id="11297" name="Picture 10" descr="PH02750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73" y="1443"/>
              <a:ext cx="1872" cy="125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98" name="Picture 11" descr="WB01268_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-1563283">
              <a:off x="3003" y="2508"/>
              <a:ext cx="1272" cy="7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1296" name="Picture 14" descr="https://novoboz.ru/1132527/1139697/1139704/1139733/34702874/101367878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9600" y="4157663"/>
            <a:ext cx="1814513" cy="2378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Rectangle 10"/>
          <p:cNvSpPr txBox="1"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gradFill rotWithShape="1">
            <a:gsLst>
              <a:gs pos="0">
                <a:srgbClr val="A5E1A8"/>
              </a:gs>
              <a:gs pos="50000">
                <a:srgbClr val="FFFFCC"/>
              </a:gs>
              <a:gs pos="100000">
                <a:srgbClr val="A5E1A8"/>
              </a:gs>
            </a:gsLst>
            <a:lin ang="5400000" scaled="1"/>
          </a:gradFill>
          <a:ln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sz="3600" b="1" i="1" dirty="0">
                <a:solidFill>
                  <a:srgbClr val="40404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   Основные орфограммы 1 класса</a:t>
            </a:r>
            <a:endParaRPr sz="3600" b="1" i="1" dirty="0">
              <a:solidFill>
                <a:srgbClr val="404040"/>
              </a:solidFill>
              <a:effectLst>
                <a:outerShdw blurRad="38100" dist="38100" dir="2700000">
                  <a:srgbClr val="C0C0C0"/>
                </a:outerShdw>
              </a:effectLst>
              <a:latin typeface="Trebuchet MS" panose="020B0603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2291" name="AutoShape 10"/>
          <p:cNvSpPr/>
          <p:nvPr/>
        </p:nvSpPr>
        <p:spPr>
          <a:xfrm>
            <a:off x="304800" y="1365250"/>
            <a:ext cx="8534400" cy="4608513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25400" cap="flat" cmpd="sng">
            <a:pattFill prst="pct80">
              <a:fgClr>
                <a:schemeClr val="hlink"/>
              </a:fgClr>
              <a:bgClr>
                <a:srgbClr val="FFFFFF"/>
              </a:bgClr>
            </a:patt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70000"/>
              </a:lnSpc>
              <a:spcBef>
                <a:spcPct val="0"/>
              </a:spcBef>
              <a:buNone/>
            </a:pPr>
            <a:endParaRPr sz="2800" dirty="0">
              <a:latin typeface="Monotype Corsiva" pitchFamily="66" charset="0"/>
            </a:endParaRPr>
          </a:p>
        </p:txBody>
      </p:sp>
      <p:pic>
        <p:nvPicPr>
          <p:cNvPr id="12292" name="Picture 73" descr="zvonok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01038" y="557213"/>
            <a:ext cx="831850" cy="701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584200" y="1500188"/>
            <a:ext cx="7975600" cy="4338638"/>
          </a:xfrm>
        </p:spPr>
        <p:txBody>
          <a:bodyPr vert="horz" wrap="square" lIns="91440" tIns="45720" rIns="91440" bIns="45720" numCol="1" anchor="t" anchorCtr="0" compatLnSpc="1">
            <a:normAutofit fontScale="92500" lnSpcReduction="10000"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4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о</a:t>
            </a: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бозначение звука  </a:t>
            </a: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  <a:sym typeface="Symbol" panose="05050102010706020507" pitchFamily="18" charset="2"/>
              </a:rPr>
              <a:t> </a:t>
            </a: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й </a:t>
            </a: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̓</a:t>
            </a: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  <a:sym typeface="Symbol" panose="05050102010706020507" pitchFamily="18" charset="2"/>
              </a:rPr>
              <a:t></a:t>
            </a: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;</a:t>
            </a: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4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н</a:t>
            </a: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аписание сочетаний: </a:t>
            </a:r>
            <a:r>
              <a:rPr kumimoji="0" lang="ru-RU" sz="3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жи</a:t>
            </a: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-ши, </a:t>
            </a:r>
            <a:r>
              <a:rPr kumimoji="0" lang="ru-RU" sz="3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ча</a:t>
            </a: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-ща, чу-</a:t>
            </a:r>
            <a:r>
              <a:rPr kumimoji="0" lang="ru-RU" sz="3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щу</a:t>
            </a: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, </a:t>
            </a:r>
            <a:r>
              <a:rPr kumimoji="0" lang="ru-RU" sz="3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цы-ци</a:t>
            </a: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, </a:t>
            </a:r>
            <a:r>
              <a:rPr kumimoji="0" lang="ru-RU" sz="3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чк-чн-щн</a:t>
            </a: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;</a:t>
            </a: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4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з</a:t>
            </a: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аглавная буква в начале высказывания;</a:t>
            </a: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4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з</a:t>
            </a: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аглавная буква в именах собственных;</a:t>
            </a: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4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г</a:t>
            </a: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ласные буквы о-ё после шипящих (на уровне знакомства).</a:t>
            </a: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Rectangle 10"/>
          <p:cNvSpPr txBox="1">
            <a:spLocks noChangeArrowheads="1"/>
          </p:cNvSpPr>
          <p:nvPr/>
        </p:nvSpPr>
        <p:spPr bwMode="auto">
          <a:xfrm>
            <a:off x="0" y="0"/>
            <a:ext cx="9144000" cy="1435100"/>
          </a:xfrm>
          <a:prstGeom prst="rect">
            <a:avLst/>
          </a:prstGeom>
          <a:gradFill rotWithShape="1">
            <a:gsLst>
              <a:gs pos="0">
                <a:srgbClr val="A5E1A8"/>
              </a:gs>
              <a:gs pos="50000">
                <a:srgbClr val="FFFFCC"/>
              </a:gs>
              <a:gs pos="100000">
                <a:srgbClr val="A5E1A8"/>
              </a:gs>
            </a:gsLst>
            <a:lin ang="5400000" scaled="1"/>
          </a:gradFill>
          <a:ln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sz="4400" b="1" i="1" dirty="0">
                <a:solidFill>
                  <a:srgbClr val="40404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класс</a:t>
            </a:r>
            <a:endParaRPr sz="4400" b="1" i="1" dirty="0">
              <a:solidFill>
                <a:srgbClr val="40404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с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ильные и слабые позиции гласных и согласных;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п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исьмо с «дырками»;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к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ак изменяются слова;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с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пособы проверки орфограмм (по сильной позиции путем изменения слова, по словарю);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у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чет состава слова при проверке;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п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роверка с помощью родственных слов.</a:t>
            </a: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  <p:pic>
        <p:nvPicPr>
          <p:cNvPr id="13316" name="Picture 6" descr="http://geomath.my1.ru/0_b412e_5f526fc3_S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1321772">
            <a:off x="236538" y="333375"/>
            <a:ext cx="1098550" cy="1016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Rectangle 10"/>
          <p:cNvSpPr txBox="1">
            <a:spLocks noChangeArrowheads="1"/>
          </p:cNvSpPr>
          <p:nvPr/>
        </p:nvSpPr>
        <p:spPr bwMode="auto">
          <a:xfrm>
            <a:off x="0" y="0"/>
            <a:ext cx="9144000" cy="1435100"/>
          </a:xfrm>
          <a:prstGeom prst="rect">
            <a:avLst/>
          </a:prstGeom>
          <a:gradFill rotWithShape="1">
            <a:gsLst>
              <a:gs pos="0">
                <a:srgbClr val="A5E1A8"/>
              </a:gs>
              <a:gs pos="50000">
                <a:srgbClr val="FFFFCC"/>
              </a:gs>
              <a:gs pos="100000">
                <a:srgbClr val="A5E1A8"/>
              </a:gs>
            </a:gsLst>
            <a:lin ang="5400000" scaled="1"/>
          </a:gradFill>
          <a:ln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sz="4400" b="1" i="1" dirty="0">
                <a:solidFill>
                  <a:srgbClr val="40404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класс</a:t>
            </a:r>
            <a:endParaRPr sz="4400" b="1" i="1" dirty="0">
              <a:solidFill>
                <a:srgbClr val="40404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[кот] [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каты]       коты   каты   </a:t>
            </a:r>
            <a:r>
              <a:rPr kumimoji="0" lang="ru-RU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к?ты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[</a:t>
            </a: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    </a:t>
            </a: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[а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  1 буква</a:t>
            </a: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H="1">
            <a:off x="2339975" y="1600200"/>
            <a:ext cx="71438" cy="1444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 flipV="1">
            <a:off x="1042988" y="2781300"/>
            <a:ext cx="288925" cy="5953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1611313" y="2781300"/>
            <a:ext cx="306388" cy="5953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343" name="Picture 16" descr="https://img-gorod.ru/upload/iblock/98d/98d3681e018773cf8cf90ae298c24c76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95963" y="3376613"/>
            <a:ext cx="2552700" cy="34147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Rectangle 10"/>
          <p:cNvSpPr txBox="1">
            <a:spLocks noChangeArrowheads="1"/>
          </p:cNvSpPr>
          <p:nvPr/>
        </p:nvSpPr>
        <p:spPr bwMode="auto">
          <a:xfrm>
            <a:off x="0" y="0"/>
            <a:ext cx="9144000" cy="1000125"/>
          </a:xfrm>
          <a:prstGeom prst="rect">
            <a:avLst/>
          </a:prstGeom>
          <a:gradFill rotWithShape="1">
            <a:gsLst>
              <a:gs pos="0">
                <a:srgbClr val="A5E1A8"/>
              </a:gs>
              <a:gs pos="50000">
                <a:srgbClr val="FFFFCC"/>
              </a:gs>
              <a:gs pos="100000">
                <a:srgbClr val="A5E1A8"/>
              </a:gs>
            </a:gsLst>
            <a:lin ang="5400000" scaled="1"/>
          </a:gradFill>
          <a:ln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b="1" i="1" dirty="0">
                <a:solidFill>
                  <a:srgbClr val="40404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Основные орфограммы 2 класса</a:t>
            </a:r>
            <a:endParaRPr b="1" i="1" dirty="0">
              <a:solidFill>
                <a:srgbClr val="19194D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363" name="AutoShape 10"/>
          <p:cNvSpPr/>
          <p:nvPr/>
        </p:nvSpPr>
        <p:spPr>
          <a:xfrm>
            <a:off x="192088" y="1412875"/>
            <a:ext cx="8772525" cy="5040313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25400" cap="flat" cmpd="sng">
            <a:pattFill prst="pct80">
              <a:fgClr>
                <a:schemeClr val="hlink"/>
              </a:fgClr>
              <a:bgClr>
                <a:srgbClr val="FFFFFF"/>
              </a:bgClr>
            </a:patt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70000"/>
              </a:lnSpc>
              <a:spcBef>
                <a:spcPct val="0"/>
              </a:spcBef>
              <a:buNone/>
            </a:pPr>
            <a:endParaRPr sz="2800" dirty="0">
              <a:latin typeface="Monotype Corsiva" pitchFamily="66" charset="0"/>
            </a:endParaRPr>
          </a:p>
        </p:txBody>
      </p:sp>
      <p:sp>
        <p:nvSpPr>
          <p:cNvPr id="6" name="Объект 2"/>
          <p:cNvSpPr txBox="1"/>
          <p:nvPr/>
        </p:nvSpPr>
        <p:spPr bwMode="auto">
          <a:xfrm>
            <a:off x="192088" y="1557338"/>
            <a:ext cx="8964613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Слабые позиции в корне слова;</a:t>
            </a: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Гласные после шипящих и ц;</a:t>
            </a: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Разделительный ь;</a:t>
            </a: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Ь, как показатель мягкости согласных;</a:t>
            </a: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4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Разделительный </a:t>
            </a: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ъ (на уровне знакомства);</a:t>
            </a: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Оформление высказывания на письме;</a:t>
            </a: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Перенос слова;</a:t>
            </a: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Заглавная буква в именах собственных.</a:t>
            </a: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Rectangle 10"/>
          <p:cNvSpPr txBox="1">
            <a:spLocks noChangeArrowheads="1"/>
          </p:cNvSpPr>
          <p:nvPr/>
        </p:nvSpPr>
        <p:spPr bwMode="auto">
          <a:xfrm>
            <a:off x="0" y="0"/>
            <a:ext cx="9144000" cy="1187450"/>
          </a:xfrm>
          <a:prstGeom prst="rect">
            <a:avLst/>
          </a:prstGeom>
          <a:gradFill rotWithShape="1">
            <a:gsLst>
              <a:gs pos="0">
                <a:srgbClr val="A5E1A8"/>
              </a:gs>
              <a:gs pos="50000">
                <a:srgbClr val="FFFFCC"/>
              </a:gs>
              <a:gs pos="100000">
                <a:srgbClr val="A5E1A8"/>
              </a:gs>
            </a:gsLst>
            <a:lin ang="5400000" scaled="1"/>
          </a:gradFill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87450"/>
          </a:xfrm>
        </p:spPr>
        <p:txBody>
          <a:bodyPr vert="horz" wrap="square" lIns="91440" tIns="45720" rIns="91440" bIns="45720" numCol="1" anchor="ctr" anchorCtr="0" compatLnSpc="1">
            <a:noAutofit/>
          </a:bodyPr>
          <a:p>
            <a:pPr>
              <a:buNone/>
            </a:pPr>
            <a:r>
              <a:rPr b="1" i="1" dirty="0">
                <a:solidFill>
                  <a:srgbClr val="40404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класс</a:t>
            </a:r>
            <a:endParaRPr b="1" i="1" dirty="0">
              <a:solidFill>
                <a:srgbClr val="40404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244" name="Содержимое 2"/>
          <p:cNvSpPr>
            <a:spLocks noGrp="1"/>
          </p:cNvSpPr>
          <p:nvPr>
            <p:ph idx="1"/>
          </p:nvPr>
        </p:nvSpPr>
        <p:spPr>
          <a:xfrm>
            <a:off x="0" y="1557338"/>
            <a:ext cx="9144000" cy="5037138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склонение;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«проверочные слова» для проверки падежных окончаний (стена, стол, окно, рожь, пустой);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о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кончания, нарушающие закон письма;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п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равописание личных окончаний;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к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орни с чередованием.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389" name="Picture 6" descr="https://img-gorod.ru/upload/iblock/4eb/4eb059967e536ebf1824499cc0b93e2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92950" y="4343400"/>
            <a:ext cx="1871663" cy="2486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Rectangle 10"/>
          <p:cNvSpPr txBox="1">
            <a:spLocks noChangeArrowheads="1"/>
          </p:cNvSpPr>
          <p:nvPr/>
        </p:nvSpPr>
        <p:spPr bwMode="auto">
          <a:xfrm>
            <a:off x="4763" y="41275"/>
            <a:ext cx="9144000" cy="795338"/>
          </a:xfrm>
          <a:prstGeom prst="rect">
            <a:avLst/>
          </a:prstGeom>
          <a:gradFill rotWithShape="1">
            <a:gsLst>
              <a:gs pos="0">
                <a:srgbClr val="A5E1A8"/>
              </a:gs>
              <a:gs pos="50000">
                <a:srgbClr val="FFFFCC"/>
              </a:gs>
              <a:gs pos="100000">
                <a:srgbClr val="A5E1A8"/>
              </a:gs>
            </a:gsLst>
            <a:lin ang="5400000" scaled="1"/>
          </a:gradFill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4813"/>
          </a:xfrm>
        </p:spPr>
        <p:txBody>
          <a:bodyPr vert="horz" wrap="square" lIns="91440" tIns="45720" rIns="91440" bIns="45720" numCol="1" anchor="ctr" anchorCtr="0" compatLnSpc="1">
            <a:noAutofit/>
          </a:bodyPr>
          <a:p>
            <a:pPr eaLnBrk="1" hangingPunct="1">
              <a:buNone/>
            </a:pPr>
            <a:br>
              <a:rPr sz="3200" b="1" i="1" dirty="0">
                <a:solidFill>
                  <a:srgbClr val="40404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</a:br>
            <a:r>
              <a:rPr sz="3200" b="1" i="1" dirty="0">
                <a:solidFill>
                  <a:srgbClr val="40404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Основные орфограммы 3 класса</a:t>
            </a:r>
            <a:endParaRPr sz="3200" b="1" i="1" dirty="0">
              <a:solidFill>
                <a:srgbClr val="19194D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412" name="AutoShape 10"/>
          <p:cNvSpPr/>
          <p:nvPr/>
        </p:nvSpPr>
        <p:spPr>
          <a:xfrm>
            <a:off x="185738" y="981075"/>
            <a:ext cx="8772525" cy="5662613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25400" cap="flat" cmpd="sng">
            <a:pattFill prst="pct80">
              <a:fgClr>
                <a:schemeClr val="hlink"/>
              </a:fgClr>
              <a:bgClr>
                <a:srgbClr val="FFFFFF"/>
              </a:bgClr>
            </a:patt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70000"/>
              </a:lnSpc>
              <a:spcBef>
                <a:spcPct val="0"/>
              </a:spcBef>
              <a:buNone/>
            </a:pPr>
            <a:endParaRPr sz="2800" dirty="0">
              <a:latin typeface="Monotype Corsiva" pitchFamily="66" charset="0"/>
            </a:endParaRPr>
          </a:p>
        </p:txBody>
      </p:sp>
      <p:sp>
        <p:nvSpPr>
          <p:cNvPr id="9" name="Объект 2"/>
          <p:cNvSpPr txBox="1"/>
          <p:nvPr/>
        </p:nvSpPr>
        <p:spPr bwMode="auto">
          <a:xfrm>
            <a:off x="163513" y="1123950"/>
            <a:ext cx="8777288" cy="558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44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ф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онемное написание корней;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нефонемное </a:t>
            </a:r>
            <a:r>
              <a:rPr kumimoji="0" lang="ru-RU" sz="44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написание корней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;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фонемное </a:t>
            </a:r>
            <a:r>
              <a:rPr kumimoji="0" lang="ru-RU" sz="44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написание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приставок;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нефонемное </a:t>
            </a:r>
            <a:r>
              <a:rPr kumimoji="0" lang="ru-RU" sz="44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написание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приставок;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фонемное </a:t>
            </a:r>
            <a:r>
              <a:rPr kumimoji="0" lang="ru-RU" sz="44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написание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суффиксов;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нефонемное </a:t>
            </a:r>
            <a:r>
              <a:rPr kumimoji="0" lang="ru-RU" sz="44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написание суффиксов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;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фонемное </a:t>
            </a:r>
            <a:r>
              <a:rPr kumimoji="0" lang="ru-RU" sz="44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написание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окончаний;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нефонемное </a:t>
            </a:r>
            <a:r>
              <a:rPr kumimoji="0" lang="ru-RU" sz="44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написание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окончаний;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44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р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азделительные ъ и ь;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44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н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аписание сочетаний </a:t>
            </a:r>
            <a:r>
              <a:rPr kumimoji="0" lang="ru-RU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цы-ци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 (уточнение на основе расширения знаний морфемного состава слова). 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12" descr="http://static.ozone.ru/multimedia/books_covers/1003865289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08850" y="4246563"/>
            <a:ext cx="1835150" cy="2420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Rectangle 10"/>
          <p:cNvSpPr txBox="1">
            <a:spLocks noChangeArrowheads="1"/>
          </p:cNvSpPr>
          <p:nvPr/>
        </p:nvSpPr>
        <p:spPr bwMode="auto">
          <a:xfrm>
            <a:off x="0" y="0"/>
            <a:ext cx="9144000" cy="1187450"/>
          </a:xfrm>
          <a:prstGeom prst="rect">
            <a:avLst/>
          </a:prstGeom>
          <a:gradFill rotWithShape="1">
            <a:gsLst>
              <a:gs pos="0">
                <a:srgbClr val="A5E1A8"/>
              </a:gs>
              <a:gs pos="50000">
                <a:srgbClr val="FFFFCC"/>
              </a:gs>
              <a:gs pos="100000">
                <a:srgbClr val="A5E1A8"/>
              </a:gs>
            </a:gsLst>
            <a:lin ang="5400000" scaled="1"/>
          </a:gradFill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87450"/>
          </a:xfrm>
        </p:spPr>
        <p:txBody>
          <a:bodyPr vert="horz" wrap="square" lIns="91440" tIns="45720" rIns="91440" bIns="45720" numCol="1" anchor="ctr" anchorCtr="0" compatLnSpc="1">
            <a:noAutofit/>
          </a:bodyPr>
          <a:p>
            <a:pPr>
              <a:buNone/>
            </a:pPr>
            <a:r>
              <a:rPr sz="3200" b="1" i="1" dirty="0">
                <a:solidFill>
                  <a:srgbClr val="40404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класс</a:t>
            </a:r>
            <a:endParaRPr sz="3200" b="1" i="1" dirty="0">
              <a:solidFill>
                <a:srgbClr val="404040"/>
              </a:solidFill>
              <a:effectLst>
                <a:outerShdw blurRad="38100" dist="38100" dir="2700000">
                  <a:srgbClr val="C0C0C0"/>
                </a:outerShdw>
              </a:effectLst>
              <a:latin typeface="Trebuchet MS" panose="020B0603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0244" name="Содержимое 2"/>
          <p:cNvSpPr>
            <a:spLocks noGrp="1"/>
          </p:cNvSpPr>
          <p:nvPr>
            <p:ph idx="1"/>
          </p:nvPr>
        </p:nvSpPr>
        <p:spPr>
          <a:xfrm>
            <a:off x="0" y="1412875"/>
            <a:ext cx="9144000" cy="5037138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лексическое и грамматическое значение слова;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г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рамматические формы и грамматические значения частей речи;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с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амостоятельные и служебные части речи (числительное, наречие, союз, местоименные слова, частицы);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с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интаксические связи в словосочетании и предложении.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  <p:pic>
        <p:nvPicPr>
          <p:cNvPr id="18438" name="Picture 6" descr="5bu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0"/>
            <a:ext cx="1574800" cy="157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Rectangle 10"/>
          <p:cNvSpPr txBox="1">
            <a:spLocks noChangeArrowheads="1"/>
          </p:cNvSpPr>
          <p:nvPr/>
        </p:nvSpPr>
        <p:spPr bwMode="auto">
          <a:xfrm>
            <a:off x="4763" y="41275"/>
            <a:ext cx="9144000" cy="795338"/>
          </a:xfrm>
          <a:prstGeom prst="rect">
            <a:avLst/>
          </a:prstGeom>
          <a:gradFill rotWithShape="1">
            <a:gsLst>
              <a:gs pos="0">
                <a:srgbClr val="A5E1A8"/>
              </a:gs>
              <a:gs pos="50000">
                <a:srgbClr val="FFFFCC"/>
              </a:gs>
              <a:gs pos="100000">
                <a:srgbClr val="A5E1A8"/>
              </a:gs>
            </a:gsLst>
            <a:lin ang="5400000" scaled="1"/>
          </a:gradFill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4813"/>
          </a:xfrm>
        </p:spPr>
        <p:txBody>
          <a:bodyPr vert="horz" wrap="square" lIns="91440" tIns="45720" rIns="91440" bIns="45720" numCol="1" anchor="ctr" anchorCtr="0" compatLnSpc="1">
            <a:noAutofit/>
          </a:bodyPr>
          <a:p>
            <a:pPr eaLnBrk="1" hangingPunct="1">
              <a:buNone/>
            </a:pPr>
            <a:br>
              <a:rPr sz="3200" b="1" i="1" dirty="0">
                <a:solidFill>
                  <a:srgbClr val="40404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</a:br>
            <a:r>
              <a:rPr sz="3200" b="1" i="1" dirty="0">
                <a:solidFill>
                  <a:srgbClr val="40404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Основные орфограммы 4 класса</a:t>
            </a:r>
            <a:endParaRPr sz="3200" b="1" i="1" dirty="0">
              <a:solidFill>
                <a:srgbClr val="19194D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460" name="AutoShape 10"/>
          <p:cNvSpPr/>
          <p:nvPr/>
        </p:nvSpPr>
        <p:spPr>
          <a:xfrm>
            <a:off x="185738" y="981075"/>
            <a:ext cx="8772525" cy="5662613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25400" cap="flat" cmpd="sng">
            <a:pattFill prst="pct80">
              <a:fgClr>
                <a:schemeClr val="hlink"/>
              </a:fgClr>
              <a:bgClr>
                <a:srgbClr val="FFFFFF"/>
              </a:bgClr>
            </a:patt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70000"/>
              </a:lnSpc>
              <a:spcBef>
                <a:spcPct val="0"/>
              </a:spcBef>
              <a:buNone/>
            </a:pPr>
            <a:endParaRPr sz="2800" dirty="0">
              <a:latin typeface="Monotype Corsiva" pitchFamily="66" charset="0"/>
            </a:endParaRPr>
          </a:p>
        </p:txBody>
      </p:sp>
      <p:sp>
        <p:nvSpPr>
          <p:cNvPr id="9" name="Объект 2"/>
          <p:cNvSpPr txBox="1"/>
          <p:nvPr/>
        </p:nvSpPr>
        <p:spPr bwMode="auto">
          <a:xfrm>
            <a:off x="163513" y="1123950"/>
            <a:ext cx="8777288" cy="558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  <p:sp>
        <p:nvSpPr>
          <p:cNvPr id="10" name="Объект 2"/>
          <p:cNvSpPr txBox="1"/>
          <p:nvPr/>
        </p:nvSpPr>
        <p:spPr bwMode="auto">
          <a:xfrm>
            <a:off x="315913" y="1276350"/>
            <a:ext cx="8777288" cy="558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Суффиксы наречий;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Окончания числительных;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Правописание местоимений;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Знаки препинания в простом и сложном предложениях;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Знаки препинания при однородных членах предложения.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  <p:pic>
        <p:nvPicPr>
          <p:cNvPr id="19463" name="Picture 2" descr="C:\Users\Пользователь\Desktop\картиник для букваря\29429216-Ni-os-de-dibujos-animados-sentado-en-el-escritorio-de-la-escuela-y-sacar-la-mano-para-contestar-Foto-de-archivo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6145213" y="5013325"/>
            <a:ext cx="2795587" cy="1630363"/>
          </a:xfrm>
          <a:ln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Rectangle 10"/>
          <p:cNvSpPr txBox="1">
            <a:spLocks noChangeArrowheads="1"/>
          </p:cNvSpPr>
          <p:nvPr/>
        </p:nvSpPr>
        <p:spPr bwMode="auto">
          <a:xfrm>
            <a:off x="0" y="0"/>
            <a:ext cx="9144000" cy="1187450"/>
          </a:xfrm>
          <a:prstGeom prst="rect">
            <a:avLst/>
          </a:prstGeom>
          <a:gradFill rotWithShape="1">
            <a:gsLst>
              <a:gs pos="0">
                <a:srgbClr val="A5E1A8"/>
              </a:gs>
              <a:gs pos="50000">
                <a:srgbClr val="FFFFCC"/>
              </a:gs>
              <a:gs pos="100000">
                <a:srgbClr val="A5E1A8"/>
              </a:gs>
            </a:gsLst>
            <a:lin ang="5400000" scaled="1"/>
          </a:gradFill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87450"/>
          </a:xfrm>
        </p:spPr>
        <p:txBody>
          <a:bodyPr vert="horz" wrap="square" lIns="91440" tIns="45720" rIns="91440" bIns="45720" numCol="1" anchor="ctr" anchorCtr="0" compatLnSpc="1">
            <a:noAutofit/>
          </a:bodyPr>
          <a:p>
            <a:pPr>
              <a:buNone/>
            </a:pPr>
            <a:r>
              <a:rPr sz="3200" b="1" i="1" dirty="0">
                <a:solidFill>
                  <a:srgbClr val="40404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класс</a:t>
            </a:r>
            <a:br>
              <a:rPr sz="3200" b="1" i="1" dirty="0">
                <a:solidFill>
                  <a:srgbClr val="40404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3200" b="1" i="1" dirty="0">
                <a:solidFill>
                  <a:srgbClr val="40404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зачем словам нужны окончания</a:t>
            </a:r>
            <a:endParaRPr sz="3200" b="1" i="1" dirty="0">
              <a:solidFill>
                <a:srgbClr val="404040"/>
              </a:solidFill>
              <a:effectLst>
                <a:outerShdw blurRad="38100" dist="38100" dir="2700000">
                  <a:srgbClr val="C0C0C0"/>
                </a:outerShdw>
              </a:effectLst>
              <a:latin typeface="Trebuchet MS" panose="020B0603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20484" name="Picture 6" descr="5bu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1250" y="593725"/>
            <a:ext cx="1574800" cy="157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5" name="AutoShape 10"/>
          <p:cNvSpPr>
            <a:spLocks noGrp="1"/>
          </p:cNvSpPr>
          <p:nvPr>
            <p:ph idx="1"/>
          </p:nvPr>
        </p:nvSpPr>
        <p:spPr>
          <a:xfrm>
            <a:off x="107950" y="1989138"/>
            <a:ext cx="8928100" cy="3762375"/>
          </a:xfrm>
          <a:prstGeom prst="foldedCorner">
            <a:avLst>
              <a:gd name="adj" fmla="val 12500"/>
            </a:avLst>
          </a:prstGeom>
          <a:solidFill>
            <a:schemeClr val="accent1">
              <a:alpha val="100000"/>
            </a:schemeClr>
          </a:solidFill>
          <a:ln w="25400">
            <a:pattFill prst="pct80">
              <a:fgClr>
                <a:schemeClr val="hlink">
                  <a:alpha val="100000"/>
                </a:schemeClr>
              </a:fgClr>
              <a:bgClr>
                <a:srgbClr val="FFFFFF"/>
              </a:bgClr>
            </a:pattFill>
          </a:ln>
        </p:spPr>
        <p:txBody>
          <a:bodyPr vert="horz" wrap="square" lIns="91440" tIns="45720" rIns="91440" bIns="45720" anchor="t" anchorCtr="0"/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З_п</a:t>
            </a:r>
            <a:r>
              <a:rPr lang="en-US" alt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ó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мню – з</a:t>
            </a:r>
            <a:r>
              <a:rPr lang="en-US" alt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 – з</a:t>
            </a:r>
            <a:r>
              <a:rPr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помню.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Талантл_вый – ворчлѝвый – талантл</a:t>
            </a:r>
            <a:r>
              <a:rPr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вый.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Подойти к п</a:t>
            </a:r>
            <a:r>
              <a:rPr lang="en-US" alt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рт_ - подойти к стене – подойти к парт</a:t>
            </a:r>
            <a:r>
              <a:rPr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786063" y="2420938"/>
            <a:ext cx="57150" cy="11271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2700338" y="2425700"/>
            <a:ext cx="71438" cy="10795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39750" y="2060575"/>
            <a:ext cx="4318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971550" y="2060575"/>
            <a:ext cx="0" cy="10795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555875" y="2087563"/>
            <a:ext cx="36036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916238" y="2066925"/>
            <a:ext cx="0" cy="10795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1749425" y="2533650"/>
            <a:ext cx="288925" cy="2286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011363" y="2533650"/>
            <a:ext cx="314325" cy="2413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294188" y="2570163"/>
            <a:ext cx="344488" cy="2174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4017963" y="2557463"/>
            <a:ext cx="287338" cy="2301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4340225" y="3059113"/>
            <a:ext cx="127000" cy="10795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4294188" y="3060700"/>
            <a:ext cx="57150" cy="1063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3176588" y="3573463"/>
            <a:ext cx="0" cy="14287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3167063" y="3716338"/>
            <a:ext cx="36036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>
            <a:off x="6397625" y="3644900"/>
            <a:ext cx="71438" cy="10795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H="1">
            <a:off x="6459538" y="3284538"/>
            <a:ext cx="74613" cy="7302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6469063" y="3662363"/>
            <a:ext cx="65088" cy="904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396038" y="3827463"/>
            <a:ext cx="36036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6396038" y="3608388"/>
            <a:ext cx="1588" cy="23495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11"/>
          <p:cNvSpPr/>
          <p:nvPr/>
        </p:nvSpPr>
        <p:spPr>
          <a:xfrm>
            <a:off x="8574088" y="0"/>
            <a:ext cx="569912" cy="6858000"/>
          </a:xfrm>
          <a:prstGeom prst="rect">
            <a:avLst/>
          </a:prstGeom>
          <a:solidFill>
            <a:srgbClr val="B9C1E5"/>
          </a:solidFill>
          <a:ln w="9525"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sz="2400" dirty="0">
              <a:latin typeface="Monotype Corsiva" pitchFamily="66" charset="0"/>
            </a:endParaRPr>
          </a:p>
        </p:txBody>
      </p:sp>
      <p:sp>
        <p:nvSpPr>
          <p:cNvPr id="3075" name="Rectangle 9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9275"/>
          </a:xfrm>
          <a:gradFill rotWithShape="1">
            <a:gsLst>
              <a:gs pos="0">
                <a:srgbClr val="A5E1A8">
                  <a:alpha val="100000"/>
                </a:srgbClr>
              </a:gs>
              <a:gs pos="50000">
                <a:srgbClr val="FFFFCC">
                  <a:alpha val="100000"/>
                </a:srgbClr>
              </a:gs>
              <a:gs pos="100000">
                <a:srgbClr val="A5E1A8">
                  <a:alpha val="100000"/>
                </a:srgbClr>
              </a:gs>
            </a:gsLst>
            <a:lin ang="5400000" scaled="1"/>
            <a:tileRect/>
          </a:gradFill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3600" b="1" dirty="0">
                <a:latin typeface="Monotype Corsiva" pitchFamily="66" charset="0"/>
              </a:rPr>
              <a:t>Достижения учащихся</a:t>
            </a:r>
            <a:endParaRPr sz="3600" b="1" dirty="0">
              <a:latin typeface="Monotype Corsiva" pitchFamily="66" charset="0"/>
            </a:endParaRPr>
          </a:p>
        </p:txBody>
      </p:sp>
      <p:sp>
        <p:nvSpPr>
          <p:cNvPr id="3076" name="AutoShape 10"/>
          <p:cNvSpPr/>
          <p:nvPr>
            <p:ph idx="1"/>
          </p:nvPr>
        </p:nvSpPr>
        <p:spPr>
          <a:xfrm>
            <a:off x="287338" y="979488"/>
            <a:ext cx="8572500" cy="4014787"/>
          </a:xfrm>
          <a:prstGeom prst="foldedCorner">
            <a:avLst>
              <a:gd name="adj" fmla="val 12500"/>
            </a:avLst>
          </a:prstGeom>
          <a:solidFill>
            <a:schemeClr val="accent1">
              <a:alpha val="100000"/>
            </a:schemeClr>
          </a:solidFill>
          <a:ln w="25400">
            <a:pattFill prst="pct80">
              <a:fgClr>
                <a:schemeClr val="hlink">
                  <a:alpha val="100000"/>
                </a:schemeClr>
              </a:fgClr>
              <a:bgClr>
                <a:srgbClr val="FFFFFF"/>
              </a:bgClr>
            </a:pattFill>
          </a:ln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endParaRPr lang="en-US" altLang="x-none" sz="2800" b="1" i="1" dirty="0">
              <a:latin typeface="Monotype Corsiva" pitchFamily="66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r>
              <a:rPr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Скороходкин Станислав – </a:t>
            </a:r>
            <a:r>
              <a:rPr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место  в школьной олимпиаде по математике;</a:t>
            </a:r>
            <a:endParaRPr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r>
              <a:rPr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Неустроев Алексей – </a:t>
            </a:r>
            <a:r>
              <a:rPr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место  в школьной олимпиаде по математике;</a:t>
            </a:r>
            <a:endParaRPr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r>
              <a:rPr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Скороходкин Станислав – </a:t>
            </a:r>
            <a:r>
              <a:rPr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место  в школьной олимпиаде по русскому языку;</a:t>
            </a:r>
            <a:endParaRPr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r>
              <a:rPr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Копанский Владимир – </a:t>
            </a:r>
            <a:r>
              <a:rPr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место  в школьной олимпиаде по русскому языку;</a:t>
            </a:r>
            <a:endParaRPr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r>
              <a:rPr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Аргунов Тимур – </a:t>
            </a:r>
            <a:r>
              <a:rPr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место  в школьной олимпиаде  по окружающему миру;</a:t>
            </a:r>
            <a:endParaRPr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r>
              <a:rPr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Неустроев Алексей – </a:t>
            </a:r>
            <a:r>
              <a:rPr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место  в школьной олимпиаде  по окружающему миру;</a:t>
            </a:r>
            <a:endParaRPr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endParaRPr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endParaRPr sz="2800" b="1" i="1" dirty="0">
              <a:latin typeface="Monotype Corsiva" pitchFamily="66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endParaRPr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r>
              <a:rPr sz="2800" dirty="0">
                <a:latin typeface="Monotype Corsiva" pitchFamily="66" charset="0"/>
              </a:rPr>
              <a:t> </a:t>
            </a:r>
            <a:endParaRPr sz="2800" dirty="0">
              <a:latin typeface="Monotype Corsiva" pitchFamily="66" charset="0"/>
            </a:endParaRPr>
          </a:p>
        </p:txBody>
      </p:sp>
      <p:pic>
        <p:nvPicPr>
          <p:cNvPr id="3077" name="Picture 11" descr="Ивашутиной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372100"/>
            <a:ext cx="1047750" cy="148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8" name="Picture 12" descr="Егоров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838" y="5589588"/>
            <a:ext cx="1566862" cy="1109662"/>
          </a:xfrm>
          <a:prstGeom prst="rect">
            <a:avLst/>
          </a:prstGeom>
          <a:noFill/>
          <a:ln w="6350" cap="flat" cmpd="sng">
            <a:solidFill>
              <a:srgbClr val="808080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3079" name="Picture 13" descr="Вербин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613" y="5400675"/>
            <a:ext cx="1000125" cy="1457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0" name="Picture 14" descr="Миронов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7675" y="5314950"/>
            <a:ext cx="1076325" cy="154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1" name="Picture 15" descr="Тамир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6325" y="5372100"/>
            <a:ext cx="1028700" cy="148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30" descr="bs00967_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50" y="0"/>
            <a:ext cx="1619250" cy="10556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6" name="Text Box 4"/>
          <p:cNvSpPr txBox="1"/>
          <p:nvPr/>
        </p:nvSpPr>
        <p:spPr>
          <a:xfrm>
            <a:off x="1243013" y="2747963"/>
            <a:ext cx="6632575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sz="4000" b="1" dirty="0"/>
              <a:t>Рассказал великое чюда.</a:t>
            </a:r>
            <a:endParaRPr sz="4000" b="1" dirty="0"/>
          </a:p>
        </p:txBody>
      </p:sp>
      <p:sp>
        <p:nvSpPr>
          <p:cNvPr id="13317" name="Text Box 5"/>
          <p:cNvSpPr txBox="1"/>
          <p:nvPr/>
        </p:nvSpPr>
        <p:spPr>
          <a:xfrm>
            <a:off x="1262063" y="3781425"/>
            <a:ext cx="663733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sz="4000" b="1" dirty="0"/>
              <a:t>Поймал залатую рыпку.</a:t>
            </a:r>
            <a:endParaRPr sz="4000" b="1" dirty="0"/>
          </a:p>
        </p:txBody>
      </p:sp>
      <p:sp>
        <p:nvSpPr>
          <p:cNvPr id="21508" name="Text Box 16"/>
          <p:cNvSpPr txBox="1"/>
          <p:nvPr/>
        </p:nvSpPr>
        <p:spPr>
          <a:xfrm>
            <a:off x="5064125" y="2565400"/>
            <a:ext cx="1587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sz="2400" dirty="0"/>
          </a:p>
        </p:txBody>
      </p:sp>
      <p:sp>
        <p:nvSpPr>
          <p:cNvPr id="6" name="Text Box 4"/>
          <p:cNvSpPr txBox="1"/>
          <p:nvPr/>
        </p:nvSpPr>
        <p:spPr>
          <a:xfrm>
            <a:off x="179388" y="55563"/>
            <a:ext cx="9072562" cy="2492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sz="4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sz="38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Спишите, исправляя ошибки.</a:t>
            </a:r>
            <a:endParaRPr sz="3800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sz="38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Выделите окончание и основу в  словах,   называющих предметы и признаки. </a:t>
            </a:r>
            <a:r>
              <a:rPr sz="4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Укажите работу окончаний.</a:t>
            </a:r>
            <a:endParaRPr sz="4000" b="1" i="1" dirty="0">
              <a:solidFill>
                <a:srgbClr val="0000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7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Text Box 4"/>
          <p:cNvSpPr txBox="1"/>
          <p:nvPr/>
        </p:nvSpPr>
        <p:spPr>
          <a:xfrm>
            <a:off x="1331913" y="80963"/>
            <a:ext cx="7704137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sz="3600" b="1" dirty="0">
                <a:solidFill>
                  <a:srgbClr val="0000FF"/>
                </a:solidFill>
              </a:rPr>
              <a:t>Алгоритм </a:t>
            </a:r>
            <a:endParaRPr sz="3600" b="1" dirty="0">
              <a:solidFill>
                <a:srgbClr val="0000FF"/>
              </a:solidFill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sz="3600" b="1" dirty="0">
                <a:solidFill>
                  <a:srgbClr val="0000FF"/>
                </a:solidFill>
              </a:rPr>
              <a:t>определения работы окончания</a:t>
            </a:r>
            <a:endParaRPr sz="3600" b="1" dirty="0">
              <a:solidFill>
                <a:srgbClr val="0000FF"/>
              </a:solidFill>
            </a:endParaRPr>
          </a:p>
        </p:txBody>
      </p:sp>
      <p:sp>
        <p:nvSpPr>
          <p:cNvPr id="19461" name="Text Box 5"/>
          <p:cNvSpPr txBox="1"/>
          <p:nvPr/>
        </p:nvSpPr>
        <p:spPr>
          <a:xfrm>
            <a:off x="0" y="1744663"/>
            <a:ext cx="9036050" cy="12620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sz="2800" b="1" dirty="0"/>
              <a:t>1.Определить, на какое число </a:t>
            </a:r>
            <a:endParaRPr sz="2800" b="1" dirty="0"/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sz="2800" b="1" dirty="0"/>
              <a:t>указывает окончание (один – много)</a:t>
            </a:r>
            <a:endParaRPr sz="28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endParaRPr sz="2000" b="1" dirty="0">
              <a:solidFill>
                <a:schemeClr val="accent2"/>
              </a:solidFill>
            </a:endParaRPr>
          </a:p>
        </p:txBody>
      </p:sp>
      <p:sp>
        <p:nvSpPr>
          <p:cNvPr id="19462" name="Text Box 6"/>
          <p:cNvSpPr txBox="1"/>
          <p:nvPr/>
        </p:nvSpPr>
        <p:spPr>
          <a:xfrm>
            <a:off x="1187450" y="3367088"/>
            <a:ext cx="6840538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sz="2800" b="1" dirty="0"/>
              <a:t>2.Определить, на какой род </a:t>
            </a:r>
            <a:endParaRPr sz="2800" b="1" dirty="0"/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sz="2800" b="1" dirty="0"/>
              <a:t>указывает окончание(он – она – оно)</a:t>
            </a:r>
            <a:endParaRPr sz="2800" b="1" dirty="0"/>
          </a:p>
        </p:txBody>
      </p:sp>
      <p:grpSp>
        <p:nvGrpSpPr>
          <p:cNvPr id="19477" name="Group 21"/>
          <p:cNvGrpSpPr/>
          <p:nvPr/>
        </p:nvGrpSpPr>
        <p:grpSpPr>
          <a:xfrm>
            <a:off x="1187450" y="1320800"/>
            <a:ext cx="6840538" cy="1366838"/>
            <a:chOff x="1519" y="1298"/>
            <a:chExt cx="2858" cy="861"/>
          </a:xfrm>
        </p:grpSpPr>
        <p:sp>
          <p:nvSpPr>
            <p:cNvPr id="22541" name="Line 10"/>
            <p:cNvSpPr/>
            <p:nvPr/>
          </p:nvSpPr>
          <p:spPr>
            <a:xfrm>
              <a:off x="2949" y="1298"/>
              <a:ext cx="0" cy="27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22542" name="Rectangle 13"/>
            <p:cNvSpPr/>
            <p:nvPr/>
          </p:nvSpPr>
          <p:spPr>
            <a:xfrm>
              <a:off x="1519" y="1570"/>
              <a:ext cx="2858" cy="589"/>
            </a:xfrm>
            <a:prstGeom prst="rect">
              <a:avLst/>
            </a:prstGeom>
            <a:noFill/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sz="2400" dirty="0"/>
            </a:p>
          </p:txBody>
        </p:sp>
      </p:grpSp>
      <p:grpSp>
        <p:nvGrpSpPr>
          <p:cNvPr id="19478" name="Group 22"/>
          <p:cNvGrpSpPr/>
          <p:nvPr/>
        </p:nvGrpSpPr>
        <p:grpSpPr>
          <a:xfrm>
            <a:off x="1187450" y="2905125"/>
            <a:ext cx="6840538" cy="1441450"/>
            <a:chOff x="1519" y="2159"/>
            <a:chExt cx="2858" cy="908"/>
          </a:xfrm>
        </p:grpSpPr>
        <p:sp>
          <p:nvSpPr>
            <p:cNvPr id="22539" name="Line 11"/>
            <p:cNvSpPr/>
            <p:nvPr/>
          </p:nvSpPr>
          <p:spPr>
            <a:xfrm>
              <a:off x="2997" y="2159"/>
              <a:ext cx="0" cy="273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22540" name="Rectangle 14"/>
            <p:cNvSpPr/>
            <p:nvPr/>
          </p:nvSpPr>
          <p:spPr>
            <a:xfrm>
              <a:off x="1519" y="2432"/>
              <a:ext cx="2858" cy="635"/>
            </a:xfrm>
            <a:prstGeom prst="rect">
              <a:avLst/>
            </a:prstGeom>
            <a:noFill/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sz="2400" dirty="0"/>
            </a:p>
          </p:txBody>
        </p:sp>
      </p:grpSp>
      <p:grpSp>
        <p:nvGrpSpPr>
          <p:cNvPr id="19480" name="Group 24"/>
          <p:cNvGrpSpPr/>
          <p:nvPr/>
        </p:nvGrpSpPr>
        <p:grpSpPr>
          <a:xfrm>
            <a:off x="1187450" y="4581525"/>
            <a:ext cx="6840538" cy="1758950"/>
            <a:chOff x="742" y="3067"/>
            <a:chExt cx="4309" cy="1108"/>
          </a:xfrm>
        </p:grpSpPr>
        <p:sp>
          <p:nvSpPr>
            <p:cNvPr id="22536" name="Text Box 7"/>
            <p:cNvSpPr txBox="1"/>
            <p:nvPr/>
          </p:nvSpPr>
          <p:spPr>
            <a:xfrm>
              <a:off x="742" y="3380"/>
              <a:ext cx="4309" cy="79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sz="2800" b="1" dirty="0"/>
                <a:t>3.Определить, на какой падеж</a:t>
              </a:r>
              <a:endParaRPr sz="2800" b="1" dirty="0"/>
            </a:p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sz="2800" b="1" dirty="0"/>
                <a:t>указывает окончание (стена)</a:t>
              </a:r>
              <a:endParaRPr sz="2800" b="1" dirty="0"/>
            </a:p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sz="2000" b="1" dirty="0">
                <a:solidFill>
                  <a:schemeClr val="accent2"/>
                </a:solidFill>
              </a:endParaRPr>
            </a:p>
          </p:txBody>
        </p:sp>
        <p:sp>
          <p:nvSpPr>
            <p:cNvPr id="22537" name="Line 12"/>
            <p:cNvSpPr/>
            <p:nvPr/>
          </p:nvSpPr>
          <p:spPr>
            <a:xfrm>
              <a:off x="3016" y="3067"/>
              <a:ext cx="0" cy="27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22538" name="Rectangle 15"/>
            <p:cNvSpPr/>
            <p:nvPr/>
          </p:nvSpPr>
          <p:spPr>
            <a:xfrm>
              <a:off x="742" y="3357"/>
              <a:ext cx="4309" cy="635"/>
            </a:xfrm>
            <a:prstGeom prst="rect">
              <a:avLst/>
            </a:prstGeom>
            <a:noFill/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Text Box 2"/>
          <p:cNvSpPr txBox="1"/>
          <p:nvPr/>
        </p:nvSpPr>
        <p:spPr>
          <a:xfrm>
            <a:off x="1185863" y="1844675"/>
            <a:ext cx="65024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sz="4000" b="1" dirty="0">
                <a:solidFill>
                  <a:srgbClr val="0000FF"/>
                </a:solidFill>
              </a:rPr>
              <a:t>Рассказал великое чудо.</a:t>
            </a:r>
            <a:endParaRPr sz="4000" b="1" dirty="0">
              <a:solidFill>
                <a:srgbClr val="0000FF"/>
              </a:solidFill>
            </a:endParaRPr>
          </a:p>
        </p:txBody>
      </p:sp>
      <p:grpSp>
        <p:nvGrpSpPr>
          <p:cNvPr id="23555" name="Group 3"/>
          <p:cNvGrpSpPr/>
          <p:nvPr/>
        </p:nvGrpSpPr>
        <p:grpSpPr>
          <a:xfrm>
            <a:off x="7092950" y="2276475"/>
            <a:ext cx="360363" cy="144463"/>
            <a:chOff x="5193" y="1661"/>
            <a:chExt cx="227" cy="91"/>
          </a:xfrm>
        </p:grpSpPr>
        <p:sp>
          <p:nvSpPr>
            <p:cNvPr id="23562" name="Line 4"/>
            <p:cNvSpPr/>
            <p:nvPr/>
          </p:nvSpPr>
          <p:spPr>
            <a:xfrm>
              <a:off x="5193" y="1752"/>
              <a:ext cx="227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3563" name="Line 5"/>
            <p:cNvSpPr/>
            <p:nvPr/>
          </p:nvSpPr>
          <p:spPr>
            <a:xfrm>
              <a:off x="5193" y="1661"/>
              <a:ext cx="0" cy="9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23556" name="Text Box 8"/>
          <p:cNvSpPr txBox="1"/>
          <p:nvPr/>
        </p:nvSpPr>
        <p:spPr>
          <a:xfrm>
            <a:off x="6249988" y="1614488"/>
            <a:ext cx="253682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sz="2400" b="1" i="1" dirty="0"/>
              <a:t>ед.ч., ср.р., В.п.</a:t>
            </a:r>
            <a:endParaRPr sz="2400" b="1" i="1" dirty="0"/>
          </a:p>
        </p:txBody>
      </p:sp>
      <p:sp>
        <p:nvSpPr>
          <p:cNvPr id="26633" name="Text Box 9"/>
          <p:cNvSpPr txBox="1"/>
          <p:nvPr/>
        </p:nvSpPr>
        <p:spPr>
          <a:xfrm>
            <a:off x="3795713" y="1633538"/>
            <a:ext cx="2536825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sz="2400" b="1" i="1" dirty="0"/>
              <a:t>ед.ч., ср.р., В.п.</a:t>
            </a:r>
            <a:endParaRPr sz="2400" b="1" i="1" dirty="0"/>
          </a:p>
        </p:txBody>
      </p:sp>
      <p:sp>
        <p:nvSpPr>
          <p:cNvPr id="23558" name="Text Box 10"/>
          <p:cNvSpPr txBox="1"/>
          <p:nvPr/>
        </p:nvSpPr>
        <p:spPr>
          <a:xfrm>
            <a:off x="5064125" y="2565400"/>
            <a:ext cx="1587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sz="2400" dirty="0"/>
          </a:p>
        </p:txBody>
      </p:sp>
      <p:grpSp>
        <p:nvGrpSpPr>
          <p:cNvPr id="26648" name="Group 24"/>
          <p:cNvGrpSpPr/>
          <p:nvPr/>
        </p:nvGrpSpPr>
        <p:grpSpPr>
          <a:xfrm>
            <a:off x="5435600" y="2276475"/>
            <a:ext cx="720725" cy="144463"/>
            <a:chOff x="2426" y="3203"/>
            <a:chExt cx="454" cy="91"/>
          </a:xfrm>
        </p:grpSpPr>
        <p:sp>
          <p:nvSpPr>
            <p:cNvPr id="23560" name="Line 22"/>
            <p:cNvSpPr/>
            <p:nvPr/>
          </p:nvSpPr>
          <p:spPr>
            <a:xfrm>
              <a:off x="2426" y="3294"/>
              <a:ext cx="45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3561" name="Line 23"/>
            <p:cNvSpPr/>
            <p:nvPr/>
          </p:nvSpPr>
          <p:spPr>
            <a:xfrm>
              <a:off x="2426" y="3203"/>
              <a:ext cx="0" cy="9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Text Box 6"/>
          <p:cNvSpPr txBox="1"/>
          <p:nvPr/>
        </p:nvSpPr>
        <p:spPr>
          <a:xfrm>
            <a:off x="1247775" y="2794000"/>
            <a:ext cx="663733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sz="4000" b="1" dirty="0">
                <a:solidFill>
                  <a:srgbClr val="0000FF"/>
                </a:solidFill>
              </a:rPr>
              <a:t>Поймал золотую рыбку.</a:t>
            </a:r>
            <a:endParaRPr sz="4000" b="1" dirty="0">
              <a:solidFill>
                <a:srgbClr val="0000FF"/>
              </a:solidFill>
            </a:endParaRPr>
          </a:p>
        </p:txBody>
      </p:sp>
      <p:sp>
        <p:nvSpPr>
          <p:cNvPr id="24579" name="Text Box 10"/>
          <p:cNvSpPr txBox="1"/>
          <p:nvPr/>
        </p:nvSpPr>
        <p:spPr>
          <a:xfrm>
            <a:off x="5064125" y="2565400"/>
            <a:ext cx="1587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sz="2400" dirty="0"/>
          </a:p>
        </p:txBody>
      </p:sp>
      <p:sp>
        <p:nvSpPr>
          <p:cNvPr id="24580" name="Text Box 11"/>
          <p:cNvSpPr txBox="1"/>
          <p:nvPr/>
        </p:nvSpPr>
        <p:spPr>
          <a:xfrm>
            <a:off x="5745163" y="2419350"/>
            <a:ext cx="267652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sz="2400" b="1" i="1" dirty="0"/>
              <a:t>ед.ч., ж.р., В.п.</a:t>
            </a:r>
            <a:endParaRPr sz="2400" b="1" i="1" dirty="0"/>
          </a:p>
        </p:txBody>
      </p:sp>
      <p:sp>
        <p:nvSpPr>
          <p:cNvPr id="26636" name="Text Box 12"/>
          <p:cNvSpPr txBox="1"/>
          <p:nvPr/>
        </p:nvSpPr>
        <p:spPr>
          <a:xfrm>
            <a:off x="3297238" y="2452688"/>
            <a:ext cx="244792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sz="2400" b="1" i="1" dirty="0"/>
              <a:t>ед.ч., ж.р., В.п.</a:t>
            </a:r>
            <a:endParaRPr sz="2400" b="1" i="1" dirty="0"/>
          </a:p>
        </p:txBody>
      </p:sp>
      <p:grpSp>
        <p:nvGrpSpPr>
          <p:cNvPr id="24582" name="Group 15"/>
          <p:cNvGrpSpPr/>
          <p:nvPr/>
        </p:nvGrpSpPr>
        <p:grpSpPr>
          <a:xfrm>
            <a:off x="7019925" y="3284538"/>
            <a:ext cx="360363" cy="144462"/>
            <a:chOff x="5193" y="1661"/>
            <a:chExt cx="227" cy="91"/>
          </a:xfrm>
        </p:grpSpPr>
        <p:sp>
          <p:nvSpPr>
            <p:cNvPr id="24586" name="Line 16"/>
            <p:cNvSpPr/>
            <p:nvPr/>
          </p:nvSpPr>
          <p:spPr>
            <a:xfrm>
              <a:off x="5193" y="1752"/>
              <a:ext cx="227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4587" name="Line 17"/>
            <p:cNvSpPr/>
            <p:nvPr/>
          </p:nvSpPr>
          <p:spPr>
            <a:xfrm>
              <a:off x="5193" y="1661"/>
              <a:ext cx="0" cy="9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26649" name="Group 25"/>
          <p:cNvGrpSpPr/>
          <p:nvPr/>
        </p:nvGrpSpPr>
        <p:grpSpPr>
          <a:xfrm>
            <a:off x="4787900" y="3213100"/>
            <a:ext cx="720725" cy="144463"/>
            <a:chOff x="2426" y="3203"/>
            <a:chExt cx="454" cy="91"/>
          </a:xfrm>
        </p:grpSpPr>
        <p:sp>
          <p:nvSpPr>
            <p:cNvPr id="24584" name="Line 26"/>
            <p:cNvSpPr/>
            <p:nvPr/>
          </p:nvSpPr>
          <p:spPr>
            <a:xfrm>
              <a:off x="2426" y="3294"/>
              <a:ext cx="45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4585" name="Line 27"/>
            <p:cNvSpPr/>
            <p:nvPr/>
          </p:nvSpPr>
          <p:spPr>
            <a:xfrm>
              <a:off x="2426" y="3203"/>
              <a:ext cx="0" cy="9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6" name="Text Box 4"/>
          <p:cNvSpPr txBox="1"/>
          <p:nvPr/>
        </p:nvSpPr>
        <p:spPr>
          <a:xfrm>
            <a:off x="1243013" y="2747963"/>
            <a:ext cx="65024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sz="4000" b="1" dirty="0"/>
              <a:t>Рассказал великое чудо.</a:t>
            </a:r>
            <a:endParaRPr sz="4000" b="1" dirty="0"/>
          </a:p>
        </p:txBody>
      </p:sp>
      <p:sp>
        <p:nvSpPr>
          <p:cNvPr id="13317" name="Text Box 5"/>
          <p:cNvSpPr txBox="1"/>
          <p:nvPr/>
        </p:nvSpPr>
        <p:spPr>
          <a:xfrm>
            <a:off x="1262063" y="3781425"/>
            <a:ext cx="663733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sz="4000" b="1" dirty="0"/>
              <a:t>Поймал золотую рыбку.</a:t>
            </a:r>
            <a:endParaRPr sz="4000" b="1" dirty="0"/>
          </a:p>
        </p:txBody>
      </p:sp>
      <p:sp>
        <p:nvSpPr>
          <p:cNvPr id="25604" name="Text Box 16"/>
          <p:cNvSpPr txBox="1"/>
          <p:nvPr/>
        </p:nvSpPr>
        <p:spPr>
          <a:xfrm>
            <a:off x="5064125" y="2565400"/>
            <a:ext cx="1587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sz="2400" dirty="0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708400" y="2354263"/>
            <a:ext cx="25368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ед.ч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.,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ср.р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.,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В.п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178550" y="2517775"/>
            <a:ext cx="25368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ед.ч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.,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ср.р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.,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В.п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270250" y="3406775"/>
            <a:ext cx="24479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ед.ч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.,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ж.р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.,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В.п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5867400" y="3455988"/>
            <a:ext cx="26765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ед.ч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.,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ж.р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.,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В.п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7" grpId="0"/>
      <p:bldP spid="7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Text Box 4"/>
          <p:cNvSpPr txBox="1"/>
          <p:nvPr/>
        </p:nvSpPr>
        <p:spPr>
          <a:xfrm>
            <a:off x="876300" y="352425"/>
            <a:ext cx="7943850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sz="3600" b="1" dirty="0">
                <a:solidFill>
                  <a:srgbClr val="0000FF"/>
                </a:solidFill>
                <a:latin typeface="Tahoma" panose="020B0604030504040204" pitchFamily="34" charset="0"/>
              </a:rPr>
              <a:t>Работа окончаний слов, называющих предметы и признаки</a:t>
            </a:r>
            <a:endParaRPr sz="3600" b="1" dirty="0">
              <a:solidFill>
                <a:srgbClr val="0000FF"/>
              </a:solidFill>
              <a:latin typeface="Tahoma" panose="020B0604030504040204" pitchFamily="34" charset="0"/>
            </a:endParaRPr>
          </a:p>
        </p:txBody>
      </p:sp>
      <p:pic>
        <p:nvPicPr>
          <p:cNvPr id="26627" name="Picture 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4388" y="5035550"/>
            <a:ext cx="2605087" cy="18224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541" name="Group 61"/>
          <p:cNvGrpSpPr/>
          <p:nvPr/>
        </p:nvGrpSpPr>
        <p:grpSpPr>
          <a:xfrm>
            <a:off x="773113" y="2747963"/>
            <a:ext cx="3529012" cy="1460500"/>
            <a:chOff x="793" y="1979"/>
            <a:chExt cx="2223" cy="920"/>
          </a:xfrm>
        </p:grpSpPr>
        <p:grpSp>
          <p:nvGrpSpPr>
            <p:cNvPr id="26653" name="Group 33"/>
            <p:cNvGrpSpPr/>
            <p:nvPr/>
          </p:nvGrpSpPr>
          <p:grpSpPr>
            <a:xfrm>
              <a:off x="1610" y="2433"/>
              <a:ext cx="454" cy="91"/>
              <a:chOff x="2426" y="3203"/>
              <a:chExt cx="454" cy="91"/>
            </a:xfrm>
          </p:grpSpPr>
          <p:sp>
            <p:nvSpPr>
              <p:cNvPr id="26667" name="Line 34"/>
              <p:cNvSpPr/>
              <p:nvPr/>
            </p:nvSpPr>
            <p:spPr>
              <a:xfrm>
                <a:off x="2426" y="3294"/>
                <a:ext cx="454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6668" name="Line 35"/>
              <p:cNvSpPr/>
              <p:nvPr/>
            </p:nvSpPr>
            <p:spPr>
              <a:xfrm>
                <a:off x="2426" y="3203"/>
                <a:ext cx="0" cy="9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26654" name="Group 36"/>
            <p:cNvGrpSpPr/>
            <p:nvPr/>
          </p:nvGrpSpPr>
          <p:grpSpPr>
            <a:xfrm>
              <a:off x="793" y="2206"/>
              <a:ext cx="680" cy="318"/>
              <a:chOff x="657" y="1842"/>
              <a:chExt cx="726" cy="499"/>
            </a:xfrm>
          </p:grpSpPr>
          <p:sp>
            <p:nvSpPr>
              <p:cNvPr id="26665" name="Text Box 37"/>
              <p:cNvSpPr txBox="1"/>
              <p:nvPr/>
            </p:nvSpPr>
            <p:spPr>
              <a:xfrm>
                <a:off x="657" y="1842"/>
                <a:ext cx="726" cy="499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</a:lstStyle>
              <a:p>
                <a:pPr marL="342900" lvl="0" indent="-342900" algn="ctr" eaLnBrk="1" hangingPunct="1">
                  <a:buClr>
                    <a:schemeClr val="hlink"/>
                  </a:buClr>
                  <a:buFont typeface="Wingdings" panose="05000000000000000000" pitchFamily="2" charset="2"/>
                  <a:buNone/>
                </a:pPr>
                <a:endParaRPr sz="2000" dirty="0"/>
              </a:p>
            </p:txBody>
          </p:sp>
          <p:sp useBgFill="1">
            <p:nvSpPr>
              <p:cNvPr id="26666" name="Freeform 38"/>
              <p:cNvSpPr/>
              <p:nvPr/>
            </p:nvSpPr>
            <p:spPr>
              <a:xfrm>
                <a:off x="884" y="1842"/>
                <a:ext cx="220" cy="499"/>
              </a:xfrm>
              <a:custGeom>
                <a:avLst/>
                <a:gdLst/>
                <a:ahLst/>
                <a:cxnLst>
                  <a:cxn ang="0">
                    <a:pos x="290" y="0"/>
                  </a:cxn>
                  <a:cxn ang="0">
                    <a:pos x="0" y="3539"/>
                  </a:cxn>
                </a:cxnLst>
                <a:pathLst>
                  <a:path w="210" h="360">
                    <a:moveTo>
                      <a:pt x="210" y="0"/>
                    </a:moveTo>
                    <a:lnTo>
                      <a:pt x="0" y="360"/>
                    </a:lnTo>
                  </a:path>
                </a:pathLst>
              </a:custGeom>
              <a:ln w="38100" cap="flat" cmpd="sng">
                <a:solidFill>
                  <a:srgbClr val="000000">
                    <a:alpha val="10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ru-RU" altLang="en-US"/>
              </a:p>
            </p:txBody>
          </p:sp>
        </p:grpSp>
        <p:sp>
          <p:nvSpPr>
            <p:cNvPr id="26655" name="Line 39"/>
            <p:cNvSpPr/>
            <p:nvPr/>
          </p:nvSpPr>
          <p:spPr>
            <a:xfrm>
              <a:off x="2154" y="2478"/>
              <a:ext cx="379" cy="0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arrow" w="lg" len="lg"/>
            </a:ln>
          </p:spPr>
        </p:sp>
        <p:sp>
          <p:nvSpPr>
            <p:cNvPr id="26656" name="Line 40"/>
            <p:cNvSpPr/>
            <p:nvPr/>
          </p:nvSpPr>
          <p:spPr>
            <a:xfrm flipV="1">
              <a:off x="2154" y="2252"/>
              <a:ext cx="363" cy="90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arrow" w="lg" len="lg"/>
            </a:ln>
          </p:spPr>
        </p:sp>
        <p:sp>
          <p:nvSpPr>
            <p:cNvPr id="26657" name="Line 41"/>
            <p:cNvSpPr/>
            <p:nvPr/>
          </p:nvSpPr>
          <p:spPr>
            <a:xfrm>
              <a:off x="2154" y="2615"/>
              <a:ext cx="363" cy="136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arrow" w="lg" len="lg"/>
            </a:ln>
          </p:spPr>
        </p:sp>
        <p:sp>
          <p:nvSpPr>
            <p:cNvPr id="26658" name="Text Box 42"/>
            <p:cNvSpPr txBox="1"/>
            <p:nvPr/>
          </p:nvSpPr>
          <p:spPr>
            <a:xfrm>
              <a:off x="2517" y="2297"/>
              <a:ext cx="330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sz="2800" b="1" dirty="0"/>
                <a:t>Р</a:t>
              </a:r>
              <a:endParaRPr sz="2800" b="1" dirty="0"/>
            </a:p>
          </p:txBody>
        </p:sp>
        <p:sp>
          <p:nvSpPr>
            <p:cNvPr id="26659" name="Text Box 43"/>
            <p:cNvSpPr txBox="1"/>
            <p:nvPr/>
          </p:nvSpPr>
          <p:spPr>
            <a:xfrm>
              <a:off x="2517" y="1979"/>
              <a:ext cx="330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sz="2800" b="1" dirty="0"/>
                <a:t>Ч</a:t>
              </a:r>
              <a:endParaRPr sz="2800" b="1" dirty="0"/>
            </a:p>
          </p:txBody>
        </p:sp>
        <p:sp>
          <p:nvSpPr>
            <p:cNvPr id="26660" name="Text Box 44"/>
            <p:cNvSpPr txBox="1"/>
            <p:nvPr/>
          </p:nvSpPr>
          <p:spPr>
            <a:xfrm>
              <a:off x="2517" y="2569"/>
              <a:ext cx="330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sz="2800" b="1" dirty="0"/>
                <a:t>П</a:t>
              </a:r>
              <a:endParaRPr sz="2800" b="1" dirty="0"/>
            </a:p>
          </p:txBody>
        </p:sp>
        <p:sp>
          <p:nvSpPr>
            <p:cNvPr id="26661" name="Oval 45"/>
            <p:cNvSpPr/>
            <p:nvPr/>
          </p:nvSpPr>
          <p:spPr>
            <a:xfrm>
              <a:off x="2517" y="2296"/>
              <a:ext cx="272" cy="318"/>
            </a:xfrm>
            <a:prstGeom prst="ellipse">
              <a:avLst/>
            </a:prstGeom>
            <a:noFill/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sz="2000" dirty="0"/>
            </a:p>
          </p:txBody>
        </p:sp>
        <p:grpSp>
          <p:nvGrpSpPr>
            <p:cNvPr id="26662" name="Group 48"/>
            <p:cNvGrpSpPr/>
            <p:nvPr/>
          </p:nvGrpSpPr>
          <p:grpSpPr>
            <a:xfrm>
              <a:off x="2744" y="2750"/>
              <a:ext cx="272" cy="91"/>
              <a:chOff x="2971" y="3339"/>
              <a:chExt cx="272" cy="91"/>
            </a:xfrm>
          </p:grpSpPr>
          <p:sp>
            <p:nvSpPr>
              <p:cNvPr id="26663" name="Freeform 46"/>
              <p:cNvSpPr/>
              <p:nvPr/>
            </p:nvSpPr>
            <p:spPr>
              <a:xfrm>
                <a:off x="2971" y="3339"/>
                <a:ext cx="272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72" y="0"/>
                  </a:cxn>
                </a:cxnLst>
                <a:pathLst>
                  <a:path w="272" h="1">
                    <a:moveTo>
                      <a:pt x="0" y="0"/>
                    </a:moveTo>
                    <a:cubicBezTo>
                      <a:pt x="109" y="0"/>
                      <a:pt x="219" y="0"/>
                      <a:pt x="272" y="0"/>
                    </a:cubicBezTo>
                  </a:path>
                </a:pathLst>
              </a:custGeom>
              <a:noFill/>
              <a:ln w="38100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ru-RU" altLang="en-US"/>
              </a:p>
            </p:txBody>
          </p:sp>
          <p:sp>
            <p:nvSpPr>
              <p:cNvPr id="26664" name="Line 47"/>
              <p:cNvSpPr/>
              <p:nvPr/>
            </p:nvSpPr>
            <p:spPr>
              <a:xfrm flipH="1">
                <a:off x="3198" y="3339"/>
                <a:ext cx="45" cy="91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20542" name="Group 62"/>
          <p:cNvGrpSpPr/>
          <p:nvPr/>
        </p:nvGrpSpPr>
        <p:grpSpPr>
          <a:xfrm>
            <a:off x="5292725" y="2901950"/>
            <a:ext cx="3527425" cy="1455738"/>
            <a:chOff x="3334" y="1979"/>
            <a:chExt cx="2222" cy="917"/>
          </a:xfrm>
        </p:grpSpPr>
        <p:grpSp>
          <p:nvGrpSpPr>
            <p:cNvPr id="26630" name="Group 7"/>
            <p:cNvGrpSpPr/>
            <p:nvPr/>
          </p:nvGrpSpPr>
          <p:grpSpPr>
            <a:xfrm>
              <a:off x="4151" y="2433"/>
              <a:ext cx="454" cy="91"/>
              <a:chOff x="2426" y="3203"/>
              <a:chExt cx="454" cy="91"/>
            </a:xfrm>
          </p:grpSpPr>
          <p:sp>
            <p:nvSpPr>
              <p:cNvPr id="26651" name="Line 8"/>
              <p:cNvSpPr/>
              <p:nvPr/>
            </p:nvSpPr>
            <p:spPr>
              <a:xfrm>
                <a:off x="2426" y="3294"/>
                <a:ext cx="454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6652" name="Line 9"/>
              <p:cNvSpPr/>
              <p:nvPr/>
            </p:nvSpPr>
            <p:spPr>
              <a:xfrm>
                <a:off x="2426" y="3203"/>
                <a:ext cx="0" cy="9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26631" name="Line 14"/>
            <p:cNvSpPr/>
            <p:nvPr/>
          </p:nvSpPr>
          <p:spPr>
            <a:xfrm>
              <a:off x="4695" y="2478"/>
              <a:ext cx="379" cy="0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arrow" w="lg" len="lg"/>
            </a:ln>
          </p:spPr>
        </p:sp>
        <p:sp>
          <p:nvSpPr>
            <p:cNvPr id="26632" name="Line 26"/>
            <p:cNvSpPr/>
            <p:nvPr/>
          </p:nvSpPr>
          <p:spPr>
            <a:xfrm flipV="1">
              <a:off x="4695" y="2252"/>
              <a:ext cx="363" cy="90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arrow" w="lg" len="lg"/>
            </a:ln>
          </p:spPr>
        </p:sp>
        <p:sp>
          <p:nvSpPr>
            <p:cNvPr id="26633" name="Line 27"/>
            <p:cNvSpPr/>
            <p:nvPr/>
          </p:nvSpPr>
          <p:spPr>
            <a:xfrm>
              <a:off x="4695" y="2615"/>
              <a:ext cx="363" cy="136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arrow" w="lg" len="lg"/>
            </a:ln>
          </p:spPr>
        </p:sp>
        <p:sp>
          <p:nvSpPr>
            <p:cNvPr id="26634" name="Text Box 28"/>
            <p:cNvSpPr txBox="1"/>
            <p:nvPr/>
          </p:nvSpPr>
          <p:spPr>
            <a:xfrm>
              <a:off x="5058" y="2297"/>
              <a:ext cx="330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sz="2800" b="1" dirty="0"/>
                <a:t>Р</a:t>
              </a:r>
              <a:endParaRPr sz="2800" b="1" dirty="0"/>
            </a:p>
          </p:txBody>
        </p:sp>
        <p:sp>
          <p:nvSpPr>
            <p:cNvPr id="26635" name="Text Box 29"/>
            <p:cNvSpPr txBox="1"/>
            <p:nvPr/>
          </p:nvSpPr>
          <p:spPr>
            <a:xfrm>
              <a:off x="5058" y="1979"/>
              <a:ext cx="330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sz="2800" b="1" dirty="0"/>
                <a:t>Ч</a:t>
              </a:r>
              <a:endParaRPr sz="2800" b="1" dirty="0"/>
            </a:p>
          </p:txBody>
        </p:sp>
        <p:sp>
          <p:nvSpPr>
            <p:cNvPr id="26636" name="Text Box 30"/>
            <p:cNvSpPr txBox="1"/>
            <p:nvPr/>
          </p:nvSpPr>
          <p:spPr>
            <a:xfrm>
              <a:off x="5058" y="2569"/>
              <a:ext cx="330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sz="2800" b="1" dirty="0"/>
                <a:t>П</a:t>
              </a:r>
              <a:endParaRPr sz="2800" b="1" dirty="0"/>
            </a:p>
          </p:txBody>
        </p:sp>
        <p:grpSp>
          <p:nvGrpSpPr>
            <p:cNvPr id="26637" name="Group 51"/>
            <p:cNvGrpSpPr/>
            <p:nvPr/>
          </p:nvGrpSpPr>
          <p:grpSpPr>
            <a:xfrm>
              <a:off x="3334" y="2205"/>
              <a:ext cx="680" cy="319"/>
              <a:chOff x="3334" y="2205"/>
              <a:chExt cx="680" cy="319"/>
            </a:xfrm>
          </p:grpSpPr>
          <p:sp>
            <p:nvSpPr>
              <p:cNvPr id="26647" name="Text Box 12"/>
              <p:cNvSpPr txBox="1"/>
              <p:nvPr/>
            </p:nvSpPr>
            <p:spPr>
              <a:xfrm>
                <a:off x="3334" y="2206"/>
                <a:ext cx="680" cy="318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</a:lstStyle>
              <a:p>
                <a:pPr marL="342900" lvl="0" indent="-342900" algn="ctr" eaLnBrk="1" hangingPunct="1">
                  <a:buClr>
                    <a:schemeClr val="hlink"/>
                  </a:buClr>
                  <a:buFont typeface="Wingdings" panose="05000000000000000000" pitchFamily="2" charset="2"/>
                  <a:buNone/>
                </a:pPr>
                <a:endParaRPr dirty="0"/>
              </a:p>
            </p:txBody>
          </p:sp>
          <p:sp useBgFill="1">
            <p:nvSpPr>
              <p:cNvPr id="26648" name="Freeform 13"/>
              <p:cNvSpPr/>
              <p:nvPr/>
            </p:nvSpPr>
            <p:spPr>
              <a:xfrm>
                <a:off x="3547" y="2206"/>
                <a:ext cx="206" cy="318"/>
              </a:xfrm>
              <a:custGeom>
                <a:avLst/>
                <a:gdLst/>
                <a:ahLst/>
                <a:cxnLst>
                  <a:cxn ang="0">
                    <a:pos x="182" y="0"/>
                  </a:cxn>
                  <a:cxn ang="0">
                    <a:pos x="0" y="150"/>
                  </a:cxn>
                </a:cxnLst>
                <a:pathLst>
                  <a:path w="210" h="360">
                    <a:moveTo>
                      <a:pt x="210" y="0"/>
                    </a:moveTo>
                    <a:lnTo>
                      <a:pt x="0" y="360"/>
                    </a:lnTo>
                  </a:path>
                </a:pathLst>
              </a:custGeom>
              <a:ln w="38100" cap="flat" cmpd="sng">
                <a:solidFill>
                  <a:srgbClr val="000000">
                    <a:alpha val="10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ru-RU" altLang="en-US"/>
              </a:p>
            </p:txBody>
          </p:sp>
          <p:sp useBgFill="1">
            <p:nvSpPr>
              <p:cNvPr id="26649" name="Freeform 49"/>
              <p:cNvSpPr/>
              <p:nvPr/>
            </p:nvSpPr>
            <p:spPr>
              <a:xfrm>
                <a:off x="3651" y="2205"/>
                <a:ext cx="206" cy="318"/>
              </a:xfrm>
              <a:custGeom>
                <a:avLst/>
                <a:gdLst/>
                <a:ahLst/>
                <a:cxnLst>
                  <a:cxn ang="0">
                    <a:pos x="182" y="0"/>
                  </a:cxn>
                  <a:cxn ang="0">
                    <a:pos x="0" y="150"/>
                  </a:cxn>
                </a:cxnLst>
                <a:pathLst>
                  <a:path w="210" h="360">
                    <a:moveTo>
                      <a:pt x="210" y="0"/>
                    </a:moveTo>
                    <a:lnTo>
                      <a:pt x="0" y="360"/>
                    </a:lnTo>
                  </a:path>
                </a:pathLst>
              </a:custGeom>
              <a:ln w="38100" cap="flat" cmpd="sng">
                <a:solidFill>
                  <a:srgbClr val="000000">
                    <a:alpha val="10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ru-RU" altLang="en-US"/>
              </a:p>
            </p:txBody>
          </p:sp>
          <p:sp useBgFill="1">
            <p:nvSpPr>
              <p:cNvPr id="26650" name="Freeform 50"/>
              <p:cNvSpPr/>
              <p:nvPr/>
            </p:nvSpPr>
            <p:spPr>
              <a:xfrm>
                <a:off x="3424" y="2205"/>
                <a:ext cx="206" cy="318"/>
              </a:xfrm>
              <a:custGeom>
                <a:avLst/>
                <a:gdLst/>
                <a:ahLst/>
                <a:cxnLst>
                  <a:cxn ang="0">
                    <a:pos x="182" y="0"/>
                  </a:cxn>
                  <a:cxn ang="0">
                    <a:pos x="0" y="150"/>
                  </a:cxn>
                </a:cxnLst>
                <a:pathLst>
                  <a:path w="210" h="360">
                    <a:moveTo>
                      <a:pt x="210" y="0"/>
                    </a:moveTo>
                    <a:lnTo>
                      <a:pt x="0" y="360"/>
                    </a:lnTo>
                  </a:path>
                </a:pathLst>
              </a:custGeom>
              <a:ln w="38100" cap="flat" cmpd="sng">
                <a:solidFill>
                  <a:srgbClr val="000000">
                    <a:alpha val="10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ru-RU" altLang="en-US"/>
              </a:p>
            </p:txBody>
          </p:sp>
        </p:grpSp>
        <p:grpSp>
          <p:nvGrpSpPr>
            <p:cNvPr id="26638" name="Group 52"/>
            <p:cNvGrpSpPr/>
            <p:nvPr/>
          </p:nvGrpSpPr>
          <p:grpSpPr>
            <a:xfrm>
              <a:off x="5284" y="2704"/>
              <a:ext cx="272" cy="91"/>
              <a:chOff x="2971" y="3339"/>
              <a:chExt cx="272" cy="91"/>
            </a:xfrm>
          </p:grpSpPr>
          <p:sp>
            <p:nvSpPr>
              <p:cNvPr id="26645" name="Freeform 53"/>
              <p:cNvSpPr/>
              <p:nvPr/>
            </p:nvSpPr>
            <p:spPr>
              <a:xfrm>
                <a:off x="2971" y="3339"/>
                <a:ext cx="272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72" y="0"/>
                  </a:cxn>
                </a:cxnLst>
                <a:pathLst>
                  <a:path w="272" h="1">
                    <a:moveTo>
                      <a:pt x="0" y="0"/>
                    </a:moveTo>
                    <a:cubicBezTo>
                      <a:pt x="109" y="0"/>
                      <a:pt x="219" y="0"/>
                      <a:pt x="272" y="0"/>
                    </a:cubicBezTo>
                  </a:path>
                </a:pathLst>
              </a:custGeom>
              <a:noFill/>
              <a:ln w="38100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ru-RU" altLang="en-US"/>
              </a:p>
            </p:txBody>
          </p:sp>
          <p:sp>
            <p:nvSpPr>
              <p:cNvPr id="26646" name="Line 54"/>
              <p:cNvSpPr/>
              <p:nvPr/>
            </p:nvSpPr>
            <p:spPr>
              <a:xfrm flipH="1">
                <a:off x="3198" y="3339"/>
                <a:ext cx="45" cy="91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26639" name="Group 55"/>
            <p:cNvGrpSpPr/>
            <p:nvPr/>
          </p:nvGrpSpPr>
          <p:grpSpPr>
            <a:xfrm>
              <a:off x="5284" y="2432"/>
              <a:ext cx="272" cy="91"/>
              <a:chOff x="2971" y="3339"/>
              <a:chExt cx="272" cy="91"/>
            </a:xfrm>
          </p:grpSpPr>
          <p:sp>
            <p:nvSpPr>
              <p:cNvPr id="26643" name="Freeform 56"/>
              <p:cNvSpPr/>
              <p:nvPr/>
            </p:nvSpPr>
            <p:spPr>
              <a:xfrm>
                <a:off x="2971" y="3339"/>
                <a:ext cx="272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72" y="0"/>
                  </a:cxn>
                </a:cxnLst>
                <a:pathLst>
                  <a:path w="272" h="1">
                    <a:moveTo>
                      <a:pt x="0" y="0"/>
                    </a:moveTo>
                    <a:cubicBezTo>
                      <a:pt x="109" y="0"/>
                      <a:pt x="219" y="0"/>
                      <a:pt x="272" y="0"/>
                    </a:cubicBezTo>
                  </a:path>
                </a:pathLst>
              </a:custGeom>
              <a:noFill/>
              <a:ln w="38100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ru-RU" altLang="en-US"/>
              </a:p>
            </p:txBody>
          </p:sp>
          <p:sp>
            <p:nvSpPr>
              <p:cNvPr id="26644" name="Line 57"/>
              <p:cNvSpPr/>
              <p:nvPr/>
            </p:nvSpPr>
            <p:spPr>
              <a:xfrm flipH="1">
                <a:off x="3198" y="3339"/>
                <a:ext cx="45" cy="91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26640" name="Group 58"/>
            <p:cNvGrpSpPr/>
            <p:nvPr/>
          </p:nvGrpSpPr>
          <p:grpSpPr>
            <a:xfrm>
              <a:off x="5284" y="2115"/>
              <a:ext cx="272" cy="91"/>
              <a:chOff x="2971" y="3339"/>
              <a:chExt cx="272" cy="91"/>
            </a:xfrm>
          </p:grpSpPr>
          <p:sp>
            <p:nvSpPr>
              <p:cNvPr id="26641" name="Freeform 59"/>
              <p:cNvSpPr/>
              <p:nvPr/>
            </p:nvSpPr>
            <p:spPr>
              <a:xfrm>
                <a:off x="2971" y="3339"/>
                <a:ext cx="272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72" y="0"/>
                  </a:cxn>
                </a:cxnLst>
                <a:pathLst>
                  <a:path w="272" h="1">
                    <a:moveTo>
                      <a:pt x="0" y="0"/>
                    </a:moveTo>
                    <a:cubicBezTo>
                      <a:pt x="109" y="0"/>
                      <a:pt x="219" y="0"/>
                      <a:pt x="272" y="0"/>
                    </a:cubicBezTo>
                  </a:path>
                </a:pathLst>
              </a:custGeom>
              <a:noFill/>
              <a:ln w="38100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ru-RU" altLang="en-US"/>
              </a:p>
            </p:txBody>
          </p:sp>
          <p:sp>
            <p:nvSpPr>
              <p:cNvPr id="26642" name="Line 60"/>
              <p:cNvSpPr/>
              <p:nvPr/>
            </p:nvSpPr>
            <p:spPr>
              <a:xfrm flipH="1">
                <a:off x="3198" y="3339"/>
                <a:ext cx="45" cy="91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20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500"/>
                                        <p:tgtEl>
                                          <p:spTgt spid="20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Rectangle 5"/>
          <p:cNvSpPr/>
          <p:nvPr/>
        </p:nvSpPr>
        <p:spPr>
          <a:xfrm>
            <a:off x="8509000" y="115888"/>
            <a:ext cx="619125" cy="6742112"/>
          </a:xfrm>
          <a:prstGeom prst="rect">
            <a:avLst/>
          </a:prstGeom>
          <a:solidFill>
            <a:srgbClr val="F7D2FA"/>
          </a:solidFill>
          <a:ln w="9525"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sz="2400" dirty="0">
              <a:latin typeface="Monotype Corsiva" pitchFamily="66" charset="0"/>
            </a:endParaRPr>
          </a:p>
        </p:txBody>
      </p:sp>
      <p:sp>
        <p:nvSpPr>
          <p:cNvPr id="27651" name="Rectangle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06438"/>
          </a:xfrm>
          <a:gradFill rotWithShape="1">
            <a:gsLst>
              <a:gs pos="0">
                <a:srgbClr val="A5E1A8">
                  <a:alpha val="100000"/>
                </a:srgbClr>
              </a:gs>
              <a:gs pos="50000">
                <a:srgbClr val="FFFFCC">
                  <a:alpha val="100000"/>
                </a:srgbClr>
              </a:gs>
              <a:gs pos="100000">
                <a:srgbClr val="A5E1A8">
                  <a:alpha val="100000"/>
                </a:srgbClr>
              </a:gs>
            </a:gsLst>
            <a:lin ang="5400000" scaled="1"/>
            <a:tileRect/>
          </a:gradFill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4000" b="1" dirty="0">
                <a:latin typeface="Monotype Corsiva" pitchFamily="66" charset="0"/>
              </a:rPr>
              <a:t>           </a:t>
            </a:r>
            <a:endParaRPr sz="4000" b="1" dirty="0">
              <a:latin typeface="Monotype Corsiva" pitchFamily="66" charset="0"/>
            </a:endParaRPr>
          </a:p>
        </p:txBody>
      </p:sp>
      <p:sp>
        <p:nvSpPr>
          <p:cNvPr id="27652" name="WordArt 9"/>
          <p:cNvSpPr>
            <a:spLocks noTextEdit="1"/>
          </p:cNvSpPr>
          <p:nvPr/>
        </p:nvSpPr>
        <p:spPr>
          <a:xfrm>
            <a:off x="995363" y="2349500"/>
            <a:ext cx="7272337" cy="19431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FF66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rgbClr val="8C3D91"/>
                    </a:gs>
                  </a:gsLst>
                  <a:path path="rect">
                    <a:fillToRect r="100000" b="100000"/>
                  </a:path>
                  <a:tileRect/>
                </a:gradFill>
                <a:latin typeface="Impact" panose="020B0806030902050204" charset="0"/>
                <a:ea typeface="Impact" panose="020B0806030902050204" charset="0"/>
              </a:rPr>
              <a:t>спасибо за внимание!</a:t>
            </a:r>
            <a:endParaRPr lang="ru-RU" altLang="en-US" sz="3600">
              <a:ln w="9525" cap="flat" cmpd="sng">
                <a:solidFill>
                  <a:srgbClr val="FF66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chemeClr val="accent1"/>
                  </a:gs>
                  <a:gs pos="100000">
                    <a:srgbClr val="8C3D91"/>
                  </a:gs>
                </a:gsLst>
                <a:path path="rect">
                  <a:fillToRect r="100000" b="100000"/>
                </a:path>
                <a:tileRect/>
              </a:gradFill>
              <a:latin typeface="Impact" panose="020B0806030902050204" charset="0"/>
              <a:ea typeface="Impact" panose="020B0806030902050204" charset="0"/>
            </a:endParaRPr>
          </a:p>
        </p:txBody>
      </p:sp>
      <p:pic>
        <p:nvPicPr>
          <p:cNvPr id="27653" name="Picture 73" descr="zvonok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260350"/>
            <a:ext cx="1265238" cy="1066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4" name="Picture 9" descr="earthspi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625" y="260350"/>
            <a:ext cx="1150938" cy="11509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5"/>
          <p:cNvSpPr/>
          <p:nvPr/>
        </p:nvSpPr>
        <p:spPr>
          <a:xfrm>
            <a:off x="8524875" y="0"/>
            <a:ext cx="619125" cy="6858000"/>
          </a:xfrm>
          <a:prstGeom prst="rect">
            <a:avLst/>
          </a:prstGeom>
          <a:solidFill>
            <a:srgbClr val="F7D2FA"/>
          </a:solidFill>
          <a:ln w="9525"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sz="2400" dirty="0">
              <a:latin typeface="Monotype Corsiva" pitchFamily="66" charset="0"/>
            </a:endParaRPr>
          </a:p>
        </p:txBody>
      </p:sp>
      <p:sp>
        <p:nvSpPr>
          <p:cNvPr id="4099" name="Rectang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6438"/>
          </a:xfrm>
          <a:gradFill rotWithShape="1">
            <a:gsLst>
              <a:gs pos="0">
                <a:srgbClr val="A5E1A8">
                  <a:alpha val="100000"/>
                </a:srgbClr>
              </a:gs>
              <a:gs pos="50000">
                <a:srgbClr val="FFFFCC">
                  <a:alpha val="100000"/>
                </a:srgbClr>
              </a:gs>
              <a:gs pos="100000">
                <a:srgbClr val="A5E1A8">
                  <a:alpha val="100000"/>
                </a:srgbClr>
              </a:gs>
            </a:gsLst>
            <a:lin ang="5400000" scaled="1"/>
            <a:tileRect/>
          </a:gradFill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3600" b="1" dirty="0">
                <a:latin typeface="Monotype Corsiva" pitchFamily="66" charset="0"/>
              </a:rPr>
              <a:t>           Участие на конференциях, конкурсах</a:t>
            </a:r>
            <a:endParaRPr sz="3600" b="1" dirty="0">
              <a:latin typeface="Monotype Corsiva" pitchFamily="66" charset="0"/>
            </a:endParaRPr>
          </a:p>
        </p:txBody>
      </p:sp>
      <p:grpSp>
        <p:nvGrpSpPr>
          <p:cNvPr id="2" name="Group 5"/>
          <p:cNvGrpSpPr/>
          <p:nvPr/>
        </p:nvGrpSpPr>
        <p:grpSpPr>
          <a:xfrm>
            <a:off x="250825" y="1484313"/>
            <a:ext cx="8785225" cy="4968875"/>
            <a:chOff x="2258" y="1933"/>
            <a:chExt cx="2812" cy="499"/>
          </a:xfrm>
        </p:grpSpPr>
        <p:sp>
          <p:nvSpPr>
            <p:cNvPr id="4102" name="AutoShape 6"/>
            <p:cNvSpPr/>
            <p:nvPr/>
          </p:nvSpPr>
          <p:spPr>
            <a:xfrm>
              <a:off x="2258" y="1933"/>
              <a:ext cx="2812" cy="499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9525" cap="flat" cmpd="sng">
              <a:solidFill>
                <a:srgbClr val="000099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sz="28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>
                <a:spcBef>
                  <a:spcPct val="0"/>
                </a:spcBef>
                <a:buNone/>
              </a:pPr>
              <a:r>
                <a:rPr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Кожеваткин Владимир  – </a:t>
              </a:r>
              <a:r>
                <a:rPr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«Мир моих увлечений» –</a:t>
              </a:r>
              <a:endParaRPr sz="2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>
                <a:spcBef>
                  <a:spcPct val="0"/>
                </a:spcBef>
                <a:buNone/>
              </a:pPr>
              <a:r>
                <a:rPr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«Мыловарение в домашних условиях», 1 место;</a:t>
              </a:r>
              <a:endParaRPr sz="2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>
                <a:spcBef>
                  <a:spcPct val="0"/>
                </a:spcBef>
                <a:buNone/>
              </a:pPr>
              <a:r>
                <a:rPr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Неустроев Алексей – </a:t>
              </a:r>
              <a:r>
                <a:rPr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«Мир моих увлечений» –</a:t>
              </a:r>
              <a:endParaRPr sz="2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>
                <a:spcBef>
                  <a:spcPct val="0"/>
                </a:spcBef>
                <a:buNone/>
              </a:pPr>
              <a:r>
                <a:rPr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«Динозавры Якутии», 2 место;</a:t>
              </a:r>
              <a:endParaRPr sz="2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>
                <a:spcBef>
                  <a:spcPct val="0"/>
                </a:spcBef>
                <a:buNone/>
              </a:pPr>
              <a:r>
                <a:rPr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Скороходкин Станислав – </a:t>
              </a:r>
              <a:r>
                <a:rPr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«Мир моих увлечений» – </a:t>
              </a:r>
              <a:endParaRPr sz="2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>
                <a:spcBef>
                  <a:spcPct val="0"/>
                </a:spcBef>
                <a:buNone/>
              </a:pPr>
              <a:r>
                <a:rPr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«Математика в сказках Л. Толстого», 3 место;</a:t>
              </a:r>
              <a:endParaRPr sz="2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>
                <a:spcBef>
                  <a:spcPct val="0"/>
                </a:spcBef>
                <a:buNone/>
              </a:pPr>
              <a:r>
                <a:rPr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Сургутский Алексей  –</a:t>
              </a:r>
              <a:r>
                <a:rPr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«Мир моих  увлечениий» </a:t>
              </a:r>
              <a:r>
                <a:rPr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–</a:t>
              </a:r>
              <a:endParaRPr sz="2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>
                <a:spcBef>
                  <a:spcPct val="0"/>
                </a:spcBef>
                <a:buNone/>
              </a:pPr>
              <a:r>
                <a:rPr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«Федор Попов», 2 место;</a:t>
              </a:r>
              <a:endParaRPr sz="2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>
                <a:spcBef>
                  <a:spcPct val="0"/>
                </a:spcBef>
                <a:buNone/>
              </a:pPr>
              <a:r>
                <a:rPr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Ким Софья  – </a:t>
              </a:r>
              <a:r>
                <a:rPr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«Моя любимая книга» – </a:t>
              </a:r>
              <a:endParaRPr sz="2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>
                <a:spcBef>
                  <a:spcPct val="0"/>
                </a:spcBef>
                <a:buNone/>
              </a:pPr>
              <a:r>
                <a:rPr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« Про Ага», 3 место.</a:t>
              </a:r>
              <a:endParaRPr sz="2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>
                <a:spcBef>
                  <a:spcPct val="0"/>
                </a:spcBef>
                <a:buNone/>
              </a:pPr>
              <a:endParaRPr sz="2800" dirty="0">
                <a:latin typeface="Monotype Corsiva" pitchFamily="66" charset="0"/>
              </a:endParaRPr>
            </a:p>
            <a:p>
              <a:pPr marL="0" lvl="0" indent="0">
                <a:spcBef>
                  <a:spcPct val="0"/>
                </a:spcBef>
                <a:buNone/>
              </a:pPr>
              <a:endParaRPr sz="2800" dirty="0">
                <a:latin typeface="Monotype Corsiva" pitchFamily="66" charset="0"/>
              </a:endParaRPr>
            </a:p>
          </p:txBody>
        </p:sp>
        <p:sp>
          <p:nvSpPr>
            <p:cNvPr id="4103" name="Text Box 7"/>
            <p:cNvSpPr txBox="1"/>
            <p:nvPr/>
          </p:nvSpPr>
          <p:spPr>
            <a:xfrm>
              <a:off x="2258" y="2069"/>
              <a:ext cx="2812" cy="3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endParaRPr sz="1800" b="1" dirty="0">
                <a:solidFill>
                  <a:srgbClr val="FF3300"/>
                </a:solidFill>
              </a:endParaRPr>
            </a:p>
          </p:txBody>
        </p:sp>
      </p:grpSp>
      <p:pic>
        <p:nvPicPr>
          <p:cNvPr id="60446" name="Picture 30" descr="bs00967_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875" y="357188"/>
            <a:ext cx="1619250" cy="1055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0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Rectangle 10"/>
          <p:cNvSpPr txBox="1">
            <a:spLocks noChangeArrowheads="1"/>
          </p:cNvSpPr>
          <p:nvPr/>
        </p:nvSpPr>
        <p:spPr bwMode="auto">
          <a:xfrm>
            <a:off x="85725" y="-171450"/>
            <a:ext cx="9144000" cy="1435100"/>
          </a:xfrm>
          <a:prstGeom prst="rect">
            <a:avLst/>
          </a:prstGeom>
          <a:gradFill rotWithShape="1">
            <a:gsLst>
              <a:gs pos="0">
                <a:srgbClr val="A5E1A8"/>
              </a:gs>
              <a:gs pos="50000">
                <a:srgbClr val="FFFFCC"/>
              </a:gs>
              <a:gs pos="100000">
                <a:srgbClr val="A5E1A8"/>
              </a:gs>
            </a:gsLst>
            <a:lin ang="5400000" scaled="1"/>
          </a:gradFill>
          <a:ln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sz="4400" b="1" i="1" dirty="0">
                <a:solidFill>
                  <a:srgbClr val="40404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Тематический учет знаний</a:t>
            </a:r>
            <a:endParaRPr sz="4400" b="1" i="1" dirty="0">
              <a:solidFill>
                <a:srgbClr val="40404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123" name="Picture 6" descr="http://geomath.my1.ru/0_b412e_5f526fc3_S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1321772">
            <a:off x="236538" y="333375"/>
            <a:ext cx="1098550" cy="1016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003800" y="1628775"/>
            <a:ext cx="4000500" cy="4752975"/>
          </a:xfrm>
          <a:ln/>
        </p:spPr>
      </p:pic>
      <p:pic>
        <p:nvPicPr>
          <p:cNvPr id="5125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68313" y="1457325"/>
            <a:ext cx="4046537" cy="5140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Rectangle 10"/>
          <p:cNvSpPr txBox="1">
            <a:spLocks noChangeArrowheads="1"/>
          </p:cNvSpPr>
          <p:nvPr/>
        </p:nvSpPr>
        <p:spPr bwMode="auto">
          <a:xfrm>
            <a:off x="85725" y="-171450"/>
            <a:ext cx="9144000" cy="1435100"/>
          </a:xfrm>
          <a:prstGeom prst="rect">
            <a:avLst/>
          </a:prstGeom>
          <a:gradFill rotWithShape="1">
            <a:gsLst>
              <a:gs pos="0">
                <a:srgbClr val="A5E1A8"/>
              </a:gs>
              <a:gs pos="50000">
                <a:srgbClr val="FFFFCC"/>
              </a:gs>
              <a:gs pos="100000">
                <a:srgbClr val="A5E1A8"/>
              </a:gs>
            </a:gsLst>
            <a:lin ang="5400000" scaled="1"/>
          </a:gradFill>
          <a:ln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sz="4400" b="1" i="1" dirty="0">
                <a:solidFill>
                  <a:srgbClr val="40404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Тематический учет знаний</a:t>
            </a:r>
            <a:endParaRPr sz="4400" b="1" i="1" dirty="0">
              <a:solidFill>
                <a:srgbClr val="40404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147" name="Picture 6" descr="http://geomath.my1.ru/0_b412e_5f526fc3_S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1321772">
            <a:off x="236538" y="333375"/>
            <a:ext cx="1098550" cy="1016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11188" y="1412875"/>
            <a:ext cx="3797300" cy="52816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9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76825" y="1412875"/>
            <a:ext cx="3673475" cy="5318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11"/>
          <p:cNvSpPr/>
          <p:nvPr/>
        </p:nvSpPr>
        <p:spPr>
          <a:xfrm>
            <a:off x="8574088" y="0"/>
            <a:ext cx="569912" cy="6858000"/>
          </a:xfrm>
          <a:prstGeom prst="rect">
            <a:avLst/>
          </a:prstGeom>
          <a:solidFill>
            <a:srgbClr val="B9C1E5"/>
          </a:solidFill>
          <a:ln w="9525"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sz="2400" dirty="0">
              <a:latin typeface="Monotype Corsiva" pitchFamily="66" charset="0"/>
            </a:endParaRPr>
          </a:p>
        </p:txBody>
      </p:sp>
      <p:sp>
        <p:nvSpPr>
          <p:cNvPr id="7171" name="Rectangle 9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9275"/>
          </a:xfrm>
          <a:gradFill rotWithShape="1">
            <a:gsLst>
              <a:gs pos="0">
                <a:srgbClr val="A5E1A8">
                  <a:alpha val="100000"/>
                </a:srgbClr>
              </a:gs>
              <a:gs pos="50000">
                <a:srgbClr val="FFFFCC">
                  <a:alpha val="100000"/>
                </a:srgbClr>
              </a:gs>
              <a:gs pos="100000">
                <a:srgbClr val="A5E1A8">
                  <a:alpha val="100000"/>
                </a:srgbClr>
              </a:gs>
            </a:gsLst>
            <a:lin ang="5400000" scaled="1"/>
            <a:tileRect/>
          </a:gradFill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3600" b="1" dirty="0">
                <a:latin typeface="Monotype Corsiva" pitchFamily="66" charset="0"/>
              </a:rPr>
              <a:t>Достижения учащихся</a:t>
            </a:r>
            <a:endParaRPr sz="3600" b="1" dirty="0">
              <a:latin typeface="Monotype Corsiva" pitchFamily="66" charset="0"/>
            </a:endParaRPr>
          </a:p>
        </p:txBody>
      </p:sp>
      <p:sp>
        <p:nvSpPr>
          <p:cNvPr id="7172" name="AutoShape 10"/>
          <p:cNvSpPr/>
          <p:nvPr>
            <p:ph idx="1"/>
          </p:nvPr>
        </p:nvSpPr>
        <p:spPr>
          <a:xfrm>
            <a:off x="287338" y="979488"/>
            <a:ext cx="8572500" cy="4014787"/>
          </a:xfrm>
          <a:prstGeom prst="foldedCorner">
            <a:avLst>
              <a:gd name="adj" fmla="val 12500"/>
            </a:avLst>
          </a:prstGeom>
          <a:solidFill>
            <a:schemeClr val="accent1">
              <a:alpha val="100000"/>
            </a:schemeClr>
          </a:solidFill>
          <a:ln w="25400">
            <a:pattFill prst="pct80">
              <a:fgClr>
                <a:schemeClr val="hlink">
                  <a:alpha val="100000"/>
                </a:schemeClr>
              </a:fgClr>
              <a:bgClr>
                <a:srgbClr val="FFFFFF"/>
              </a:bgClr>
            </a:pattFill>
          </a:ln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endParaRPr lang="en-US" altLang="x-none" sz="2800" b="1" i="1" dirty="0">
              <a:latin typeface="Monotype Corsiva" pitchFamily="66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r>
              <a:rPr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Скороходкин Станислав – </a:t>
            </a:r>
            <a:r>
              <a:rPr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место  в школьной олимпиаде по математике;</a:t>
            </a:r>
            <a:endParaRPr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r>
              <a:rPr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Неустроев Алексей – </a:t>
            </a:r>
            <a:r>
              <a:rPr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место  в школьной олимпиаде по математике;</a:t>
            </a:r>
            <a:endParaRPr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r>
              <a:rPr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Скороходкин Станислав – </a:t>
            </a:r>
            <a:r>
              <a:rPr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место  в школьной олимпиаде по русскому языку;</a:t>
            </a:r>
            <a:endParaRPr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r>
              <a:rPr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Копанский Владимир – </a:t>
            </a:r>
            <a:r>
              <a:rPr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место  в школьной олимпиаде по русскому языку;</a:t>
            </a:r>
            <a:endParaRPr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r>
              <a:rPr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Аргунов Тимур – </a:t>
            </a:r>
            <a:r>
              <a:rPr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место  в школьной олимпиаде  по окружающему миру;</a:t>
            </a:r>
            <a:endParaRPr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r>
              <a:rPr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Неустроев Алексей – </a:t>
            </a:r>
            <a:r>
              <a:rPr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место  в школьной олимпиаде  по окружающему миру;</a:t>
            </a:r>
            <a:endParaRPr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endParaRPr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endParaRPr sz="2800" b="1" i="1" dirty="0">
              <a:latin typeface="Monotype Corsiva" pitchFamily="66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endParaRPr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None/>
            </a:pPr>
            <a:r>
              <a:rPr sz="2800" dirty="0">
                <a:latin typeface="Monotype Corsiva" pitchFamily="66" charset="0"/>
              </a:rPr>
              <a:t> </a:t>
            </a:r>
            <a:endParaRPr sz="2800" dirty="0">
              <a:latin typeface="Monotype Corsiva" pitchFamily="66" charset="0"/>
            </a:endParaRPr>
          </a:p>
        </p:txBody>
      </p:sp>
      <p:pic>
        <p:nvPicPr>
          <p:cNvPr id="7173" name="Picture 11" descr="Ивашутиной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372100"/>
            <a:ext cx="1047750" cy="148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4" name="Picture 12" descr="Егоров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838" y="5589588"/>
            <a:ext cx="1566862" cy="1109662"/>
          </a:xfrm>
          <a:prstGeom prst="rect">
            <a:avLst/>
          </a:prstGeom>
          <a:noFill/>
          <a:ln w="6350" cap="flat" cmpd="sng">
            <a:solidFill>
              <a:srgbClr val="808080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7175" name="Picture 13" descr="Вербин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613" y="5400675"/>
            <a:ext cx="1000125" cy="1457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6" name="Picture 14" descr="Миронов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7675" y="5314950"/>
            <a:ext cx="1076325" cy="154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7" name="Picture 15" descr="Тамир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6325" y="5372100"/>
            <a:ext cx="1028700" cy="148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30" descr="bs00967_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50" y="0"/>
            <a:ext cx="1619250" cy="10556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1000">
              <a:srgbClr val="FBEAC7"/>
            </a:gs>
            <a:gs pos="1000">
              <a:srgbClr val="FBEAC7"/>
            </a:gs>
            <a:gs pos="1000">
              <a:srgbClr val="FBEAC7">
                <a:alpha val="81000"/>
              </a:srgb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8194" name="Rectangle 5"/>
          <p:cNvSpPr/>
          <p:nvPr/>
        </p:nvSpPr>
        <p:spPr>
          <a:xfrm>
            <a:off x="8524875" y="0"/>
            <a:ext cx="619125" cy="6858000"/>
          </a:xfrm>
          <a:prstGeom prst="rect">
            <a:avLst/>
          </a:prstGeom>
          <a:solidFill>
            <a:srgbClr val="F7D2FA"/>
          </a:solidFill>
          <a:ln w="9525"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sz="2400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2475" y="701675"/>
            <a:ext cx="7772400" cy="35941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1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</a:t>
            </a: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астер – класс на тему:</a:t>
            </a:r>
            <a:br>
              <a:rPr kumimoji="0" lang="en-US" sz="32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Определение</a:t>
            </a: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работы </a:t>
            </a:r>
            <a:r>
              <a:rPr kumimoji="0" lang="ru-RU" sz="3200" b="1" i="1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окончаний слов, называющих предметы и признаки предметов</a:t>
            </a:r>
            <a:b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  <a:cs typeface="+mj-cs"/>
              </a:rPr>
            </a:b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  </a:t>
            </a:r>
            <a:b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</a:br>
            <a:b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1" i="1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gradFill rotWithShape="1">
            <a:gsLst>
              <a:gs pos="0">
                <a:srgbClr val="A5E1A8"/>
              </a:gs>
              <a:gs pos="50000">
                <a:srgbClr val="FFFFCC"/>
              </a:gs>
              <a:gs pos="100000">
                <a:srgbClr val="A5E1A8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marR="0" algn="ctr" defTabSz="914400" eaLnBrk="1" hangingPunct="1">
              <a:buClrTx/>
              <a:buSzTx/>
              <a:buFontTx/>
              <a:buNone/>
              <a:defRPr/>
            </a:pPr>
            <a:r>
              <a:rPr kumimoji="0" lang="ru-RU" b="1" i="1" kern="0" cap="none" spc="0" normalizeH="0" baseline="0" noProof="0" dirty="0">
                <a:solidFill>
                  <a:schemeClr val="accent6"/>
                </a:solidFill>
                <a:latin typeface="Georgia" panose="02040502050405020303" pitchFamily="18" charset="0"/>
                <a:ea typeface="+mj-ea"/>
                <a:cs typeface="+mj-cs"/>
              </a:rPr>
              <a:t>МОБУ СОШ № 7  </a:t>
            </a:r>
            <a:endParaRPr kumimoji="0" lang="ru-RU" b="1" i="1" kern="0" cap="none" spc="0" normalizeH="0" baseline="0" noProof="0" dirty="0">
              <a:solidFill>
                <a:schemeClr val="accent6"/>
              </a:solidFill>
              <a:latin typeface="Georgia" panose="02040502050405020303" pitchFamily="18" charset="0"/>
              <a:ea typeface="+mj-ea"/>
              <a:cs typeface="+mj-cs"/>
            </a:endParaRPr>
          </a:p>
        </p:txBody>
      </p:sp>
      <p:pic>
        <p:nvPicPr>
          <p:cNvPr id="121" name="Picture 9" descr="bs00967_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830206">
            <a:off x="106363" y="882650"/>
            <a:ext cx="1639887" cy="1082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8" name="Picture 21" descr="guestan"/>
          <p:cNvSpPr>
            <a:spLocks noChangeAspect="1"/>
          </p:cNvSpPr>
          <p:nvPr/>
        </p:nvSpPr>
        <p:spPr>
          <a:xfrm>
            <a:off x="7572375" y="5867400"/>
            <a:ext cx="1692275" cy="9906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sz="2400" dirty="0">
              <a:latin typeface="Monotype Corsiva" pitchFamily="66" charset="0"/>
            </a:endParaRPr>
          </a:p>
        </p:txBody>
      </p:sp>
      <p:pic>
        <p:nvPicPr>
          <p:cNvPr id="8199" name="Picture 7" descr="3b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2738" y="5600700"/>
            <a:ext cx="971550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11" descr="106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-272788" flipH="1">
            <a:off x="3506788" y="3902075"/>
            <a:ext cx="1739900" cy="2359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1" name="Picture 9" descr="3b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13" y="5514975"/>
            <a:ext cx="1143000" cy="1143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12" descr="http://static.ozone.ru/multimedia/books_covers/1003865289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64163" y="4921250"/>
            <a:ext cx="1468437" cy="1936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Picture 6" descr="https://img-gorod.ru/upload/iblock/4eb/4eb059967e536ebf1824499cc0b93e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313" y="4879975"/>
            <a:ext cx="1498600" cy="1989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Rectangle 10"/>
          <p:cNvSpPr txBox="1">
            <a:spLocks noChangeArrowheads="1"/>
          </p:cNvSpPr>
          <p:nvPr/>
        </p:nvSpPr>
        <p:spPr bwMode="auto">
          <a:xfrm>
            <a:off x="0" y="0"/>
            <a:ext cx="9144000" cy="1582738"/>
          </a:xfrm>
          <a:prstGeom prst="rect">
            <a:avLst/>
          </a:prstGeom>
          <a:gradFill rotWithShape="1">
            <a:gsLst>
              <a:gs pos="0">
                <a:srgbClr val="A5E1A8"/>
              </a:gs>
              <a:gs pos="50000">
                <a:srgbClr val="FFFFCC"/>
              </a:gs>
              <a:gs pos="100000">
                <a:srgbClr val="A5E1A8"/>
              </a:gs>
            </a:gsLst>
            <a:lin ang="5400000" scaled="1"/>
          </a:gradFill>
          <a:ln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sz="3600" b="1" i="1" dirty="0">
                <a:solidFill>
                  <a:srgbClr val="40404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РУССКИЙ ЯЗЫК</a:t>
            </a:r>
            <a:endParaRPr sz="3600" b="1" i="1" dirty="0">
              <a:solidFill>
                <a:srgbClr val="404040"/>
              </a:solidFill>
              <a:effectLst>
                <a:outerShdw blurRad="38100" dist="38100" dir="2700000">
                  <a:srgbClr val="C0C0C0"/>
                </a:outerShdw>
              </a:effectLst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sz="2800" b="1" i="1" dirty="0">
                <a:solidFill>
                  <a:srgbClr val="19194D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Авторы курса В.В. Репкин, Е.В. Восторгова, Т.В. Некрасова, Л.В.Чеботкова</a:t>
            </a:r>
            <a:endParaRPr sz="2800" b="1" i="1" dirty="0">
              <a:solidFill>
                <a:srgbClr val="19194D"/>
              </a:solidFill>
              <a:effectLst>
                <a:outerShdw blurRad="38100" dist="38100" dir="2700000">
                  <a:srgbClr val="C0C0C0"/>
                </a:outerShdw>
              </a:effectLst>
              <a:latin typeface="Trebuchet MS" panose="020B0603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3075" name="Объект 1"/>
          <p:cNvSpPr>
            <a:spLocks noGrp="1"/>
          </p:cNvSpPr>
          <p:nvPr>
            <p:ph idx="1"/>
          </p:nvPr>
        </p:nvSpPr>
        <p:spPr>
          <a:xfrm>
            <a:off x="323850" y="1916113"/>
            <a:ext cx="8229600" cy="2952750"/>
          </a:xfrm>
        </p:spPr>
        <p:txBody>
          <a:bodyPr vert="horz" wrap="square" lIns="91440" tIns="45720" rIns="91440" bIns="45720" numCol="1" anchor="t" anchorCtr="0" compatLnSpc="1"/>
          <a:p>
            <a:pPr marL="0" indent="0" algn="ctr">
              <a:buNone/>
            </a:pPr>
            <a:r>
              <a:rPr sz="3600" b="1" dirty="0">
                <a:solidFill>
                  <a:srgbClr val="19194D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Основная задача курса – </a:t>
            </a:r>
            <a:endParaRPr sz="3600" b="1" dirty="0">
              <a:solidFill>
                <a:srgbClr val="19194D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sz="3600" b="1" dirty="0">
                <a:solidFill>
                  <a:srgbClr val="19194D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построить обучение так, чтобы оно стало стимулом к самостоятельному исследованию русского языка каждым ребенком</a:t>
            </a:r>
            <a:endParaRPr sz="3600" b="1" dirty="0">
              <a:solidFill>
                <a:srgbClr val="19194D"/>
              </a:solidFill>
              <a:latin typeface="Trebuchet MS" panose="020B0603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9222" name="Picture 14" descr="https://novoboz.ru/1132527/1139697/1139704/1139733/34702874/101367878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" y="1058863"/>
            <a:ext cx="1306513" cy="1714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3" name="Picture 16" descr="https://img-gorod.ru/upload/iblock/98d/98d3681e018773cf8cf90ae298c24c7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3188" y="1071563"/>
            <a:ext cx="1270000" cy="16970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Rectangle 10"/>
          <p:cNvSpPr txBox="1">
            <a:spLocks noChangeArrowheads="1"/>
          </p:cNvSpPr>
          <p:nvPr/>
        </p:nvSpPr>
        <p:spPr bwMode="auto">
          <a:xfrm>
            <a:off x="0" y="0"/>
            <a:ext cx="9144000" cy="1052513"/>
          </a:xfrm>
          <a:prstGeom prst="rect">
            <a:avLst/>
          </a:prstGeom>
          <a:gradFill rotWithShape="1">
            <a:gsLst>
              <a:gs pos="0">
                <a:srgbClr val="A5E1A8"/>
              </a:gs>
              <a:gs pos="50000">
                <a:srgbClr val="FFFFCC"/>
              </a:gs>
              <a:gs pos="100000">
                <a:srgbClr val="A5E1A8"/>
              </a:gs>
            </a:gsLst>
            <a:lin ang="5400000" scaled="1"/>
          </a:gradFill>
          <a:ln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sz="3600" b="1" i="1" dirty="0">
                <a:solidFill>
                  <a:srgbClr val="40404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Букварный период 1 класса</a:t>
            </a:r>
            <a:endParaRPr sz="3600" b="1" i="1" dirty="0">
              <a:solidFill>
                <a:srgbClr val="404040"/>
              </a:solidFill>
              <a:effectLst>
                <a:outerShdw blurRad="38100" dist="38100" dir="2700000">
                  <a:srgbClr val="C0C0C0"/>
                </a:outerShdw>
              </a:effectLst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sz="2800" b="1" i="1" dirty="0">
                <a:solidFill>
                  <a:srgbClr val="19194D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rebuchet MS" panose="020B0603020202020204" pitchFamily="34" charset="0"/>
                <a:cs typeface="Times New Roman" panose="02020603050405020304" pitchFamily="18" charset="0"/>
              </a:rPr>
              <a:t>Букварь – для обучения детей грамоте</a:t>
            </a:r>
            <a:endParaRPr sz="2800" b="1" i="1" dirty="0">
              <a:solidFill>
                <a:srgbClr val="19194D"/>
              </a:solidFill>
              <a:effectLst>
                <a:outerShdw blurRad="38100" dist="38100" dir="2700000">
                  <a:srgbClr val="C0C0C0"/>
                </a:outerShdw>
              </a:effectLst>
              <a:latin typeface="Trebuchet MS" panose="020B0603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0243" name="Picture 73" descr="zvonok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01013" y="69850"/>
            <a:ext cx="831850" cy="701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395288" y="1676400"/>
            <a:ext cx="8372475" cy="4200525"/>
          </a:xfrm>
        </p:spPr>
        <p:txBody>
          <a:bodyPr vert="horz" wrap="square" lIns="91440" tIns="45720" rIns="91440" bIns="45720" numCol="1" anchor="t" anchorCtr="0" compatLnSpc="1">
            <a:normAutofit lnSpcReduction="10000"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н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ачальное представление о слове и высказывании;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н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оминативная функция слова;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з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вуковой анализ слова;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з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вуковой состав языка;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с</a:t>
            </a:r>
            <a:r>
              <a:rPr kumimoji="0" lang="ru-RU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логозвуковая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 модель;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б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уквенная запись;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о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бщие способы письма и чтения.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  <p:pic>
        <p:nvPicPr>
          <p:cNvPr id="10245" name="Picture 9" descr="открытая книга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8538" y="5876925"/>
            <a:ext cx="1892300" cy="885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6" name="Picture 7" descr="http://ozon-st.cdn.ngenix.net/multimedia/10136540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4188" y="2251075"/>
            <a:ext cx="2309812" cy="3051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4968</Words>
  <Application>WPS Presentation</Application>
  <PresentationFormat>Экран (4:3)</PresentationFormat>
  <Paragraphs>282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4" baseType="lpstr">
      <vt:lpstr>Arial</vt:lpstr>
      <vt:lpstr>SimSun</vt:lpstr>
      <vt:lpstr>Wingdings</vt:lpstr>
      <vt:lpstr>Monotype Corsiva</vt:lpstr>
      <vt:lpstr>Segoe Print</vt:lpstr>
      <vt:lpstr>Calibri</vt:lpstr>
      <vt:lpstr>Georgia</vt:lpstr>
      <vt:lpstr>Times New Roman</vt:lpstr>
      <vt:lpstr>Trebuchet MS</vt:lpstr>
      <vt:lpstr>Symbol</vt:lpstr>
      <vt:lpstr>Tahoma</vt:lpstr>
      <vt:lpstr>Microsoft YaHei</vt:lpstr>
      <vt:lpstr>Arial Unicode MS</vt:lpstr>
      <vt:lpstr>Wingdings 3</vt:lpstr>
      <vt:lpstr>Symbol</vt:lpstr>
      <vt:lpstr>Century Gothic</vt:lpstr>
      <vt:lpstr>Impact</vt:lpstr>
      <vt:lpstr>Оформление по умолчанию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Tycoon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Igor</dc:creator>
  <cp:lastModifiedBy>zaremafed</cp:lastModifiedBy>
  <cp:revision>340</cp:revision>
  <dcterms:created xsi:type="dcterms:W3CDTF">2010-03-21T12:20:29Z</dcterms:created>
  <dcterms:modified xsi:type="dcterms:W3CDTF">2021-10-20T14:21:18Z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3FD48255F88B4633858E79C8704695BE</vt:lpwstr>
  </property>
  <property fmtid="{D5CDD505-2E9C-101B-9397-08002B2CF9AE}" pid="3" name="KSOProductBuildVer">
    <vt:lpwstr>1049-11.2.0.10323</vt:lpwstr>
  </property>
</Properties>
</file>