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76" r:id="rId2"/>
    <p:sldMasterId id="2147483888" r:id="rId3"/>
    <p:sldMasterId id="2147483900" r:id="rId4"/>
    <p:sldMasterId id="2147483912" r:id="rId5"/>
  </p:sldMasterIdLst>
  <p:sldIdLst>
    <p:sldId id="256" r:id="rId6"/>
    <p:sldId id="259" r:id="rId7"/>
    <p:sldId id="283" r:id="rId8"/>
    <p:sldId id="267" r:id="rId9"/>
    <p:sldId id="260" r:id="rId10"/>
    <p:sldId id="277" r:id="rId11"/>
    <p:sldId id="285" r:id="rId12"/>
    <p:sldId id="262" r:id="rId13"/>
    <p:sldId id="263" r:id="rId14"/>
    <p:sldId id="264" r:id="rId15"/>
    <p:sldId id="287" r:id="rId16"/>
    <p:sldId id="289" r:id="rId17"/>
    <p:sldId id="291" r:id="rId18"/>
    <p:sldId id="271" r:id="rId19"/>
    <p:sldId id="274" r:id="rId20"/>
    <p:sldId id="272" r:id="rId21"/>
    <p:sldId id="266" r:id="rId22"/>
    <p:sldId id="294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95BFA66-F314-428E-991F-FC1B78AFC2C2}">
          <p14:sldIdLst>
            <p14:sldId id="256"/>
            <p14:sldId id="259"/>
            <p14:sldId id="283"/>
            <p14:sldId id="267"/>
            <p14:sldId id="260"/>
            <p14:sldId id="277"/>
            <p14:sldId id="285"/>
            <p14:sldId id="262"/>
            <p14:sldId id="263"/>
            <p14:sldId id="264"/>
            <p14:sldId id="287"/>
            <p14:sldId id="289"/>
            <p14:sldId id="291"/>
            <p14:sldId id="271"/>
            <p14:sldId id="274"/>
            <p14:sldId id="272"/>
            <p14:sldId id="266"/>
            <p14:sldId id="294"/>
            <p14:sldId id="29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2845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24DB7B-62CB-4AB2-9F0B-ED84DC958588}" type="doc">
      <dgm:prSet loTypeId="urn:microsoft.com/office/officeart/2005/8/layout/cycle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460945-082D-44D4-8C9B-67B197DB0440}">
      <dgm:prSet/>
      <dgm:spPr>
        <a:xfrm>
          <a:off x="3132624" y="2574"/>
          <a:ext cx="1807245" cy="1174709"/>
        </a:xfr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Непосредственно- образовательная деятельность</a:t>
          </a:r>
          <a:endParaRPr lang="ru-RU" dirty="0">
            <a:solidFill>
              <a:srgbClr val="002060"/>
            </a:solidFill>
            <a:latin typeface="Constantia"/>
            <a:ea typeface="+mn-ea"/>
            <a:cs typeface="+mn-cs"/>
          </a:endParaRPr>
        </a:p>
      </dgm:t>
    </dgm:pt>
    <dgm:pt modelId="{C787D857-7CFD-45A2-ABA9-6E5FB3BFE74E}" type="parTrans" cxnId="{CD49A5EF-A414-44A9-9552-1FEE262350E7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244390FB-DF01-4C2B-9595-33DA920C6982}" type="sibTrans" cxnId="{CD49A5EF-A414-44A9-9552-1FEE262350E7}">
      <dgm:prSet/>
      <dgm:spPr>
        <a:xfrm>
          <a:off x="1690570" y="589929"/>
          <a:ext cx="4691352" cy="4691352"/>
        </a:xfr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84A7AA37-715D-4F40-884D-DADC565E7050}">
      <dgm:prSet/>
      <dgm:spPr>
        <a:xfrm>
          <a:off x="4511378" y="4245942"/>
          <a:ext cx="1807245" cy="1174709"/>
        </a:xfr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Взаимодействие  с семьёй </a:t>
          </a:r>
          <a:endParaRPr lang="ru-RU" b="1" i="1" dirty="0">
            <a:solidFill>
              <a:srgbClr val="002060"/>
            </a:solidFill>
            <a:latin typeface="Constantia"/>
            <a:ea typeface="+mn-ea"/>
            <a:cs typeface="+mn-cs"/>
          </a:endParaRPr>
        </a:p>
      </dgm:t>
    </dgm:pt>
    <dgm:pt modelId="{9F6A614E-1071-4E2A-BAF8-543EF08F2BD9}" type="parTrans" cxnId="{6FDDA7B9-1152-482D-9ABF-13C6D1B4AB84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299F653-2937-4AF9-A6D4-5E6D2A37483C}" type="sibTrans" cxnId="{6FDDA7B9-1152-482D-9ABF-13C6D1B4AB84}">
      <dgm:prSet/>
      <dgm:spPr>
        <a:xfrm>
          <a:off x="1690570" y="589929"/>
          <a:ext cx="4691352" cy="4691352"/>
        </a:xfr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C6E0362-89B7-4DBD-B69D-8D5F4F408F62}">
      <dgm:prSet/>
      <dgm:spPr>
        <a:xfrm>
          <a:off x="901753" y="1623397"/>
          <a:ext cx="1807245" cy="1174709"/>
        </a:xfr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Вариативная часть </a:t>
          </a:r>
          <a:r>
            <a:rPr lang="ru-RU" b="1" i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(кружковая работа)</a:t>
          </a:r>
          <a:endParaRPr lang="ru-RU" b="1" i="1" dirty="0">
            <a:solidFill>
              <a:srgbClr val="002060"/>
            </a:solidFill>
            <a:latin typeface="Constantia"/>
            <a:ea typeface="+mn-ea"/>
            <a:cs typeface="+mn-cs"/>
          </a:endParaRPr>
        </a:p>
      </dgm:t>
    </dgm:pt>
    <dgm:pt modelId="{A9D197BD-5463-4AFE-8876-58EAC680CB14}" type="parTrans" cxnId="{5BE85242-E5C8-41EE-8A81-32B94FC628A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ADBE2D2-4C79-49F5-8BB6-CDCAF7886EFA}" type="sibTrans" cxnId="{5BE85242-E5C8-41EE-8A81-32B94FC628A2}">
      <dgm:prSet/>
      <dgm:spPr>
        <a:xfrm>
          <a:off x="1690570" y="589929"/>
          <a:ext cx="4691352" cy="4691352"/>
        </a:xfr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194B6F3-11F0-42E8-9BAE-4218F19D437C}">
      <dgm:prSet/>
      <dgm:spPr>
        <a:xfrm>
          <a:off x="5363495" y="1623397"/>
          <a:ext cx="1807245" cy="1174709"/>
        </a:xfr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Образовательная деятельность</a:t>
          </a:r>
          <a:r>
            <a:rPr lang="ru-RU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</a:t>
          </a:r>
          <a:r>
            <a:rPr lang="ru-RU" b="1" i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в режиме дня</a:t>
          </a:r>
          <a:endParaRPr lang="ru-RU" b="1" i="1" dirty="0">
            <a:solidFill>
              <a:srgbClr val="002060"/>
            </a:solidFill>
            <a:latin typeface="Constantia"/>
            <a:ea typeface="+mn-ea"/>
            <a:cs typeface="+mn-cs"/>
          </a:endParaRPr>
        </a:p>
      </dgm:t>
    </dgm:pt>
    <dgm:pt modelId="{225C0E21-1FB0-42E4-8DCD-895B5C5BD280}" type="parTrans" cxnId="{A7B0E3B5-A5AB-40AE-960E-F5DBE1ABBC2A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9F81E957-073E-4F38-B9CF-61D18E33EDE3}" type="sibTrans" cxnId="{A7B0E3B5-A5AB-40AE-960E-F5DBE1ABBC2A}">
      <dgm:prSet/>
      <dgm:spPr>
        <a:xfrm>
          <a:off x="1690570" y="589929"/>
          <a:ext cx="4691352" cy="4691352"/>
        </a:xfr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1AEE4AB-ADB2-45CC-BE3C-08FF0E578F59}">
      <dgm:prSet/>
      <dgm:spPr>
        <a:xfrm>
          <a:off x="1753870" y="4245942"/>
          <a:ext cx="1807245" cy="1174709"/>
        </a:xfr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gm:spPr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Самостоятельная двигательная деятельность детей</a:t>
          </a:r>
          <a:endParaRPr lang="ru-RU" dirty="0">
            <a:solidFill>
              <a:srgbClr val="002060"/>
            </a:solidFill>
            <a:latin typeface="Constantia"/>
            <a:ea typeface="+mn-ea"/>
            <a:cs typeface="+mn-cs"/>
          </a:endParaRPr>
        </a:p>
      </dgm:t>
    </dgm:pt>
    <dgm:pt modelId="{9ED19339-5E46-40BB-B68A-707B5F07986C}" type="parTrans" cxnId="{9E35D784-E635-48A2-83F9-9B64C90B142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B74811D-019A-40FE-863B-2EB590194E9D}" type="sibTrans" cxnId="{9E35D784-E635-48A2-83F9-9B64C90B1423}">
      <dgm:prSet/>
      <dgm:spPr>
        <a:xfrm>
          <a:off x="1690570" y="589929"/>
          <a:ext cx="4691352" cy="4691352"/>
        </a:xfr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D4E97A5-99DC-4C15-AD42-B521AB0B9241}" type="pres">
      <dgm:prSet presAssocID="{2824DB7B-62CB-4AB2-9F0B-ED84DC95858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439E48-FE94-4E27-99A7-2AA5D40FB1E1}" type="pres">
      <dgm:prSet presAssocID="{88460945-082D-44D4-8C9B-67B197DB0440}" presName="node" presStyleLbl="node1" presStyleIdx="0" presStyleCnt="5" custScaleY="123290" custRadScaleRad="99624" custRadScaleInc="1139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FB4CE15-3D29-42C3-9444-F21B41B9491C}" type="pres">
      <dgm:prSet presAssocID="{88460945-082D-44D4-8C9B-67B197DB0440}" presName="spNode" presStyleCnt="0"/>
      <dgm:spPr/>
      <dgm:t>
        <a:bodyPr/>
        <a:lstStyle/>
        <a:p>
          <a:endParaRPr lang="ru-RU"/>
        </a:p>
      </dgm:t>
    </dgm:pt>
    <dgm:pt modelId="{EC91F6C1-1946-4510-A4A7-FF55CADB0013}" type="pres">
      <dgm:prSet presAssocID="{244390FB-DF01-4C2B-9595-33DA920C6982}" presName="sibTrans" presStyleLbl="sibTrans1D1" presStyleIdx="0" presStyleCnt="5"/>
      <dgm:spPr>
        <a:custGeom>
          <a:avLst/>
          <a:gdLst/>
          <a:ahLst/>
          <a:cxnLst/>
          <a:rect l="0" t="0" r="0" b="0"/>
          <a:pathLst>
            <a:path>
              <a:moveTo>
                <a:pt x="3261698" y="186254"/>
              </a:moveTo>
              <a:arcTo wR="2345676" hR="2345676" stAng="17579193" swAng="1960167"/>
            </a:path>
          </a:pathLst>
        </a:custGeom>
      </dgm:spPr>
      <dgm:t>
        <a:bodyPr/>
        <a:lstStyle/>
        <a:p>
          <a:endParaRPr lang="ru-RU"/>
        </a:p>
      </dgm:t>
    </dgm:pt>
    <dgm:pt modelId="{72D2AFAB-FC83-434D-BB81-47CFDB8C1943}" type="pres">
      <dgm:prSet presAssocID="{0194B6F3-11F0-42E8-9BAE-4218F19D437C}" presName="node" presStyleLbl="node1" presStyleIdx="1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B339562-CC42-4C13-9535-BAEC6A6FA2E1}" type="pres">
      <dgm:prSet presAssocID="{0194B6F3-11F0-42E8-9BAE-4218F19D437C}" presName="spNode" presStyleCnt="0"/>
      <dgm:spPr/>
      <dgm:t>
        <a:bodyPr/>
        <a:lstStyle/>
        <a:p>
          <a:endParaRPr lang="ru-RU"/>
        </a:p>
      </dgm:t>
    </dgm:pt>
    <dgm:pt modelId="{7D53BD7A-E871-40FB-B8C1-F62BFC41A3A8}" type="pres">
      <dgm:prSet presAssocID="{9F81E957-073E-4F38-B9CF-61D18E33EDE3}" presName="sibTrans" presStyleLbl="sibTrans1D1" presStyleIdx="1" presStyleCnt="5"/>
      <dgm:spPr>
        <a:custGeom>
          <a:avLst/>
          <a:gdLst/>
          <a:ahLst/>
          <a:cxnLst/>
          <a:rect l="0" t="0" r="0" b="0"/>
          <a:pathLst>
            <a:path>
              <a:moveTo>
                <a:pt x="4688151" y="2223164"/>
              </a:moveTo>
              <a:arcTo wR="2345676" hR="2345676" stAng="21420369" swAng="2195249"/>
            </a:path>
          </a:pathLst>
        </a:custGeom>
      </dgm:spPr>
      <dgm:t>
        <a:bodyPr/>
        <a:lstStyle/>
        <a:p>
          <a:endParaRPr lang="ru-RU"/>
        </a:p>
      </dgm:t>
    </dgm:pt>
    <dgm:pt modelId="{8C4A6D39-0AB8-4DAA-903A-560AE1288687}" type="pres">
      <dgm:prSet presAssocID="{84A7AA37-715D-4F40-884D-DADC565E7050}" presName="node" presStyleLbl="node1" presStyleIdx="2" presStyleCnt="5" custRadScaleRad="97591" custRadScaleInc="-1571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C372F18-6F97-41CC-B53F-8FF0A5FE42DA}" type="pres">
      <dgm:prSet presAssocID="{84A7AA37-715D-4F40-884D-DADC565E7050}" presName="spNode" presStyleCnt="0"/>
      <dgm:spPr/>
      <dgm:t>
        <a:bodyPr/>
        <a:lstStyle/>
        <a:p>
          <a:endParaRPr lang="ru-RU"/>
        </a:p>
      </dgm:t>
    </dgm:pt>
    <dgm:pt modelId="{CF754C0A-0695-4DDA-8C79-B380CDB0CCF9}" type="pres">
      <dgm:prSet presAssocID="{0299F653-2937-4AF9-A6D4-5E6D2A37483C}" presName="sibTrans" presStyleLbl="sibTrans1D1" presStyleIdx="2" presStyleCnt="5"/>
      <dgm:spPr>
        <a:custGeom>
          <a:avLst/>
          <a:gdLst/>
          <a:ahLst/>
          <a:cxnLst/>
          <a:rect l="0" t="0" r="0" b="0"/>
          <a:pathLst>
            <a:path>
              <a:moveTo>
                <a:pt x="2811497" y="4644634"/>
              </a:moveTo>
              <a:arcTo wR="2345676" hR="2345676" stAng="4712738" swAng="1374524"/>
            </a:path>
          </a:pathLst>
        </a:custGeom>
      </dgm:spPr>
      <dgm:t>
        <a:bodyPr/>
        <a:lstStyle/>
        <a:p>
          <a:endParaRPr lang="ru-RU"/>
        </a:p>
      </dgm:t>
    </dgm:pt>
    <dgm:pt modelId="{75A14D52-A547-4F14-AFAE-AE9516B3B308}" type="pres">
      <dgm:prSet presAssocID="{01AEE4AB-ADB2-45CC-BE3C-08FF0E578F59}" presName="node" presStyleLbl="node1" presStyleIdx="3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28546B3B-BF13-46AF-A2FB-E20AF6C10693}" type="pres">
      <dgm:prSet presAssocID="{01AEE4AB-ADB2-45CC-BE3C-08FF0E578F59}" presName="spNode" presStyleCnt="0"/>
      <dgm:spPr/>
      <dgm:t>
        <a:bodyPr/>
        <a:lstStyle/>
        <a:p>
          <a:endParaRPr lang="ru-RU"/>
        </a:p>
      </dgm:t>
    </dgm:pt>
    <dgm:pt modelId="{CB907B7C-6D36-4BA6-9367-36ABB3E3E804}" type="pres">
      <dgm:prSet presAssocID="{AB74811D-019A-40FE-863B-2EB590194E9D}" presName="sibTrans" presStyleLbl="sibTrans1D1" presStyleIdx="3" presStyleCnt="5"/>
      <dgm:spPr>
        <a:custGeom>
          <a:avLst/>
          <a:gdLst/>
          <a:ahLst/>
          <a:cxnLst/>
          <a:rect l="0" t="0" r="0" b="0"/>
          <a:pathLst>
            <a:path>
              <a:moveTo>
                <a:pt x="391768" y="3643536"/>
              </a:moveTo>
              <a:arcTo wR="2345676" hR="2345676" stAng="8784382" swAng="2195249"/>
            </a:path>
          </a:pathLst>
        </a:custGeom>
      </dgm:spPr>
      <dgm:t>
        <a:bodyPr/>
        <a:lstStyle/>
        <a:p>
          <a:endParaRPr lang="ru-RU"/>
        </a:p>
      </dgm:t>
    </dgm:pt>
    <dgm:pt modelId="{7A6B3620-B833-4AB7-9CC8-4A1E1AE389B8}" type="pres">
      <dgm:prSet presAssocID="{6C6E0362-89B7-4DBD-B69D-8D5F4F408F62}" presName="node" presStyleLbl="node1" presStyleIdx="4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0939F9CD-E432-43AA-95A6-594D25DB427F}" type="pres">
      <dgm:prSet presAssocID="{6C6E0362-89B7-4DBD-B69D-8D5F4F408F62}" presName="spNode" presStyleCnt="0"/>
      <dgm:spPr/>
      <dgm:t>
        <a:bodyPr/>
        <a:lstStyle/>
        <a:p>
          <a:endParaRPr lang="ru-RU"/>
        </a:p>
      </dgm:t>
    </dgm:pt>
    <dgm:pt modelId="{385ED662-226F-464E-910D-406DC613667B}" type="pres">
      <dgm:prSet presAssocID="{AADBE2D2-4C79-49F5-8BB6-CDCAF7886EFA}" presName="sibTrans" presStyleLbl="sibTrans1D1" presStyleIdx="4" presStyleCnt="5"/>
      <dgm:spPr>
        <a:custGeom>
          <a:avLst/>
          <a:gdLst/>
          <a:ahLst/>
          <a:cxnLst/>
          <a:rect l="0" t="0" r="0" b="0"/>
          <a:pathLst>
            <a:path>
              <a:moveTo>
                <a:pt x="408932" y="1022338"/>
              </a:moveTo>
              <a:arcTo wR="2345676" hR="2345676" stAng="12860640" swAng="1960167"/>
            </a:path>
          </a:pathLst>
        </a:custGeom>
      </dgm:spPr>
      <dgm:t>
        <a:bodyPr/>
        <a:lstStyle/>
        <a:p>
          <a:endParaRPr lang="ru-RU"/>
        </a:p>
      </dgm:t>
    </dgm:pt>
  </dgm:ptLst>
  <dgm:cxnLst>
    <dgm:cxn modelId="{DABDEF04-2CC5-45BC-B99A-A6EBD6217AD3}" type="presOf" srcId="{244390FB-DF01-4C2B-9595-33DA920C6982}" destId="{EC91F6C1-1946-4510-A4A7-FF55CADB0013}" srcOrd="0" destOrd="0" presId="urn:microsoft.com/office/officeart/2005/8/layout/cycle6"/>
    <dgm:cxn modelId="{C1916FF4-79FB-412C-B98D-D1F3E4CD2163}" type="presOf" srcId="{6C6E0362-89B7-4DBD-B69D-8D5F4F408F62}" destId="{7A6B3620-B833-4AB7-9CC8-4A1E1AE389B8}" srcOrd="0" destOrd="0" presId="urn:microsoft.com/office/officeart/2005/8/layout/cycle6"/>
    <dgm:cxn modelId="{D6076CEA-DE2B-420E-B377-0AD7497795B2}" type="presOf" srcId="{AB74811D-019A-40FE-863B-2EB590194E9D}" destId="{CB907B7C-6D36-4BA6-9367-36ABB3E3E804}" srcOrd="0" destOrd="0" presId="urn:microsoft.com/office/officeart/2005/8/layout/cycle6"/>
    <dgm:cxn modelId="{B0FA8808-8716-4A02-AB39-61D28B44CBC3}" type="presOf" srcId="{2824DB7B-62CB-4AB2-9F0B-ED84DC958588}" destId="{7D4E97A5-99DC-4C15-AD42-B521AB0B9241}" srcOrd="0" destOrd="0" presId="urn:microsoft.com/office/officeart/2005/8/layout/cycle6"/>
    <dgm:cxn modelId="{5BE85242-E5C8-41EE-8A81-32B94FC628A2}" srcId="{2824DB7B-62CB-4AB2-9F0B-ED84DC958588}" destId="{6C6E0362-89B7-4DBD-B69D-8D5F4F408F62}" srcOrd="4" destOrd="0" parTransId="{A9D197BD-5463-4AFE-8876-58EAC680CB14}" sibTransId="{AADBE2D2-4C79-49F5-8BB6-CDCAF7886EFA}"/>
    <dgm:cxn modelId="{6FDDA7B9-1152-482D-9ABF-13C6D1B4AB84}" srcId="{2824DB7B-62CB-4AB2-9F0B-ED84DC958588}" destId="{84A7AA37-715D-4F40-884D-DADC565E7050}" srcOrd="2" destOrd="0" parTransId="{9F6A614E-1071-4E2A-BAF8-543EF08F2BD9}" sibTransId="{0299F653-2937-4AF9-A6D4-5E6D2A37483C}"/>
    <dgm:cxn modelId="{4173CE3F-3B30-498F-8515-3F5F704605B8}" type="presOf" srcId="{0194B6F3-11F0-42E8-9BAE-4218F19D437C}" destId="{72D2AFAB-FC83-434D-BB81-47CFDB8C1943}" srcOrd="0" destOrd="0" presId="urn:microsoft.com/office/officeart/2005/8/layout/cycle6"/>
    <dgm:cxn modelId="{CD49A5EF-A414-44A9-9552-1FEE262350E7}" srcId="{2824DB7B-62CB-4AB2-9F0B-ED84DC958588}" destId="{88460945-082D-44D4-8C9B-67B197DB0440}" srcOrd="0" destOrd="0" parTransId="{C787D857-7CFD-45A2-ABA9-6E5FB3BFE74E}" sibTransId="{244390FB-DF01-4C2B-9595-33DA920C6982}"/>
    <dgm:cxn modelId="{24CBD9C0-8591-4F39-9482-7234C41E6C11}" type="presOf" srcId="{AADBE2D2-4C79-49F5-8BB6-CDCAF7886EFA}" destId="{385ED662-226F-464E-910D-406DC613667B}" srcOrd="0" destOrd="0" presId="urn:microsoft.com/office/officeart/2005/8/layout/cycle6"/>
    <dgm:cxn modelId="{AAF91328-FAB2-4381-93C0-DACD6F4A3456}" type="presOf" srcId="{88460945-082D-44D4-8C9B-67B197DB0440}" destId="{60439E48-FE94-4E27-99A7-2AA5D40FB1E1}" srcOrd="0" destOrd="0" presId="urn:microsoft.com/office/officeart/2005/8/layout/cycle6"/>
    <dgm:cxn modelId="{89EA5E1E-E50A-46AB-84E9-0BBB2E7C6213}" type="presOf" srcId="{9F81E957-073E-4F38-B9CF-61D18E33EDE3}" destId="{7D53BD7A-E871-40FB-B8C1-F62BFC41A3A8}" srcOrd="0" destOrd="0" presId="urn:microsoft.com/office/officeart/2005/8/layout/cycle6"/>
    <dgm:cxn modelId="{9E35D784-E635-48A2-83F9-9B64C90B1423}" srcId="{2824DB7B-62CB-4AB2-9F0B-ED84DC958588}" destId="{01AEE4AB-ADB2-45CC-BE3C-08FF0E578F59}" srcOrd="3" destOrd="0" parTransId="{9ED19339-5E46-40BB-B68A-707B5F07986C}" sibTransId="{AB74811D-019A-40FE-863B-2EB590194E9D}"/>
    <dgm:cxn modelId="{D410DDA9-45E2-485C-9273-3C05CFF857BF}" type="presOf" srcId="{0299F653-2937-4AF9-A6D4-5E6D2A37483C}" destId="{CF754C0A-0695-4DDA-8C79-B380CDB0CCF9}" srcOrd="0" destOrd="0" presId="urn:microsoft.com/office/officeart/2005/8/layout/cycle6"/>
    <dgm:cxn modelId="{A7B0E3B5-A5AB-40AE-960E-F5DBE1ABBC2A}" srcId="{2824DB7B-62CB-4AB2-9F0B-ED84DC958588}" destId="{0194B6F3-11F0-42E8-9BAE-4218F19D437C}" srcOrd="1" destOrd="0" parTransId="{225C0E21-1FB0-42E4-8DCD-895B5C5BD280}" sibTransId="{9F81E957-073E-4F38-B9CF-61D18E33EDE3}"/>
    <dgm:cxn modelId="{0957F701-A161-40C0-A7FA-DD92778D3DFE}" type="presOf" srcId="{01AEE4AB-ADB2-45CC-BE3C-08FF0E578F59}" destId="{75A14D52-A547-4F14-AFAE-AE9516B3B308}" srcOrd="0" destOrd="0" presId="urn:microsoft.com/office/officeart/2005/8/layout/cycle6"/>
    <dgm:cxn modelId="{022235C7-EF8C-484B-91CB-32D9834FACD0}" type="presOf" srcId="{84A7AA37-715D-4F40-884D-DADC565E7050}" destId="{8C4A6D39-0AB8-4DAA-903A-560AE1288687}" srcOrd="0" destOrd="0" presId="urn:microsoft.com/office/officeart/2005/8/layout/cycle6"/>
    <dgm:cxn modelId="{9BE351D2-B82D-4C45-8CA4-6F184DFAAF75}" type="presParOf" srcId="{7D4E97A5-99DC-4C15-AD42-B521AB0B9241}" destId="{60439E48-FE94-4E27-99A7-2AA5D40FB1E1}" srcOrd="0" destOrd="0" presId="urn:microsoft.com/office/officeart/2005/8/layout/cycle6"/>
    <dgm:cxn modelId="{EAF92993-3791-4D28-869F-F98F8449EEA0}" type="presParOf" srcId="{7D4E97A5-99DC-4C15-AD42-B521AB0B9241}" destId="{AFB4CE15-3D29-42C3-9444-F21B41B9491C}" srcOrd="1" destOrd="0" presId="urn:microsoft.com/office/officeart/2005/8/layout/cycle6"/>
    <dgm:cxn modelId="{3930CA73-8D62-411F-AEFB-976A3F664B5A}" type="presParOf" srcId="{7D4E97A5-99DC-4C15-AD42-B521AB0B9241}" destId="{EC91F6C1-1946-4510-A4A7-FF55CADB0013}" srcOrd="2" destOrd="0" presId="urn:microsoft.com/office/officeart/2005/8/layout/cycle6"/>
    <dgm:cxn modelId="{DA1F7A28-9CCF-4C3F-AC74-D13199B25A7D}" type="presParOf" srcId="{7D4E97A5-99DC-4C15-AD42-B521AB0B9241}" destId="{72D2AFAB-FC83-434D-BB81-47CFDB8C1943}" srcOrd="3" destOrd="0" presId="urn:microsoft.com/office/officeart/2005/8/layout/cycle6"/>
    <dgm:cxn modelId="{A3212F57-2F15-4418-9A67-3EE2608D997B}" type="presParOf" srcId="{7D4E97A5-99DC-4C15-AD42-B521AB0B9241}" destId="{AB339562-CC42-4C13-9535-BAEC6A6FA2E1}" srcOrd="4" destOrd="0" presId="urn:microsoft.com/office/officeart/2005/8/layout/cycle6"/>
    <dgm:cxn modelId="{803DF61C-4B13-4024-87C1-E13FCBF0ACA4}" type="presParOf" srcId="{7D4E97A5-99DC-4C15-AD42-B521AB0B9241}" destId="{7D53BD7A-E871-40FB-B8C1-F62BFC41A3A8}" srcOrd="5" destOrd="0" presId="urn:microsoft.com/office/officeart/2005/8/layout/cycle6"/>
    <dgm:cxn modelId="{20FD5203-07A1-4157-9658-26C20AE4D171}" type="presParOf" srcId="{7D4E97A5-99DC-4C15-AD42-B521AB0B9241}" destId="{8C4A6D39-0AB8-4DAA-903A-560AE1288687}" srcOrd="6" destOrd="0" presId="urn:microsoft.com/office/officeart/2005/8/layout/cycle6"/>
    <dgm:cxn modelId="{5DFF496B-A815-4DC1-B0AC-CA6BFE9AAA5D}" type="presParOf" srcId="{7D4E97A5-99DC-4C15-AD42-B521AB0B9241}" destId="{7C372F18-6F97-41CC-B53F-8FF0A5FE42DA}" srcOrd="7" destOrd="0" presId="urn:microsoft.com/office/officeart/2005/8/layout/cycle6"/>
    <dgm:cxn modelId="{7BBD2038-0F6B-4034-85AC-AA5F5B3EB92B}" type="presParOf" srcId="{7D4E97A5-99DC-4C15-AD42-B521AB0B9241}" destId="{CF754C0A-0695-4DDA-8C79-B380CDB0CCF9}" srcOrd="8" destOrd="0" presId="urn:microsoft.com/office/officeart/2005/8/layout/cycle6"/>
    <dgm:cxn modelId="{8593FE9D-A75C-40B5-BA75-F7E126D5427E}" type="presParOf" srcId="{7D4E97A5-99DC-4C15-AD42-B521AB0B9241}" destId="{75A14D52-A547-4F14-AFAE-AE9516B3B308}" srcOrd="9" destOrd="0" presId="urn:microsoft.com/office/officeart/2005/8/layout/cycle6"/>
    <dgm:cxn modelId="{128A4C60-FDBE-4CDF-AD47-B5B2986FD73C}" type="presParOf" srcId="{7D4E97A5-99DC-4C15-AD42-B521AB0B9241}" destId="{28546B3B-BF13-46AF-A2FB-E20AF6C10693}" srcOrd="10" destOrd="0" presId="urn:microsoft.com/office/officeart/2005/8/layout/cycle6"/>
    <dgm:cxn modelId="{8D868373-808F-4CDC-892E-B14B7AC88294}" type="presParOf" srcId="{7D4E97A5-99DC-4C15-AD42-B521AB0B9241}" destId="{CB907B7C-6D36-4BA6-9367-36ABB3E3E804}" srcOrd="11" destOrd="0" presId="urn:microsoft.com/office/officeart/2005/8/layout/cycle6"/>
    <dgm:cxn modelId="{59D6FA2D-A32E-47A6-BA84-9F8863E4F244}" type="presParOf" srcId="{7D4E97A5-99DC-4C15-AD42-B521AB0B9241}" destId="{7A6B3620-B833-4AB7-9CC8-4A1E1AE389B8}" srcOrd="12" destOrd="0" presId="urn:microsoft.com/office/officeart/2005/8/layout/cycle6"/>
    <dgm:cxn modelId="{FB696CED-EF95-4CF7-BD19-0C4F4319B845}" type="presParOf" srcId="{7D4E97A5-99DC-4C15-AD42-B521AB0B9241}" destId="{0939F9CD-E432-43AA-95A6-594D25DB427F}" srcOrd="13" destOrd="0" presId="urn:microsoft.com/office/officeart/2005/8/layout/cycle6"/>
    <dgm:cxn modelId="{5B227A00-DDA8-41B5-9A48-32D61E30E78D}" type="presParOf" srcId="{7D4E97A5-99DC-4C15-AD42-B521AB0B9241}" destId="{385ED662-226F-464E-910D-406DC613667B}" srcOrd="14" destOrd="0" presId="urn:microsoft.com/office/officeart/2005/8/layout/cycle6"/>
  </dgm:cxnLst>
  <dgm:bg>
    <a:solidFill>
      <a:srgbClr val="92D05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39E48-FE94-4E27-99A7-2AA5D40FB1E1}">
      <dsp:nvSpPr>
        <dsp:cNvPr id="0" name=""/>
        <dsp:cNvSpPr/>
      </dsp:nvSpPr>
      <dsp:spPr>
        <a:xfrm>
          <a:off x="3387572" y="-63458"/>
          <a:ext cx="2128595" cy="1705824"/>
        </a:xfrm>
        <a:prstGeom prst="roundRect">
          <a:avLst/>
        </a:prstGeo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Непосредственно- образовательная деятельность</a:t>
          </a:r>
          <a:endParaRPr lang="ru-RU" sz="1500" kern="1200" dirty="0">
            <a:solidFill>
              <a:srgbClr val="002060"/>
            </a:solidFill>
            <a:latin typeface="Constantia"/>
            <a:ea typeface="+mn-ea"/>
            <a:cs typeface="+mn-cs"/>
          </a:endParaRPr>
        </a:p>
      </dsp:txBody>
      <dsp:txXfrm>
        <a:off x="3470843" y="19813"/>
        <a:ext cx="1962053" cy="1539282"/>
      </dsp:txXfrm>
    </dsp:sp>
    <dsp:sp modelId="{EC91F6C1-1946-4510-A4A7-FF55CADB0013}">
      <dsp:nvSpPr>
        <dsp:cNvPr id="0" name=""/>
        <dsp:cNvSpPr/>
      </dsp:nvSpPr>
      <dsp:spPr>
        <a:xfrm>
          <a:off x="1568919" y="792997"/>
          <a:ext cx="5526346" cy="5526346"/>
        </a:xfrm>
        <a:custGeom>
          <a:avLst/>
          <a:gdLst/>
          <a:ahLst/>
          <a:cxnLst/>
          <a:rect l="0" t="0" r="0" b="0"/>
          <a:pathLst>
            <a:path>
              <a:moveTo>
                <a:pt x="3261698" y="186254"/>
              </a:moveTo>
              <a:arcTo wR="2345676" hR="2345676" stAng="17579193" swAng="1960167"/>
            </a:path>
          </a:pathLst>
        </a:custGeo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2AFAB-FC83-434D-BB81-47CFDB8C1943}">
      <dsp:nvSpPr>
        <dsp:cNvPr id="0" name=""/>
        <dsp:cNvSpPr/>
      </dsp:nvSpPr>
      <dsp:spPr>
        <a:xfrm>
          <a:off x="5884116" y="1993439"/>
          <a:ext cx="2128595" cy="1383587"/>
        </a:xfrm>
        <a:prstGeom prst="roundRect">
          <a:avLst/>
        </a:prstGeo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Образовательная деятельность</a:t>
          </a:r>
          <a:r>
            <a:rPr lang="ru-RU" sz="1500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</a:t>
          </a:r>
          <a:r>
            <a:rPr lang="ru-RU" sz="1500" b="1" i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в режиме дня</a:t>
          </a:r>
          <a:endParaRPr lang="ru-RU" sz="1500" b="1" i="1" kern="1200" dirty="0">
            <a:solidFill>
              <a:srgbClr val="002060"/>
            </a:solidFill>
            <a:latin typeface="Constantia"/>
            <a:ea typeface="+mn-ea"/>
            <a:cs typeface="+mn-cs"/>
          </a:endParaRPr>
        </a:p>
      </dsp:txBody>
      <dsp:txXfrm>
        <a:off x="5951657" y="2060980"/>
        <a:ext cx="1993513" cy="1248505"/>
      </dsp:txXfrm>
    </dsp:sp>
    <dsp:sp modelId="{7D53BD7A-E871-40FB-B8C1-F62BFC41A3A8}">
      <dsp:nvSpPr>
        <dsp:cNvPr id="0" name=""/>
        <dsp:cNvSpPr/>
      </dsp:nvSpPr>
      <dsp:spPr>
        <a:xfrm>
          <a:off x="1552884" y="656882"/>
          <a:ext cx="5526346" cy="5526346"/>
        </a:xfrm>
        <a:custGeom>
          <a:avLst/>
          <a:gdLst/>
          <a:ahLst/>
          <a:cxnLst/>
          <a:rect l="0" t="0" r="0" b="0"/>
          <a:pathLst>
            <a:path>
              <a:moveTo>
                <a:pt x="4688151" y="2223164"/>
              </a:moveTo>
              <a:arcTo wR="2345676" hR="2345676" stAng="21420369" swAng="2195249"/>
            </a:path>
          </a:pathLst>
        </a:custGeo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A6D39-0AB8-4DAA-903A-560AE1288687}">
      <dsp:nvSpPr>
        <dsp:cNvPr id="0" name=""/>
        <dsp:cNvSpPr/>
      </dsp:nvSpPr>
      <dsp:spPr>
        <a:xfrm>
          <a:off x="4981314" y="4919893"/>
          <a:ext cx="2128595" cy="1383587"/>
        </a:xfrm>
        <a:prstGeom prst="roundRect">
          <a:avLst/>
        </a:prstGeo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Взаимодействие  с семьёй </a:t>
          </a:r>
          <a:endParaRPr lang="ru-RU" sz="1500" b="1" i="1" kern="1200" dirty="0">
            <a:solidFill>
              <a:srgbClr val="002060"/>
            </a:solidFill>
            <a:latin typeface="Constantia"/>
            <a:ea typeface="+mn-ea"/>
            <a:cs typeface="+mn-cs"/>
          </a:endParaRPr>
        </a:p>
      </dsp:txBody>
      <dsp:txXfrm>
        <a:off x="5048855" y="4987434"/>
        <a:ext cx="1993513" cy="1248505"/>
      </dsp:txXfrm>
    </dsp:sp>
    <dsp:sp modelId="{CF754C0A-0695-4DDA-8C79-B380CDB0CCF9}">
      <dsp:nvSpPr>
        <dsp:cNvPr id="0" name=""/>
        <dsp:cNvSpPr/>
      </dsp:nvSpPr>
      <dsp:spPr>
        <a:xfrm>
          <a:off x="1406429" y="749049"/>
          <a:ext cx="5526346" cy="5526346"/>
        </a:xfrm>
        <a:custGeom>
          <a:avLst/>
          <a:gdLst/>
          <a:ahLst/>
          <a:cxnLst/>
          <a:rect l="0" t="0" r="0" b="0"/>
          <a:pathLst>
            <a:path>
              <a:moveTo>
                <a:pt x="2811497" y="4644634"/>
              </a:moveTo>
              <a:arcTo wR="2345676" hR="2345676" stAng="4712738" swAng="1374524"/>
            </a:path>
          </a:pathLst>
        </a:custGeo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14D52-A547-4F14-AFAE-AE9516B3B308}">
      <dsp:nvSpPr>
        <dsp:cNvPr id="0" name=""/>
        <dsp:cNvSpPr/>
      </dsp:nvSpPr>
      <dsp:spPr>
        <a:xfrm>
          <a:off x="1632029" y="5082761"/>
          <a:ext cx="2128595" cy="1383587"/>
        </a:xfrm>
        <a:prstGeom prst="roundRect">
          <a:avLst/>
        </a:prstGeo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Самостоятельная двигательная деятельность детей</a:t>
          </a:r>
          <a:endParaRPr lang="ru-RU" sz="1500" kern="1200" dirty="0">
            <a:solidFill>
              <a:srgbClr val="002060"/>
            </a:solidFill>
            <a:latin typeface="Constantia"/>
            <a:ea typeface="+mn-ea"/>
            <a:cs typeface="+mn-cs"/>
          </a:endParaRPr>
        </a:p>
      </dsp:txBody>
      <dsp:txXfrm>
        <a:off x="1699570" y="5150302"/>
        <a:ext cx="1993513" cy="1248505"/>
      </dsp:txXfrm>
    </dsp:sp>
    <dsp:sp modelId="{CB907B7C-6D36-4BA6-9367-36ABB3E3E804}">
      <dsp:nvSpPr>
        <dsp:cNvPr id="0" name=""/>
        <dsp:cNvSpPr/>
      </dsp:nvSpPr>
      <dsp:spPr>
        <a:xfrm>
          <a:off x="1557306" y="775926"/>
          <a:ext cx="5526346" cy="5526346"/>
        </a:xfrm>
        <a:custGeom>
          <a:avLst/>
          <a:gdLst/>
          <a:ahLst/>
          <a:cxnLst/>
          <a:rect l="0" t="0" r="0" b="0"/>
          <a:pathLst>
            <a:path>
              <a:moveTo>
                <a:pt x="391768" y="3643536"/>
              </a:moveTo>
              <a:arcTo wR="2345676" hR="2345676" stAng="8784382" swAng="2195249"/>
            </a:path>
          </a:pathLst>
        </a:custGeo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6B3620-B833-4AB7-9CC8-4A1E1AE389B8}">
      <dsp:nvSpPr>
        <dsp:cNvPr id="0" name=""/>
        <dsp:cNvSpPr/>
      </dsp:nvSpPr>
      <dsp:spPr>
        <a:xfrm>
          <a:off x="628247" y="1993439"/>
          <a:ext cx="2128595" cy="1383587"/>
        </a:xfrm>
        <a:prstGeom prst="roundRect">
          <a:avLst/>
        </a:prstGeom>
        <a:gradFill rotWithShape="0">
          <a:gsLst>
            <a:gs pos="0">
              <a:srgbClr val="0F6FC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rgbClr>
            </a:gs>
            <a:gs pos="68000">
              <a:srgbClr val="0F6FC6">
                <a:hueOff val="0"/>
                <a:satOff val="0"/>
                <a:lumOff val="0"/>
                <a:alphaOff val="0"/>
                <a:tint val="86000"/>
                <a:satMod val="115000"/>
              </a:srgbClr>
            </a:gs>
            <a:gs pos="100000">
              <a:srgbClr val="0F6FC6">
                <a:hueOff val="0"/>
                <a:satOff val="0"/>
                <a:lumOff val="0"/>
                <a:alphaOff val="0"/>
                <a:tint val="50000"/>
                <a:satMod val="150000"/>
              </a:srgb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rgbClr val="0F6FC6">
              <a:hueOff val="0"/>
              <a:satOff val="0"/>
              <a:lumOff val="0"/>
              <a:alphaOff val="0"/>
              <a:shade val="9000"/>
              <a:satMod val="105000"/>
              <a:alpha val="4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 Вариативная часть </a:t>
          </a:r>
          <a:r>
            <a:rPr lang="ru-RU" sz="1500" b="1" i="1" kern="1200" dirty="0" smtClean="0">
              <a:solidFill>
                <a:srgbClr val="002060"/>
              </a:solidFill>
              <a:latin typeface="Constantia"/>
              <a:ea typeface="+mn-ea"/>
              <a:cs typeface="+mn-cs"/>
            </a:rPr>
            <a:t>(кружковая работа)</a:t>
          </a:r>
          <a:endParaRPr lang="ru-RU" sz="1500" b="1" i="1" kern="1200" dirty="0">
            <a:solidFill>
              <a:srgbClr val="002060"/>
            </a:solidFill>
            <a:latin typeface="Constantia"/>
            <a:ea typeface="+mn-ea"/>
            <a:cs typeface="+mn-cs"/>
          </a:endParaRPr>
        </a:p>
      </dsp:txBody>
      <dsp:txXfrm>
        <a:off x="695788" y="2060980"/>
        <a:ext cx="1993513" cy="1248505"/>
      </dsp:txXfrm>
    </dsp:sp>
    <dsp:sp modelId="{385ED662-226F-464E-910D-406DC613667B}">
      <dsp:nvSpPr>
        <dsp:cNvPr id="0" name=""/>
        <dsp:cNvSpPr/>
      </dsp:nvSpPr>
      <dsp:spPr>
        <a:xfrm>
          <a:off x="1547406" y="790497"/>
          <a:ext cx="5526346" cy="5526346"/>
        </a:xfrm>
        <a:custGeom>
          <a:avLst/>
          <a:gdLst/>
          <a:ahLst/>
          <a:cxnLst/>
          <a:rect l="0" t="0" r="0" b="0"/>
          <a:pathLst>
            <a:path>
              <a:moveTo>
                <a:pt x="408932" y="1022338"/>
              </a:moveTo>
              <a:arcTo wR="2345676" hR="2345676" stAng="12860640" swAng="1960167"/>
            </a:path>
          </a:pathLst>
        </a:custGeom>
        <a:noFill/>
        <a:ln w="9525" cap="flat" cmpd="sng" algn="ctr">
          <a:solidFill>
            <a:srgbClr val="0F6FC6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25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99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20.10.2021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307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9416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97170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951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27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02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40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5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0824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987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99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20.10.2021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91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6217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40067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9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881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09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8399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3604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96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901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20.10.2021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302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4566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0342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221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509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129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407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439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5037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86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705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FF39D"/>
                </a:solidFill>
              </a:rPr>
              <a:pPr/>
              <a:t>20.10.2021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869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251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941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414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819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575F6D"/>
                </a:solidFill>
              </a:rPr>
              <a:pPr/>
              <a:t>20.10.2021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24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924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0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07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59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20.10.2021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57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6000">
              <a:srgbClr val="92D050"/>
            </a:gs>
            <a:gs pos="92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32656"/>
            <a:ext cx="712879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здорового образа жизни  детей дошкольного возраста в ДОУ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229200"/>
            <a:ext cx="7056783" cy="79208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культуре:</a:t>
            </a:r>
          </a:p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Домникова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В.А</a:t>
            </a:r>
          </a:p>
          <a:p>
            <a:pPr algn="ctr"/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Ноябрь 2019г.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556792"/>
            <a:ext cx="2448272" cy="3456384"/>
          </a:xfrm>
          <a:prstGeom prst="rect">
            <a:avLst/>
          </a:prstGeom>
          <a:noFill/>
          <a:ln w="38100" cap="flat" cmpd="sng">
            <a:solidFill>
              <a:srgbClr val="002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682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267543"/>
          </a:xfrm>
        </p:spPr>
        <p:txBody>
          <a:bodyPr>
            <a:normAutofit fontScale="90000"/>
          </a:bodyPr>
          <a:lstStyle/>
          <a:p>
            <a:pPr lvl="0" algn="ctr" defTabSz="914400">
              <a:spcBef>
                <a:spcPts val="0"/>
              </a:spcBef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Третье направление – </a:t>
            </a:r>
            <a:r>
              <a:rPr lang="ru-RU" sz="4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92D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работа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детьми</a:t>
            </a:r>
            <a:endParaRPr lang="ru-RU" sz="4000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36120"/>
            <a:ext cx="8136904" cy="539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lvl="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</a:pPr>
            <a:endParaRPr lang="ru-RU" sz="3200" i="1" dirty="0">
              <a:solidFill>
                <a:prstClr val="black"/>
              </a:solidFill>
              <a:latin typeface="Cambria"/>
            </a:endParaRPr>
          </a:p>
          <a:p>
            <a:pPr marL="681037" lvl="0" indent="-571500" fontAlgn="base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Подвижные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спортивные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1037" lvl="0" indent="-571500" fontAlgn="base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endParaRPr lang="en-US" sz="4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1037" lvl="0" indent="-571500" fontAlgn="base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1037" lvl="0" indent="-571500" fontAlgn="base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pPr marL="681037" lvl="0" indent="-571500" fontAlgn="base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Физкультминутки</a:t>
            </a:r>
          </a:p>
        </p:txBody>
      </p:sp>
    </p:spTree>
    <p:extLst>
      <p:ext uri="{BB962C8B-B14F-4D97-AF65-F5344CB8AC3E}">
        <p14:creationId xmlns:p14="http://schemas.microsoft.com/office/powerpoint/2010/main" val="2715591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003232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cap="none" dirty="0" smtClean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технологии:</a:t>
            </a:r>
            <a:b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cap="none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cap="none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cap="none" dirty="0" smtClean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cap="none" dirty="0" smtClean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052735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       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*      бодрящая гимнастика;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*      ритмическая гимнастика;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*    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*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гибкости, силовых качеств, правильной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осанки;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*    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*      релаксация и др. </a:t>
            </a:r>
          </a:p>
        </p:txBody>
      </p:sp>
    </p:spTree>
    <p:extLst>
      <p:ext uri="{BB962C8B-B14F-4D97-AF65-F5344CB8AC3E}">
        <p14:creationId xmlns:p14="http://schemas.microsoft.com/office/powerpoint/2010/main" val="3210466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0"/>
              </a:spcBef>
            </a:pPr>
            <a:r>
              <a:rPr lang="ru-RU" sz="3200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Ритмическая гимнастика</a:t>
            </a:r>
            <a:r>
              <a:rPr lang="ru-RU" sz="3200" cap="non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cap="non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437112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Танцевальные движения, при проведении ритмической гимнастики, 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мобилизируют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физические силы, вырабатывают грацию,   координацию движений, укрепляют и развивают мышцы, улучшают дыхание, активно влияют на кровообращение.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Вера\мои фото\печать весёл. старты\DSCF11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70421"/>
            <a:ext cx="5472607" cy="3083446"/>
          </a:xfrm>
          <a:prstGeom prst="rect">
            <a:avLst/>
          </a:prstGeom>
          <a:noFill/>
          <a:ln cmpd="sng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96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0"/>
              </a:spcBef>
            </a:pPr>
            <a:r>
              <a:rPr lang="ru-RU" sz="3200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3200" cap="non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cap="none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924944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игровом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использую творческую деятельность, при которой дети находятся в мире образов - "котята", "зайчики", " велосипед", " тянемся к солнышку" и т.д.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5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12675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Непосредственно- образовательная деятельность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420" y="1669330"/>
            <a:ext cx="2664296" cy="1998222"/>
          </a:xfrm>
          <a:prstGeom prst="rect">
            <a:avLst/>
          </a:prstGeom>
          <a:ln cmpd="sng">
            <a:solidFill>
              <a:srgbClr val="00206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78" y="4425313"/>
            <a:ext cx="2704031" cy="2028023"/>
          </a:xfrm>
          <a:prstGeom prst="rect">
            <a:avLst/>
          </a:prstGeom>
          <a:ln cmpd="sng">
            <a:solidFill>
              <a:srgbClr val="00206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4490738"/>
            <a:ext cx="2616797" cy="1962598"/>
          </a:xfrm>
          <a:prstGeom prst="rect">
            <a:avLst/>
          </a:prstGeom>
          <a:ln cmpd="sng">
            <a:solidFill>
              <a:srgbClr val="002060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075" y="1615489"/>
            <a:ext cx="2652295" cy="198922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853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75724"/>
            <a:ext cx="8424936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Непосредственно- образовательная деятельность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2736304" cy="205222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2736304" cy="205222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2736304" cy="205222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126" y="4711662"/>
            <a:ext cx="2562258" cy="192169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8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Кружковая работа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(игра детей в шашки)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DCIM\103MSDCF\DSC02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7" y="2204863"/>
            <a:ext cx="5952660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89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8424936" cy="100811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Спортивные праздники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Зимние забавы\IMG_11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263" y="159279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Зимние забавы\IMG_11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566" y="2636912"/>
            <a:ext cx="3139220" cy="235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Зимние забавы\IMG_13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7838" y="4232158"/>
            <a:ext cx="3144349" cy="235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95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81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7809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ера а\Desktop\черная флешка\Зимние забавы\IMG_12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7920880" cy="560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7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5"/>
            <a:ext cx="8568952" cy="5454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haroni"/>
                <a:cs typeface="Times New Roman" pitchFamily="18" charset="0"/>
              </a:rPr>
              <a:t>Здоровье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– это базовая ценность и необходимое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условие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полноценного психического, физического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социального развития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ребенка.</a:t>
            </a:r>
            <a:r>
              <a:rPr lang="ru-RU" sz="28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62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8640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23528" y="980729"/>
            <a:ext cx="8496944" cy="1512167"/>
          </a:xfrm>
        </p:spPr>
        <p:txBody>
          <a:bodyPr>
            <a:noAutofit/>
          </a:bodyPr>
          <a:lstStyle/>
          <a:p>
            <a:pPr marL="0" lvl="0" indent="0" algn="ctr" defTabSz="914400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Тенденция ухудшения состояния здоровья</a:t>
            </a:r>
          </a:p>
          <a:p>
            <a:pPr marL="0" lvl="0" indent="0" algn="ctr" defTabSz="914400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детей дошкольного возраста к школе</a:t>
            </a:r>
          </a:p>
          <a:p>
            <a:pPr marL="0" lvl="0" indent="0" algn="ctr" defTabSz="914400"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данным медицинских исследований  И.Г. Веселова, В.М.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Чимарова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А.А.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Бодалёва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5934121" cy="345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65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72819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Факторы, влияющие на здоровье человека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материалам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межведомственной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комиссии 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Совета безопасности Российской Федерации по охране здоровья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1988840"/>
            <a:ext cx="7416824" cy="4176464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247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1"/>
            <a:ext cx="8712968" cy="15841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>Цель 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</a:b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  <a:t/>
            </a:r>
            <a:br>
              <a:rPr lang="ru-RU" sz="3100" b="1" dirty="0">
                <a:solidFill>
                  <a:srgbClr val="C00000"/>
                </a:solidFill>
                <a:latin typeface="Times New Roman" pitchFamily="18" charset="0"/>
                <a:ea typeface="Aharoni"/>
                <a:cs typeface="Times New Roman" pitchFamily="18" charset="0"/>
              </a:rPr>
            </a:br>
            <a:endParaRPr lang="ru-RU" sz="31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8136904" cy="4680520"/>
          </a:xfrm>
          <a:solidFill>
            <a:srgbClr val="92D050"/>
          </a:solidFill>
        </p:spPr>
        <p:txBody>
          <a:bodyPr>
            <a:normAutofit fontScale="40000" lnSpcReduction="20000"/>
          </a:bodyPr>
          <a:lstStyle/>
          <a:p>
            <a:pPr marL="681037" lvl="0" indent="-571500" defTabSz="914400" fontAlgn="base">
              <a:lnSpc>
                <a:spcPct val="22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педагогов и детей ответственных взглядов и убеждений в деле сохранения собственного здоровья через традиционные формы обучения и реализацию инновационных </a:t>
            </a:r>
            <a:r>
              <a:rPr lang="ru-RU" sz="6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технологий.</a:t>
            </a:r>
            <a:br>
              <a: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993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92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213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20466246"/>
              </p:ext>
            </p:extLst>
          </p:nvPr>
        </p:nvGraphicFramePr>
        <p:xfrm>
          <a:off x="107505" y="260648"/>
          <a:ext cx="864096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3107521" y="2071678"/>
            <a:ext cx="2928958" cy="2714644"/>
          </a:xfrm>
          <a:prstGeom prst="ellipse">
            <a:avLst/>
          </a:prstGeom>
          <a:solidFill>
            <a:srgbClr val="0F6FC6">
              <a:lumMod val="20000"/>
              <a:lumOff val="80000"/>
            </a:srgbClr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1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Организационные формы режимных моментов ЦО №2</a:t>
            </a:r>
          </a:p>
          <a:p>
            <a:pPr algn="ctr"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«Алёнушка»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617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2736304"/>
          </a:xfrm>
        </p:spPr>
        <p:txBody>
          <a:bodyPr>
            <a:normAutofit/>
          </a:bodyPr>
          <a:lstStyle/>
          <a:p>
            <a:pPr lvl="0" algn="ctr" defTabSz="914400" eaLnBrk="0" fontAlgn="base" hangingPunct="0">
              <a:spcAft>
                <a:spcPct val="0"/>
              </a:spcAft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Первое направление — работа с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педагогами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251520" y="1772816"/>
            <a:ext cx="8712967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628800"/>
            <a:ext cx="6552728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</a:p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Педсоветы</a:t>
            </a:r>
          </a:p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Спортивные праздники</a:t>
            </a:r>
          </a:p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Дни здоровья</a:t>
            </a:r>
          </a:p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Развлечения</a:t>
            </a:r>
          </a:p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Перспективные планы</a:t>
            </a:r>
          </a:p>
          <a:p>
            <a:pPr marL="681037" lvl="0" indent="-571500" fontAlgn="base"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Картотеки</a:t>
            </a:r>
          </a:p>
        </p:txBody>
      </p:sp>
    </p:spTree>
    <p:extLst>
      <p:ext uri="{BB962C8B-B14F-4D97-AF65-F5344CB8AC3E}">
        <p14:creationId xmlns:p14="http://schemas.microsoft.com/office/powerpoint/2010/main" val="1536383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2675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Второе направление – </a:t>
            </a:r>
            <a:b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tab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5" y="1817440"/>
            <a:ext cx="871317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07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rgbClr val="00B05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Другая 1">
      <a:dk1>
        <a:srgbClr val="00B05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Эркер">
  <a:themeElements>
    <a:clrScheme name="Другая 1">
      <a:dk1>
        <a:srgbClr val="00B05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Эркер">
  <a:themeElements>
    <a:clrScheme name="Другая 1">
      <a:dk1>
        <a:srgbClr val="00B05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Эркер">
  <a:themeElements>
    <a:clrScheme name="Другая 1">
      <a:dk1>
        <a:srgbClr val="00B05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291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Эркер</vt:lpstr>
      <vt:lpstr>1_Эркер</vt:lpstr>
      <vt:lpstr>2_Эркер</vt:lpstr>
      <vt:lpstr>3_Эркер</vt:lpstr>
      <vt:lpstr>4_Эркер</vt:lpstr>
      <vt:lpstr>Формирование здорового образа жизни  детей дошкольного возраста в ДОУ</vt:lpstr>
      <vt:lpstr>Презентация PowerPoint</vt:lpstr>
      <vt:lpstr>АКТУАЛЬНОСТЬ ТЕМЫ </vt:lpstr>
      <vt:lpstr>Факторы, влияющие на здоровье человека (по материалам межведомственной комиссии  Совета безопасности Российской Федерации по охране здоровья)</vt:lpstr>
      <vt:lpstr> Цель   </vt:lpstr>
      <vt:lpstr>Презентация PowerPoint</vt:lpstr>
      <vt:lpstr>Презентация PowerPoint</vt:lpstr>
      <vt:lpstr>Первое направление — работа с педагогами  </vt:lpstr>
      <vt:lpstr>Второе направление –  работа с родителями</vt:lpstr>
      <vt:lpstr>Третье направление –  работа с детьми</vt:lpstr>
      <vt:lpstr> здоровьесберегающие технологии:   </vt:lpstr>
      <vt:lpstr>Ритмическая гимнастика </vt:lpstr>
      <vt:lpstr>Стретчинг </vt:lpstr>
      <vt:lpstr>Непосредственно- образовательная деятельность</vt:lpstr>
      <vt:lpstr>Непосредственно- образовательная деятельность</vt:lpstr>
      <vt:lpstr>Кружковая работа (игра детей в шашки)</vt:lpstr>
      <vt:lpstr>Спортивные праздники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 а</dc:creator>
  <cp:lastModifiedBy>Windows User</cp:lastModifiedBy>
  <cp:revision>63</cp:revision>
  <dcterms:created xsi:type="dcterms:W3CDTF">2018-12-04T19:15:38Z</dcterms:created>
  <dcterms:modified xsi:type="dcterms:W3CDTF">2021-10-20T07:32:33Z</dcterms:modified>
</cp:coreProperties>
</file>