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44"/>
  </p:notesMasterIdLst>
  <p:sldIdLst>
    <p:sldId id="256" r:id="rId2"/>
    <p:sldId id="271" r:id="rId3"/>
    <p:sldId id="272" r:id="rId4"/>
    <p:sldId id="260" r:id="rId5"/>
    <p:sldId id="270" r:id="rId6"/>
    <p:sldId id="273" r:id="rId7"/>
    <p:sldId id="261" r:id="rId8"/>
    <p:sldId id="277" r:id="rId9"/>
    <p:sldId id="262" r:id="rId10"/>
    <p:sldId id="276" r:id="rId11"/>
    <p:sldId id="263" r:id="rId12"/>
    <p:sldId id="278" r:id="rId13"/>
    <p:sldId id="279" r:id="rId14"/>
    <p:sldId id="280" r:id="rId15"/>
    <p:sldId id="281" r:id="rId16"/>
    <p:sldId id="305" r:id="rId17"/>
    <p:sldId id="283" r:id="rId18"/>
    <p:sldId id="284" r:id="rId19"/>
    <p:sldId id="285" r:id="rId20"/>
    <p:sldId id="286" r:id="rId21"/>
    <p:sldId id="287" r:id="rId22"/>
    <p:sldId id="288" r:id="rId23"/>
    <p:sldId id="289" r:id="rId24"/>
    <p:sldId id="290" r:id="rId25"/>
    <p:sldId id="266" r:id="rId26"/>
    <p:sldId id="291" r:id="rId27"/>
    <p:sldId id="292" r:id="rId28"/>
    <p:sldId id="293" r:id="rId29"/>
    <p:sldId id="295" r:id="rId30"/>
    <p:sldId id="294" r:id="rId31"/>
    <p:sldId id="296" r:id="rId32"/>
    <p:sldId id="297" r:id="rId33"/>
    <p:sldId id="298" r:id="rId34"/>
    <p:sldId id="299" r:id="rId35"/>
    <p:sldId id="300" r:id="rId36"/>
    <p:sldId id="301" r:id="rId37"/>
    <p:sldId id="306" r:id="rId38"/>
    <p:sldId id="302" r:id="rId39"/>
    <p:sldId id="275" r:id="rId40"/>
    <p:sldId id="303" r:id="rId41"/>
    <p:sldId id="307" r:id="rId42"/>
    <p:sldId id="304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340E74-71C1-47A1-9053-CB63BB2AE2A4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0742F9-A177-4F0F-B5D3-7C9DA65633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324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65E5E0F6-2C9F-4EEA-BADD-D39FF7DE79C6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FF5343-9F2E-43DF-AE67-65279F3C54AF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pPr>
              <a:defRPr/>
            </a:pPr>
            <a:fld id="{E638658F-7FF5-4EBF-856F-738E9DCB916C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pPr>
              <a:defRPr/>
            </a:pPr>
            <a:fld id="{B1E4075B-ED72-488B-A60C-F56D3E27C6F4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0296C833-6E7B-41FE-8E53-930E02103113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5C05C3-B01A-44D5-99C9-91CB9D3528B6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EBA556AD-DAA8-4EC3-AA6B-899E0F7979B4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pPr>
              <a:defRPr/>
            </a:pPr>
            <a:fld id="{D9E2E741-197F-48F6-9A29-35CA705E2A81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9621E5A-4EC0-4F60-B9A1-1F4ED5ED6FC6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4C606FCA-2635-4DA4-B926-8CE2AE896781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pPr>
              <a:defRPr/>
            </a:pPr>
            <a:fld id="{25B026C6-8E23-4215-9E8C-50D489370C1E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  <a:cs typeface="Arial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  <a:cs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4EDF30-7934-4DED-81F1-31A50254DF2F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  <a:cs typeface="Arial" charset="0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32560" y="1850064"/>
            <a:ext cx="7406640" cy="3163112"/>
          </a:xfrm>
        </p:spPr>
        <p:txBody>
          <a:bodyPr>
            <a:normAutofit/>
          </a:bodyPr>
          <a:lstStyle/>
          <a:p>
            <a:pPr algn="ctr" eaLnBrk="1" hangingPunct="1"/>
            <a:endParaRPr lang="ru-RU" sz="2000" dirty="0" smtClean="0"/>
          </a:p>
          <a:p>
            <a:pPr algn="ctr" eaLnBrk="1" hangingPunct="1"/>
            <a:endParaRPr lang="ru-RU" sz="2000" dirty="0"/>
          </a:p>
          <a:p>
            <a:pPr algn="r" eaLnBrk="1" hangingPunct="1"/>
            <a:endParaRPr lang="ru-RU" sz="2000" dirty="0" smtClean="0"/>
          </a:p>
          <a:p>
            <a:pPr algn="r" eaLnBrk="1" hangingPunct="1"/>
            <a:endParaRPr lang="ru-RU" sz="2000" dirty="0"/>
          </a:p>
          <a:p>
            <a:pPr algn="r" eaLnBrk="1" hangingPunct="1"/>
            <a:endParaRPr lang="ru-RU" sz="2000" dirty="0" smtClean="0"/>
          </a:p>
          <a:p>
            <a:pPr algn="r" eaLnBrk="1" hangingPunct="1"/>
            <a:r>
              <a:rPr lang="ru-RU" sz="2000" dirty="0" smtClean="0"/>
              <a:t>Педагог – психолог, </a:t>
            </a:r>
            <a:r>
              <a:rPr lang="ru-RU" sz="2000" dirty="0" err="1" smtClean="0"/>
              <a:t>нейропсихолог</a:t>
            </a:r>
            <a:r>
              <a:rPr lang="ru-RU" sz="2000" dirty="0" smtClean="0"/>
              <a:t>  </a:t>
            </a:r>
          </a:p>
          <a:p>
            <a:pPr algn="r" eaLnBrk="1" hangingPunct="1"/>
            <a:r>
              <a:rPr lang="ru-RU" sz="2000" dirty="0" err="1" smtClean="0"/>
              <a:t>Липницкая</a:t>
            </a:r>
            <a:r>
              <a:rPr lang="ru-RU" sz="2000" dirty="0" smtClean="0"/>
              <a:t> И.Л.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Нейропсихологическая диагностика и коррекция в условиях школы и сада</a:t>
            </a:r>
          </a:p>
        </p:txBody>
      </p:sp>
    </p:spTree>
    <p:extLst>
      <p:ext uri="{BB962C8B-B14F-4D97-AF65-F5344CB8AC3E}">
        <p14:creationId xmlns:p14="http://schemas.microsoft.com/office/powerpoint/2010/main" val="74176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285728"/>
            <a:ext cx="7715304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Самое  важное  при  коррекции первого блока – это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соблюдение режима дня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!</a:t>
            </a:r>
          </a:p>
          <a:p>
            <a:endParaRPr lang="ru-RU" sz="20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Сон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:  3-5 лет 14 часов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            5-12 лет  10-11 часов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            12-18 лет  8,5-9,5 часов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            взрослые   -  7,5-8,5 часов.</a:t>
            </a:r>
          </a:p>
          <a:p>
            <a:endParaRPr lang="ru-RU" sz="20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Питание</a:t>
            </a:r>
          </a:p>
          <a:p>
            <a:endParaRPr lang="ru-RU" sz="20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Бассейн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(но не спортивная группа)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 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или контрастный душ</a:t>
            </a:r>
            <a:endParaRPr lang="ru-RU" sz="2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sz="20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Спорт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 (но только в первой половине дня)</a:t>
            </a:r>
          </a:p>
          <a:p>
            <a:endParaRPr lang="ru-RU" sz="20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Проветривания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помещений</a:t>
            </a:r>
          </a:p>
          <a:p>
            <a:endParaRPr lang="ru-RU" sz="20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Прогулки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на свежем воздухе</a:t>
            </a:r>
            <a:endParaRPr lang="ru-RU" sz="2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sz="20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</a:rPr>
              <a:t>Аромотерапия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   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и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    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</a:rPr>
              <a:t>цветотерапия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	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57166"/>
            <a:ext cx="8229600" cy="1500198"/>
          </a:xfrm>
        </p:spPr>
        <p:txBody>
          <a:bodyPr>
            <a:normAutofit fontScale="90000"/>
          </a:bodyPr>
          <a:lstStyle/>
          <a:p>
            <a:r>
              <a:rPr lang="ru-RU" sz="3800" dirty="0" smtClean="0"/>
              <a:t/>
            </a:r>
            <a:br>
              <a:rPr lang="ru-RU" sz="3800" dirty="0" smtClean="0"/>
            </a:br>
            <a:r>
              <a:rPr lang="ru-RU" sz="3800" dirty="0"/>
              <a:t/>
            </a:r>
            <a:br>
              <a:rPr lang="ru-RU" sz="3800" dirty="0"/>
            </a:br>
            <a:r>
              <a:rPr lang="ru-RU" sz="3800" dirty="0" smtClean="0"/>
              <a:t/>
            </a:r>
            <a:br>
              <a:rPr lang="ru-RU" sz="3800" dirty="0" smtClean="0"/>
            </a:br>
            <a:r>
              <a:rPr lang="ru-RU" sz="3800" dirty="0" smtClean="0"/>
              <a:t/>
            </a:r>
            <a:br>
              <a:rPr lang="ru-RU" sz="3800" dirty="0" smtClean="0"/>
            </a:br>
            <a:r>
              <a:rPr lang="ru-RU" sz="3800" dirty="0" smtClean="0"/>
              <a:t/>
            </a:r>
            <a:br>
              <a:rPr lang="ru-RU" sz="3800" dirty="0" smtClean="0"/>
            </a:br>
            <a:r>
              <a:rPr lang="ru-RU" sz="3800" dirty="0" smtClean="0"/>
              <a:t/>
            </a:r>
            <a:br>
              <a:rPr lang="ru-RU" sz="3800" dirty="0" smtClean="0"/>
            </a:br>
            <a:r>
              <a:rPr lang="ru-RU" sz="3800" dirty="0" smtClean="0"/>
              <a:t/>
            </a:r>
            <a:br>
              <a:rPr lang="ru-RU" sz="3800" dirty="0" smtClean="0"/>
            </a:br>
            <a:r>
              <a:rPr lang="ru-RU" sz="3800" dirty="0" smtClean="0"/>
              <a:t/>
            </a:r>
            <a:br>
              <a:rPr lang="ru-RU" sz="3800" dirty="0" smtClean="0"/>
            </a:br>
            <a:r>
              <a:rPr lang="ru-RU" sz="3800" dirty="0" smtClean="0"/>
              <a:t/>
            </a:r>
            <a:br>
              <a:rPr lang="ru-RU" sz="3800" dirty="0" smtClean="0"/>
            </a:br>
            <a:r>
              <a:rPr lang="ru-RU" sz="3800" dirty="0" smtClean="0"/>
              <a:t/>
            </a:r>
            <a:br>
              <a:rPr lang="ru-RU" sz="3800" dirty="0" smtClean="0"/>
            </a:br>
            <a:r>
              <a:rPr lang="ru-RU" sz="3800" dirty="0" smtClean="0"/>
              <a:t/>
            </a:r>
            <a:br>
              <a:rPr lang="ru-RU" sz="3800" dirty="0" smtClean="0"/>
            </a:br>
            <a:r>
              <a:rPr lang="ru-RU" sz="3800" dirty="0"/>
              <a:t/>
            </a:r>
            <a:br>
              <a:rPr lang="ru-RU" sz="3800" dirty="0"/>
            </a:br>
            <a:r>
              <a:rPr lang="ru-RU" sz="3800" dirty="0" smtClean="0"/>
              <a:t/>
            </a:r>
            <a:br>
              <a:rPr lang="ru-RU" sz="3800" dirty="0" smtClean="0"/>
            </a:br>
            <a:r>
              <a:rPr lang="ru-RU" sz="3800" dirty="0" smtClean="0"/>
              <a:t/>
            </a:r>
            <a:br>
              <a:rPr lang="ru-RU" sz="3800" dirty="0" smtClean="0"/>
            </a:br>
            <a:r>
              <a:rPr lang="ru-RU" sz="3800" dirty="0" smtClean="0"/>
              <a:t/>
            </a:r>
            <a:br>
              <a:rPr lang="ru-RU" sz="3800" dirty="0" smtClean="0"/>
            </a:br>
            <a:r>
              <a:rPr lang="ru-RU" sz="3800" dirty="0" smtClean="0"/>
              <a:t/>
            </a:r>
            <a:br>
              <a:rPr lang="ru-RU" sz="3800" dirty="0" smtClean="0"/>
            </a:br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</a:rPr>
              <a:t>Блок приема, переработки и хранения информации</a:t>
            </a:r>
            <a:r>
              <a:rPr lang="ru-RU" sz="440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4400" dirty="0" smtClean="0">
                <a:solidFill>
                  <a:schemeClr val="bg2">
                    <a:lumMod val="50000"/>
                  </a:schemeClr>
                </a:solidFill>
              </a:rPr>
            </a:br>
            <a:endParaRPr lang="ru-RU" sz="3800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endParaRPr lang="ru-RU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eaLnBrk="1" hangingPunct="1"/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Функции переработки кинестетической информации</a:t>
            </a:r>
          </a:p>
          <a:p>
            <a:pPr marL="0" indent="0" eaLnBrk="1" hangingPunct="1">
              <a:buNone/>
            </a:pPr>
            <a:endParaRPr lang="ru-RU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eaLnBrk="1" hangingPunct="1"/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Функции переработки слуховой информации</a:t>
            </a:r>
          </a:p>
          <a:p>
            <a:pPr marL="0" indent="0" eaLnBrk="1" hangingPunct="1">
              <a:buNone/>
            </a:pPr>
            <a:endParaRPr lang="ru-RU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eaLnBrk="1" hangingPunct="1"/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Функции переработки зрительной информации</a:t>
            </a:r>
          </a:p>
          <a:p>
            <a:pPr marL="0" indent="0" eaLnBrk="1" hangingPunct="1">
              <a:buNone/>
            </a:pPr>
            <a:endParaRPr lang="ru-RU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eaLnBrk="1" hangingPunct="1"/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Функции переработки зрительно-пространственной информации</a:t>
            </a:r>
          </a:p>
          <a:p>
            <a:pPr eaLnBrk="1" hangingPunct="1"/>
            <a:endParaRPr lang="ru-RU" sz="3200" dirty="0" smtClean="0"/>
          </a:p>
          <a:p>
            <a:pPr eaLnBrk="1" hangingPunct="1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004235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057260"/>
          </a:xfrm>
        </p:spPr>
        <p:txBody>
          <a:bodyPr>
            <a:noAutofit/>
          </a:bodyPr>
          <a:lstStyle/>
          <a:p>
            <a:r>
              <a:rPr lang="ru-RU" sz="3600" dirty="0" smtClean="0"/>
              <a:t>Признаки дисфункции переработки кинестетической информации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71538" y="1571612"/>
            <a:ext cx="7862150" cy="507209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Проблемы право – лево;</a:t>
            </a:r>
          </a:p>
          <a:p>
            <a:r>
              <a:rPr lang="ru-RU" dirty="0" smtClean="0"/>
              <a:t>Плохое осознание тела;</a:t>
            </a:r>
          </a:p>
          <a:p>
            <a:r>
              <a:rPr lang="ru-RU" dirty="0" smtClean="0"/>
              <a:t>Негибкость;</a:t>
            </a:r>
          </a:p>
          <a:p>
            <a:r>
              <a:rPr lang="ru-RU" dirty="0" err="1" smtClean="0"/>
              <a:t>Дискоординация</a:t>
            </a:r>
            <a:r>
              <a:rPr lang="ru-RU" dirty="0" smtClean="0"/>
              <a:t>, неловкость;</a:t>
            </a:r>
          </a:p>
          <a:p>
            <a:r>
              <a:rPr lang="ru-RU" dirty="0" smtClean="0"/>
              <a:t>Частые падения;</a:t>
            </a:r>
          </a:p>
          <a:p>
            <a:r>
              <a:rPr lang="ru-RU" dirty="0" smtClean="0"/>
              <a:t>Часто сталкиваются с объектами, ударяются;</a:t>
            </a:r>
          </a:p>
          <a:p>
            <a:r>
              <a:rPr lang="ru-RU" dirty="0" smtClean="0"/>
              <a:t>Трудности определения границ (собственных, окружающих людей и пространства);</a:t>
            </a:r>
          </a:p>
          <a:p>
            <a:r>
              <a:rPr lang="ru-RU" dirty="0" smtClean="0"/>
              <a:t>Часто ломают вещи;</a:t>
            </a:r>
          </a:p>
          <a:p>
            <a:r>
              <a:rPr lang="ru-RU" dirty="0" smtClean="0"/>
              <a:t>Растягивают и крутят свою одежду;</a:t>
            </a:r>
          </a:p>
          <a:p>
            <a:r>
              <a:rPr lang="ru-RU" dirty="0" smtClean="0"/>
              <a:t>Трудности при подъеме и спуске с лестницы;</a:t>
            </a:r>
          </a:p>
          <a:p>
            <a:r>
              <a:rPr lang="ru-RU" dirty="0" smtClean="0"/>
              <a:t>Волочение ног во время ходьбы;</a:t>
            </a:r>
          </a:p>
          <a:p>
            <a:r>
              <a:rPr lang="ru-RU" dirty="0" smtClean="0"/>
              <a:t>Частое щелканье суставами пальцев;</a:t>
            </a:r>
          </a:p>
          <a:p>
            <a:r>
              <a:rPr lang="ru-RU" dirty="0" smtClean="0"/>
              <a:t>Не аккуратны при приеме пищи;</a:t>
            </a:r>
          </a:p>
          <a:p>
            <a:r>
              <a:rPr lang="ru-RU" dirty="0" smtClean="0"/>
              <a:t>Артикуляционные проблемы.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Тактильная дисфункция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Гиперчувствительность</a:t>
            </a:r>
            <a:r>
              <a:rPr lang="ru-RU" dirty="0" smtClean="0"/>
              <a:t>:</a:t>
            </a:r>
          </a:p>
          <a:p>
            <a:r>
              <a:rPr lang="ru-RU" dirty="0" smtClean="0"/>
              <a:t>Очень боятся щекотки;</a:t>
            </a:r>
          </a:p>
          <a:p>
            <a:r>
              <a:rPr lang="ru-RU" dirty="0" smtClean="0"/>
              <a:t>Не переносят прикосновений;</a:t>
            </a:r>
          </a:p>
          <a:p>
            <a:r>
              <a:rPr lang="ru-RU" dirty="0" smtClean="0"/>
              <a:t>Не любят объятий, поцелуев;</a:t>
            </a:r>
          </a:p>
          <a:p>
            <a:r>
              <a:rPr lang="ru-RU" dirty="0" smtClean="0"/>
              <a:t>Не любят пачкаться;</a:t>
            </a:r>
          </a:p>
          <a:p>
            <a:r>
              <a:rPr lang="ru-RU" dirty="0" smtClean="0"/>
              <a:t>Чувствительны к одежде;</a:t>
            </a:r>
          </a:p>
          <a:p>
            <a:r>
              <a:rPr lang="ru-RU" dirty="0" smtClean="0"/>
              <a:t>Тревожная агрессивность из-за ветра;</a:t>
            </a:r>
          </a:p>
          <a:p>
            <a:r>
              <a:rPr lang="ru-RU" dirty="0" smtClean="0"/>
              <a:t>Привередливость в еде;</a:t>
            </a:r>
          </a:p>
          <a:p>
            <a:r>
              <a:rPr lang="ru-RU" dirty="0" smtClean="0"/>
              <a:t>Не любят ходить босиком;</a:t>
            </a:r>
          </a:p>
          <a:p>
            <a:r>
              <a:rPr lang="ru-RU" dirty="0" smtClean="0"/>
              <a:t>Не любят мыться, расчесываться</a:t>
            </a:r>
          </a:p>
          <a:p>
            <a:r>
              <a:rPr lang="ru-RU" dirty="0" smtClean="0"/>
              <a:t>И т.д.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err="1" smtClean="0"/>
              <a:t>Гипочувствительность</a:t>
            </a:r>
            <a:r>
              <a:rPr lang="ru-RU" dirty="0" smtClean="0"/>
              <a:t>:</a:t>
            </a:r>
          </a:p>
          <a:p>
            <a:r>
              <a:rPr lang="ru-RU" dirty="0" smtClean="0"/>
              <a:t>Низкий мышечный тонус;</a:t>
            </a:r>
          </a:p>
          <a:p>
            <a:r>
              <a:rPr lang="ru-RU" dirty="0" smtClean="0"/>
              <a:t>Размытая речь;</a:t>
            </a:r>
          </a:p>
          <a:p>
            <a:r>
              <a:rPr lang="ru-RU" dirty="0" smtClean="0"/>
              <a:t>Пониженная чувствительность вестибулярной системы;</a:t>
            </a:r>
          </a:p>
          <a:p>
            <a:r>
              <a:rPr lang="ru-RU" dirty="0" smtClean="0"/>
              <a:t>Плохая чувствительность к слабым прикосновениям и боли;</a:t>
            </a:r>
          </a:p>
          <a:p>
            <a:r>
              <a:rPr lang="ru-RU" dirty="0" smtClean="0"/>
              <a:t>Небрежность в одежде;</a:t>
            </a:r>
          </a:p>
          <a:p>
            <a:r>
              <a:rPr lang="ru-RU" dirty="0" smtClean="0"/>
              <a:t>Могут причинять боль другим людям или животным.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Работа с кинестетической системой.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85786" y="1000108"/>
            <a:ext cx="8147902" cy="5857892"/>
          </a:xfrm>
        </p:spPr>
        <p:txBody>
          <a:bodyPr>
            <a:noAutofit/>
          </a:bodyPr>
          <a:lstStyle/>
          <a:p>
            <a:r>
              <a:rPr lang="ru-RU" sz="1600" dirty="0" smtClean="0"/>
              <a:t>Игра «Марионетка»;</a:t>
            </a:r>
          </a:p>
          <a:p>
            <a:r>
              <a:rPr lang="ru-RU" sz="1600" dirty="0" smtClean="0"/>
              <a:t>Массажи, </a:t>
            </a:r>
            <a:r>
              <a:rPr lang="ru-RU" sz="1600" dirty="0" err="1" smtClean="0"/>
              <a:t>самомассажи</a:t>
            </a:r>
            <a:r>
              <a:rPr lang="ru-RU" sz="1600" dirty="0" smtClean="0"/>
              <a:t>;</a:t>
            </a:r>
          </a:p>
          <a:p>
            <a:r>
              <a:rPr lang="ru-RU" sz="1600" dirty="0" smtClean="0"/>
              <a:t>Гимнастика мозга;</a:t>
            </a:r>
          </a:p>
          <a:p>
            <a:r>
              <a:rPr lang="ru-RU" sz="1600" dirty="0" smtClean="0"/>
              <a:t>Мячики;</a:t>
            </a:r>
          </a:p>
          <a:p>
            <a:r>
              <a:rPr lang="ru-RU" sz="1600" dirty="0" smtClean="0"/>
              <a:t>Рисование на спине, ладонях;</a:t>
            </a:r>
          </a:p>
          <a:p>
            <a:r>
              <a:rPr lang="ru-RU" sz="1600" dirty="0" smtClean="0"/>
              <a:t>Повтори мое движение;</a:t>
            </a:r>
          </a:p>
          <a:p>
            <a:r>
              <a:rPr lang="ru-RU" sz="1600" dirty="0" smtClean="0"/>
              <a:t>Теневой театр;</a:t>
            </a:r>
          </a:p>
          <a:p>
            <a:r>
              <a:rPr lang="ru-RU" sz="1600" dirty="0" smtClean="0"/>
              <a:t>Пальчиковые гимнастики;</a:t>
            </a:r>
          </a:p>
          <a:p>
            <a:r>
              <a:rPr lang="ru-RU" sz="1600" dirty="0" smtClean="0"/>
              <a:t>Рисование;</a:t>
            </a:r>
          </a:p>
          <a:p>
            <a:r>
              <a:rPr lang="ru-RU" sz="1600" dirty="0" smtClean="0"/>
              <a:t>Вырезание;</a:t>
            </a:r>
          </a:p>
          <a:p>
            <a:r>
              <a:rPr lang="ru-RU" sz="1600" dirty="0" smtClean="0"/>
              <a:t>Макраме;</a:t>
            </a:r>
          </a:p>
          <a:p>
            <a:r>
              <a:rPr lang="ru-RU" sz="1600" dirty="0" smtClean="0"/>
              <a:t>Аппликации;</a:t>
            </a:r>
          </a:p>
          <a:p>
            <a:r>
              <a:rPr lang="ru-RU" sz="1600" dirty="0" smtClean="0"/>
              <a:t>Скакалки;</a:t>
            </a:r>
          </a:p>
          <a:p>
            <a:r>
              <a:rPr lang="ru-RU" sz="1600" dirty="0" smtClean="0"/>
              <a:t>Игры с бусами;</a:t>
            </a:r>
          </a:p>
          <a:p>
            <a:r>
              <a:rPr lang="ru-RU" sz="1600" dirty="0" smtClean="0"/>
              <a:t>Открывание и закрывание различных ёмкостей (банки, бутылки, коробки и пр.)</a:t>
            </a:r>
          </a:p>
          <a:p>
            <a:r>
              <a:rPr lang="ru-RU" sz="1600" dirty="0" smtClean="0"/>
              <a:t>Микадо;</a:t>
            </a:r>
          </a:p>
          <a:p>
            <a:r>
              <a:rPr lang="ru-RU" sz="1600" dirty="0" smtClean="0"/>
              <a:t>Разная мозаика;</a:t>
            </a:r>
          </a:p>
          <a:p>
            <a:r>
              <a:rPr lang="ru-RU" sz="1600" dirty="0" smtClean="0"/>
              <a:t>Крупы в разных ящичках;</a:t>
            </a:r>
          </a:p>
          <a:p>
            <a:r>
              <a:rPr lang="ru-RU" sz="1600" dirty="0" smtClean="0"/>
              <a:t>Волшебный мешочек</a:t>
            </a:r>
          </a:p>
          <a:p>
            <a:r>
              <a:rPr lang="ru-RU" sz="1600" dirty="0" smtClean="0"/>
              <a:t>И т.д.</a:t>
            </a:r>
            <a:endParaRPr lang="ru-RU" sz="16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Слуховая система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Снижение слухового восприятия</a:t>
            </a:r>
          </a:p>
          <a:p>
            <a:pPr algn="just">
              <a:buNone/>
            </a:pPr>
            <a:r>
              <a:rPr lang="ru-RU" dirty="0" smtClean="0"/>
              <a:t>связано не столько с недостаточностью</a:t>
            </a:r>
          </a:p>
          <a:p>
            <a:pPr algn="just">
              <a:buNone/>
            </a:pPr>
            <a:r>
              <a:rPr lang="ru-RU" dirty="0" smtClean="0"/>
              <a:t>сенсорной составляющей, сколько с</a:t>
            </a:r>
          </a:p>
          <a:p>
            <a:pPr algn="just">
              <a:buNone/>
            </a:pPr>
            <a:r>
              <a:rPr lang="ru-RU" dirty="0" smtClean="0"/>
              <a:t>недостаточностью слухового внимания.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sz="2000" i="1" dirty="0" smtClean="0"/>
              <a:t>Правый висок воспринимает фоновые шумы и разбивает шум на</a:t>
            </a:r>
          </a:p>
          <a:p>
            <a:pPr algn="just">
              <a:buNone/>
            </a:pPr>
            <a:r>
              <a:rPr lang="ru-RU" sz="2000" i="1" dirty="0" smtClean="0"/>
              <a:t>ритмы,  затем левый висок выделяет конкретные звуки,  после</a:t>
            </a:r>
          </a:p>
          <a:p>
            <a:pPr algn="just">
              <a:buNone/>
            </a:pPr>
            <a:r>
              <a:rPr lang="ru-RU" sz="2000" i="1" dirty="0" smtClean="0"/>
              <a:t>чего левый висок и затылок формируют четкое слово,  затем</a:t>
            </a:r>
          </a:p>
          <a:p>
            <a:pPr algn="just">
              <a:buNone/>
            </a:pPr>
            <a:r>
              <a:rPr lang="ru-RU" sz="2000" i="1" dirty="0" smtClean="0"/>
              <a:t>правая затылочная область  дает  образ  на  это  слово,  затем  левый</a:t>
            </a:r>
          </a:p>
          <a:p>
            <a:pPr algn="just">
              <a:buNone/>
            </a:pPr>
            <a:r>
              <a:rPr lang="ru-RU" sz="2000" i="1" dirty="0" smtClean="0"/>
              <a:t>висок  формирует метафоричность  восприятия (символизм)…</a:t>
            </a:r>
            <a:endParaRPr lang="ru-RU" sz="2000" i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Признаки дисфункции слухового восприятия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2214554"/>
            <a:ext cx="8503920" cy="3884494"/>
          </a:xfrm>
        </p:spPr>
        <p:txBody>
          <a:bodyPr/>
          <a:lstStyle/>
          <a:p>
            <a:r>
              <a:rPr lang="ru-RU" dirty="0" smtClean="0"/>
              <a:t>Ошибки фонематического восприятия;</a:t>
            </a:r>
          </a:p>
          <a:p>
            <a:r>
              <a:rPr lang="ru-RU" dirty="0" smtClean="0"/>
              <a:t>Снижение  </a:t>
            </a:r>
            <a:r>
              <a:rPr lang="ru-RU" dirty="0" err="1" smtClean="0"/>
              <a:t>слухо-речевой</a:t>
            </a:r>
            <a:r>
              <a:rPr lang="ru-RU" dirty="0" smtClean="0"/>
              <a:t> памяти;</a:t>
            </a:r>
          </a:p>
          <a:p>
            <a:r>
              <a:rPr lang="ru-RU" dirty="0" smtClean="0"/>
              <a:t>Номинативная слабость.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со слуховой системой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Неречевые</a:t>
            </a:r>
          </a:p>
          <a:p>
            <a:pPr>
              <a:buNone/>
            </a:pPr>
            <a:r>
              <a:rPr lang="ru-RU" b="1" dirty="0" smtClean="0"/>
              <a:t>составляющие </a:t>
            </a:r>
          </a:p>
          <a:p>
            <a:r>
              <a:rPr lang="ru-RU" dirty="0" smtClean="0"/>
              <a:t>Опознание звуков музыкальных инструментов;</a:t>
            </a:r>
          </a:p>
          <a:p>
            <a:r>
              <a:rPr lang="ru-RU" dirty="0" smtClean="0"/>
              <a:t>Различные шумящие коробочки (поиск пары с таким же звуком);</a:t>
            </a:r>
          </a:p>
          <a:p>
            <a:r>
              <a:rPr lang="ru-RU" dirty="0" smtClean="0"/>
              <a:t>Звуки природы;</a:t>
            </a:r>
          </a:p>
          <a:p>
            <a:r>
              <a:rPr lang="ru-RU" dirty="0" smtClean="0"/>
              <a:t>Бытовые шумы;</a:t>
            </a:r>
          </a:p>
          <a:p>
            <a:r>
              <a:rPr lang="ru-RU" dirty="0" smtClean="0"/>
              <a:t>Отстукивание ритмов;</a:t>
            </a:r>
          </a:p>
          <a:p>
            <a:r>
              <a:rPr lang="ru-RU" dirty="0" smtClean="0"/>
              <a:t>Различные колокольчики.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Речевые составляющие</a:t>
            </a:r>
          </a:p>
          <a:p>
            <a:r>
              <a:rPr lang="ru-RU" dirty="0" smtClean="0"/>
              <a:t>Поймай звук;</a:t>
            </a:r>
          </a:p>
          <a:p>
            <a:r>
              <a:rPr lang="ru-RU" dirty="0" smtClean="0"/>
              <a:t>Увеличение словарного запаса;</a:t>
            </a:r>
          </a:p>
          <a:p>
            <a:r>
              <a:rPr lang="ru-RU" dirty="0" smtClean="0"/>
              <a:t>Игры в города, в слова, в снежный ком;</a:t>
            </a:r>
          </a:p>
          <a:p>
            <a:r>
              <a:rPr lang="ru-RU" dirty="0" smtClean="0"/>
              <a:t>Испорченный телефон;</a:t>
            </a:r>
          </a:p>
          <a:p>
            <a:r>
              <a:rPr lang="ru-RU" dirty="0" smtClean="0"/>
              <a:t>Родственные слова;</a:t>
            </a:r>
          </a:p>
          <a:p>
            <a:r>
              <a:rPr lang="ru-RU" dirty="0" smtClean="0"/>
              <a:t>Из большого слова составляем маленькие;</a:t>
            </a:r>
          </a:p>
          <a:p>
            <a:r>
              <a:rPr lang="ru-RU" dirty="0" err="1" smtClean="0"/>
              <a:t>Скрабл</a:t>
            </a:r>
            <a:r>
              <a:rPr lang="ru-RU" dirty="0" smtClean="0"/>
              <a:t> (эрудит, </a:t>
            </a:r>
            <a:r>
              <a:rPr lang="ru-RU" dirty="0" err="1" smtClean="0"/>
              <a:t>словодел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Работа со слуховым восприятием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Цепочки слов из одинакового количества букв;</a:t>
            </a:r>
          </a:p>
          <a:p>
            <a:r>
              <a:rPr lang="ru-RU" dirty="0" smtClean="0"/>
              <a:t>Собери слово из рассыпанных букв;</a:t>
            </a:r>
          </a:p>
          <a:p>
            <a:r>
              <a:rPr lang="ru-RU" dirty="0" err="1" smtClean="0"/>
              <a:t>Словопрятки</a:t>
            </a:r>
            <a:r>
              <a:rPr lang="ru-RU" dirty="0" smtClean="0"/>
              <a:t>;</a:t>
            </a:r>
          </a:p>
          <a:p>
            <a:r>
              <a:rPr lang="ru-RU" dirty="0" smtClean="0"/>
              <a:t>Я знаю пять…;</a:t>
            </a:r>
          </a:p>
          <a:p>
            <a:r>
              <a:rPr lang="ru-RU" dirty="0" smtClean="0"/>
              <a:t>Найди общий звук в словах;</a:t>
            </a:r>
          </a:p>
          <a:p>
            <a:r>
              <a:rPr lang="ru-RU" dirty="0" smtClean="0"/>
              <a:t>Кроссворды;</a:t>
            </a:r>
          </a:p>
          <a:p>
            <a:r>
              <a:rPr lang="ru-RU" dirty="0" smtClean="0"/>
              <a:t>Пересказы текстов;</a:t>
            </a:r>
          </a:p>
          <a:p>
            <a:r>
              <a:rPr lang="ru-RU" dirty="0" smtClean="0"/>
              <a:t>Ответы на вопросы по тексту</a:t>
            </a:r>
          </a:p>
          <a:p>
            <a:r>
              <a:rPr lang="ru-RU" dirty="0" smtClean="0"/>
              <a:t>И  т.д.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Зрительное восприятие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Операции зрительного восприятия</a:t>
            </a:r>
          </a:p>
          <a:p>
            <a:r>
              <a:rPr lang="ru-RU" dirty="0" smtClean="0"/>
              <a:t>Кодирование</a:t>
            </a:r>
          </a:p>
          <a:p>
            <a:r>
              <a:rPr lang="ru-RU" dirty="0" smtClean="0"/>
              <a:t>Анализ</a:t>
            </a:r>
          </a:p>
          <a:p>
            <a:r>
              <a:rPr lang="ru-RU" dirty="0" smtClean="0"/>
              <a:t>Обработка</a:t>
            </a:r>
          </a:p>
          <a:p>
            <a:r>
              <a:rPr lang="ru-RU" dirty="0" smtClean="0"/>
              <a:t>Запечатление</a:t>
            </a:r>
          </a:p>
          <a:p>
            <a:r>
              <a:rPr lang="ru-RU" dirty="0" smtClean="0"/>
              <a:t>Опознание</a:t>
            </a:r>
          </a:p>
          <a:p>
            <a:r>
              <a:rPr lang="ru-RU" dirty="0" smtClean="0"/>
              <a:t>Категоризация</a:t>
            </a:r>
          </a:p>
          <a:p>
            <a:r>
              <a:rPr lang="ru-RU" dirty="0" smtClean="0"/>
              <a:t>Оценка значимости каждой конкретной ситуации.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800" b="1" dirty="0" smtClean="0">
                <a:solidFill>
                  <a:schemeClr val="bg2">
                    <a:lumMod val="50000"/>
                  </a:schemeClr>
                </a:solidFill>
              </a:rPr>
              <a:t>Нейропсихологический подход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09600" y="1371600"/>
            <a:ext cx="8534400" cy="5486400"/>
          </a:xfrm>
        </p:spPr>
        <p:txBody>
          <a:bodyPr>
            <a:normAutofit/>
          </a:bodyPr>
          <a:lstStyle/>
          <a:p>
            <a:pPr eaLnBrk="1" hangingPunct="1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Выделение сильных и слабых компонентов ВПФ ребенка</a:t>
            </a:r>
          </a:p>
          <a:p>
            <a:pPr eaLnBrk="1" hangingPunct="1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Определение направлений развивающей работы</a:t>
            </a:r>
          </a:p>
          <a:p>
            <a:pPr eaLnBrk="1" hangingPunct="1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Пути проведения развивающей работы</a:t>
            </a:r>
          </a:p>
          <a:p>
            <a:pPr eaLnBrk="1" hangingPunct="1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Определение сложности заданий, адекватных возможностям ребенка</a:t>
            </a:r>
          </a:p>
          <a:p>
            <a:pPr eaLnBrk="1" hangingPunct="1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Оказание помощи, адекватной по качеству и мере</a:t>
            </a:r>
          </a:p>
          <a:p>
            <a:pPr eaLnBrk="1" hangingPunct="1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Контроль динамики выполнения заданий</a:t>
            </a:r>
          </a:p>
          <a:p>
            <a:pPr eaLnBrk="1" hangingPunct="1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Мотивация</a:t>
            </a:r>
          </a:p>
        </p:txBody>
      </p:sp>
    </p:spTree>
    <p:extLst>
      <p:ext uri="{BB962C8B-B14F-4D97-AF65-F5344CB8AC3E}">
        <p14:creationId xmlns:p14="http://schemas.microsoft.com/office/powerpoint/2010/main" val="40561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057260"/>
          </a:xfrm>
        </p:spPr>
        <p:txBody>
          <a:bodyPr>
            <a:noAutofit/>
          </a:bodyPr>
          <a:lstStyle/>
          <a:p>
            <a:r>
              <a:rPr lang="ru-RU" sz="3600" dirty="0" smtClean="0"/>
              <a:t>Признаки дисфункции зрительного восприятия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85786" y="1928802"/>
            <a:ext cx="8147902" cy="4319598"/>
          </a:xfrm>
        </p:spPr>
        <p:txBody>
          <a:bodyPr/>
          <a:lstStyle/>
          <a:p>
            <a:r>
              <a:rPr lang="ru-RU" dirty="0" smtClean="0"/>
              <a:t>Трудности перемещения фокуса (с доски на тетрадь, с объекта на объект);</a:t>
            </a:r>
          </a:p>
          <a:p>
            <a:r>
              <a:rPr lang="ru-RU" dirty="0" smtClean="0"/>
              <a:t>Трудности слежки за движущимся объектом;</a:t>
            </a:r>
          </a:p>
          <a:p>
            <a:r>
              <a:rPr lang="ru-RU" dirty="0" smtClean="0"/>
              <a:t>Потеря места чтения или письма;</a:t>
            </a:r>
          </a:p>
          <a:p>
            <a:r>
              <a:rPr lang="ru-RU" dirty="0" smtClean="0"/>
              <a:t>Ребенок забывает образ букв (например путает Н и К).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Работа со зрительным восприятием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57224" y="1428736"/>
            <a:ext cx="8076464" cy="5072098"/>
          </a:xfrm>
        </p:spPr>
        <p:txBody>
          <a:bodyPr>
            <a:normAutofit fontScale="70000" lnSpcReduction="20000"/>
          </a:bodyPr>
          <a:lstStyle/>
          <a:p>
            <a:r>
              <a:rPr lang="ru-RU" dirty="0" err="1" smtClean="0"/>
              <a:t>Глазо-двигательные</a:t>
            </a:r>
            <a:r>
              <a:rPr lang="ru-RU" dirty="0" smtClean="0"/>
              <a:t> движения;</a:t>
            </a:r>
          </a:p>
          <a:p>
            <a:r>
              <a:rPr lang="ru-RU" dirty="0" smtClean="0"/>
              <a:t>Клевер;</a:t>
            </a:r>
          </a:p>
          <a:p>
            <a:r>
              <a:rPr lang="ru-RU" dirty="0" smtClean="0"/>
              <a:t>Слежение за объектом (в том числе восьмерки);</a:t>
            </a:r>
          </a:p>
          <a:p>
            <a:r>
              <a:rPr lang="ru-RU" dirty="0" smtClean="0"/>
              <a:t>Идентификация цвета;</a:t>
            </a:r>
          </a:p>
          <a:p>
            <a:r>
              <a:rPr lang="ru-RU" dirty="0" smtClean="0"/>
              <a:t>Поиск соответствий по цветам;</a:t>
            </a:r>
          </a:p>
          <a:p>
            <a:r>
              <a:rPr lang="ru-RU" dirty="0" smtClean="0"/>
              <a:t>Идентификация простых распространенных изображений;</a:t>
            </a:r>
          </a:p>
          <a:p>
            <a:r>
              <a:rPr lang="ru-RU" dirty="0" smtClean="0"/>
              <a:t>Расширение категорий (разнообразные игры по типу лото);</a:t>
            </a:r>
          </a:p>
          <a:p>
            <a:r>
              <a:rPr lang="ru-RU" dirty="0" err="1" smtClean="0"/>
              <a:t>Мемори</a:t>
            </a:r>
            <a:r>
              <a:rPr lang="ru-RU" dirty="0" smtClean="0"/>
              <a:t>;</a:t>
            </a:r>
          </a:p>
          <a:p>
            <a:r>
              <a:rPr lang="ru-RU" dirty="0" smtClean="0"/>
              <a:t>Далее черно-белые категории (в том числе контуры);</a:t>
            </a:r>
          </a:p>
          <a:p>
            <a:r>
              <a:rPr lang="ru-RU" dirty="0" smtClean="0"/>
              <a:t>Найди по теме;</a:t>
            </a:r>
          </a:p>
          <a:p>
            <a:r>
              <a:rPr lang="ru-RU" dirty="0" smtClean="0"/>
              <a:t>Перечеркнутые изображения;</a:t>
            </a:r>
          </a:p>
          <a:p>
            <a:r>
              <a:rPr lang="ru-RU" dirty="0" smtClean="0"/>
              <a:t>Наложенные изображения (цветные, затем черно-белые);</a:t>
            </a:r>
          </a:p>
          <a:p>
            <a:r>
              <a:rPr lang="ru-RU" dirty="0" smtClean="0"/>
              <a:t>Недорисованные изображения;</a:t>
            </a:r>
          </a:p>
          <a:p>
            <a:r>
              <a:rPr lang="ru-RU" dirty="0" smtClean="0"/>
              <a:t>Разрезанные картинки (цветные, затем черно-белые);</a:t>
            </a:r>
          </a:p>
          <a:p>
            <a:r>
              <a:rPr lang="ru-RU" dirty="0" smtClean="0"/>
              <a:t>Кубики;</a:t>
            </a:r>
          </a:p>
          <a:p>
            <a:r>
              <a:rPr lang="ru-RU" dirty="0" smtClean="0"/>
              <a:t>И т.д.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85822"/>
          </a:xfrm>
        </p:spPr>
        <p:txBody>
          <a:bodyPr>
            <a:noAutofit/>
          </a:bodyPr>
          <a:lstStyle/>
          <a:p>
            <a:r>
              <a:rPr lang="ru-RU" sz="3600" dirty="0" smtClean="0"/>
              <a:t>Зрительно-пространственное восприятие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28662" y="1527048"/>
            <a:ext cx="7877010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Эта система раньше всех начинает зреть</a:t>
            </a:r>
          </a:p>
          <a:p>
            <a:pPr>
              <a:buNone/>
            </a:pPr>
            <a:r>
              <a:rPr lang="ru-RU" dirty="0" smtClean="0"/>
              <a:t>и позже всех созревает </a:t>
            </a:r>
            <a:r>
              <a:rPr lang="ru-RU" dirty="0" smtClean="0">
                <a:sym typeface="Wingdings" pitchFamily="2" charset="2"/>
              </a:rPr>
              <a:t></a:t>
            </a:r>
          </a:p>
          <a:p>
            <a:endParaRPr lang="ru-RU" dirty="0" smtClean="0">
              <a:sym typeface="Wingdings" pitchFamily="2" charset="2"/>
            </a:endParaRPr>
          </a:p>
          <a:p>
            <a:pPr>
              <a:buNone/>
            </a:pPr>
            <a:r>
              <a:rPr lang="ru-RU" dirty="0" smtClean="0">
                <a:sym typeface="Wingdings" pitchFamily="2" charset="2"/>
              </a:rPr>
              <a:t>Третичная зона коры (</a:t>
            </a:r>
            <a:r>
              <a:rPr lang="ru-RU" dirty="0" err="1" smtClean="0">
                <a:sym typeface="Wingdings" pitchFamily="2" charset="2"/>
              </a:rPr>
              <a:t>нижне-теменные</a:t>
            </a:r>
            <a:endParaRPr lang="ru-RU" dirty="0" smtClean="0">
              <a:sym typeface="Wingdings" pitchFamily="2" charset="2"/>
            </a:endParaRPr>
          </a:p>
          <a:p>
            <a:pPr>
              <a:buNone/>
            </a:pPr>
            <a:r>
              <a:rPr lang="ru-RU" dirty="0" smtClean="0">
                <a:sym typeface="Wingdings" pitchFamily="2" charset="2"/>
              </a:rPr>
              <a:t>отделы)</a:t>
            </a:r>
          </a:p>
          <a:p>
            <a:endParaRPr lang="ru-RU" dirty="0" smtClean="0">
              <a:sym typeface="Wingdings" pitchFamily="2" charset="2"/>
            </a:endParaRPr>
          </a:p>
          <a:p>
            <a:pPr>
              <a:buNone/>
            </a:pPr>
            <a:r>
              <a:rPr lang="ru-RU" dirty="0" smtClean="0">
                <a:sym typeface="Wingdings" pitchFamily="2" charset="2"/>
              </a:rPr>
              <a:t>Реализуется благодаря интегративной</a:t>
            </a:r>
          </a:p>
          <a:p>
            <a:pPr>
              <a:buNone/>
            </a:pPr>
            <a:r>
              <a:rPr lang="ru-RU" dirty="0" smtClean="0">
                <a:sym typeface="Wingdings" pitchFamily="2" charset="2"/>
              </a:rPr>
              <a:t>работе различных анализаторных</a:t>
            </a:r>
          </a:p>
          <a:p>
            <a:pPr>
              <a:buNone/>
            </a:pPr>
            <a:r>
              <a:rPr lang="ru-RU" dirty="0" smtClean="0">
                <a:sym typeface="Wingdings" pitchFamily="2" charset="2"/>
              </a:rPr>
              <a:t>систем.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85822"/>
          </a:xfrm>
        </p:spPr>
        <p:txBody>
          <a:bodyPr>
            <a:noAutofit/>
          </a:bodyPr>
          <a:lstStyle/>
          <a:p>
            <a:r>
              <a:rPr lang="ru-RU" sz="3600" dirty="0" smtClean="0"/>
              <a:t>Признаки дисфункции зрительно-пространственного восприятия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28662" y="1785926"/>
            <a:ext cx="8005026" cy="446247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Несоблюдение единого размера букв в письменных работах;</a:t>
            </a:r>
          </a:p>
          <a:p>
            <a:r>
              <a:rPr lang="ru-RU" sz="2800" dirty="0" smtClean="0"/>
              <a:t>Трудности удержания строки;</a:t>
            </a:r>
          </a:p>
          <a:p>
            <a:r>
              <a:rPr lang="ru-RU" sz="2800" dirty="0" smtClean="0"/>
              <a:t>Трудности ориентации на листе;</a:t>
            </a:r>
          </a:p>
          <a:p>
            <a:r>
              <a:rPr lang="ru-RU" sz="2800" dirty="0" smtClean="0"/>
              <a:t>Недооценка  расстояний;</a:t>
            </a:r>
          </a:p>
          <a:p>
            <a:r>
              <a:rPr lang="ru-RU" sz="2800" dirty="0" smtClean="0"/>
              <a:t>Трудности определения право-лево и направления движения.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14384"/>
          </a:xfrm>
        </p:spPr>
        <p:txBody>
          <a:bodyPr>
            <a:noAutofit/>
          </a:bodyPr>
          <a:lstStyle/>
          <a:p>
            <a:r>
              <a:rPr lang="ru-RU" sz="3200" dirty="0" smtClean="0"/>
              <a:t>Работа со зрительно-пространственным  восприятием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00100" y="1142984"/>
            <a:ext cx="7933588" cy="5357850"/>
          </a:xfrm>
        </p:spPr>
        <p:txBody>
          <a:bodyPr>
            <a:noAutofit/>
          </a:bodyPr>
          <a:lstStyle/>
          <a:p>
            <a:r>
              <a:rPr lang="ru-RU" sz="1600" dirty="0" err="1" smtClean="0"/>
              <a:t>Глазо-двигательные</a:t>
            </a:r>
            <a:r>
              <a:rPr lang="ru-RU" sz="1600" dirty="0" smtClean="0"/>
              <a:t> движения;</a:t>
            </a:r>
          </a:p>
          <a:p>
            <a:r>
              <a:rPr lang="ru-RU" sz="1600" dirty="0" smtClean="0"/>
              <a:t>Работа с мячами (любыми и любая);</a:t>
            </a:r>
          </a:p>
          <a:p>
            <a:r>
              <a:rPr lang="ru-RU" sz="1600" dirty="0" smtClean="0"/>
              <a:t>Игры с </a:t>
            </a:r>
            <a:r>
              <a:rPr lang="ru-RU" sz="1600" dirty="0" err="1" smtClean="0"/>
              <a:t>дотягиванием</a:t>
            </a:r>
            <a:r>
              <a:rPr lang="ru-RU" sz="1600" dirty="0" smtClean="0"/>
              <a:t> и схватыванием;</a:t>
            </a:r>
          </a:p>
          <a:p>
            <a:r>
              <a:rPr lang="ru-RU" sz="1600" dirty="0" smtClean="0"/>
              <a:t>Схема тела;</a:t>
            </a:r>
          </a:p>
          <a:p>
            <a:r>
              <a:rPr lang="ru-RU" sz="1600" dirty="0" smtClean="0"/>
              <a:t>Различные </a:t>
            </a:r>
            <a:r>
              <a:rPr lang="ru-RU" sz="1600" dirty="0" err="1" smtClean="0"/>
              <a:t>проприоцептивные</a:t>
            </a:r>
            <a:r>
              <a:rPr lang="ru-RU" sz="1600" dirty="0" smtClean="0"/>
              <a:t> игры;</a:t>
            </a:r>
          </a:p>
          <a:p>
            <a:r>
              <a:rPr lang="ru-RU" sz="1600" dirty="0" err="1" smtClean="0"/>
              <a:t>Твистер</a:t>
            </a:r>
            <a:r>
              <a:rPr lang="ru-RU" sz="1600" dirty="0" smtClean="0"/>
              <a:t>;</a:t>
            </a:r>
          </a:p>
          <a:p>
            <a:r>
              <a:rPr lang="ru-RU" sz="1600" dirty="0" smtClean="0"/>
              <a:t>Перемещения по карте;</a:t>
            </a:r>
          </a:p>
          <a:p>
            <a:r>
              <a:rPr lang="ru-RU" sz="1600" dirty="0" smtClean="0"/>
              <a:t>Скульптуры;</a:t>
            </a:r>
          </a:p>
          <a:p>
            <a:r>
              <a:rPr lang="ru-RU" sz="1600" dirty="0" smtClean="0"/>
              <a:t>Собственные перемещения с озвучиванием;</a:t>
            </a:r>
          </a:p>
          <a:p>
            <a:r>
              <a:rPr lang="ru-RU" sz="1600" dirty="0" smtClean="0"/>
              <a:t>Шнуровки, узелки;</a:t>
            </a:r>
          </a:p>
          <a:p>
            <a:r>
              <a:rPr lang="ru-RU" sz="1600" dirty="0" smtClean="0"/>
              <a:t>Над, под, на, перед, за, ближе, дальше…;</a:t>
            </a:r>
          </a:p>
          <a:p>
            <a:r>
              <a:rPr lang="ru-RU" sz="1600" dirty="0" smtClean="0"/>
              <a:t>Классики;</a:t>
            </a:r>
          </a:p>
          <a:p>
            <a:r>
              <a:rPr lang="ru-RU" sz="1600" dirty="0" smtClean="0"/>
              <a:t>Конструирование (</a:t>
            </a:r>
            <a:r>
              <a:rPr lang="ru-RU" sz="1600" dirty="0" err="1" smtClean="0"/>
              <a:t>лего</a:t>
            </a:r>
            <a:r>
              <a:rPr lang="ru-RU" sz="1600" dirty="0" smtClean="0"/>
              <a:t>, кубики и пр.);</a:t>
            </a:r>
          </a:p>
          <a:p>
            <a:r>
              <a:rPr lang="ru-RU" sz="1600" dirty="0" smtClean="0"/>
              <a:t>Тетрисы в кубиках;</a:t>
            </a:r>
          </a:p>
          <a:p>
            <a:r>
              <a:rPr lang="ru-RU" sz="1600" dirty="0" smtClean="0"/>
              <a:t>Муха, морской бой;</a:t>
            </a:r>
          </a:p>
          <a:p>
            <a:r>
              <a:rPr lang="ru-RU" sz="1600" dirty="0" smtClean="0"/>
              <a:t>Лабиринты,   </a:t>
            </a:r>
            <a:r>
              <a:rPr lang="ru-RU" sz="1600" dirty="0" err="1" smtClean="0"/>
              <a:t>путанки</a:t>
            </a:r>
            <a:r>
              <a:rPr lang="ru-RU" sz="1600" dirty="0" smtClean="0"/>
              <a:t>;</a:t>
            </a:r>
          </a:p>
          <a:p>
            <a:r>
              <a:rPr lang="ru-RU" sz="1600" dirty="0" smtClean="0"/>
              <a:t>Графические диктанты;</a:t>
            </a:r>
          </a:p>
          <a:p>
            <a:r>
              <a:rPr lang="ru-RU" sz="1600" dirty="0" smtClean="0"/>
              <a:t>Зеркальные рисунки;</a:t>
            </a:r>
          </a:p>
          <a:p>
            <a:r>
              <a:rPr lang="ru-RU" sz="1600" dirty="0" smtClean="0"/>
              <a:t>Временные последовательности</a:t>
            </a:r>
          </a:p>
          <a:p>
            <a:r>
              <a:rPr lang="ru-RU" sz="1600" dirty="0" smtClean="0"/>
              <a:t>И т.д.</a:t>
            </a:r>
            <a:endParaRPr lang="ru-RU" sz="16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14290"/>
            <a:ext cx="8229600" cy="1428760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75000"/>
              </a:lnSpc>
            </a:pP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>Блок программирования, регуляции и контроля сложных форм психической деятельности</a:t>
            </a:r>
            <a:r>
              <a:rPr lang="ru-RU" sz="380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3800" dirty="0" smtClean="0">
                <a:solidFill>
                  <a:schemeClr val="bg2">
                    <a:lumMod val="50000"/>
                  </a:schemeClr>
                </a:solidFill>
              </a:rPr>
            </a:br>
            <a:endParaRPr lang="ru-RU" sz="3800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pPr marL="0" indent="0" eaLnBrk="1" hangingPunct="1">
              <a:buNone/>
            </a:pP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  <a:p>
            <a:pPr eaLnBrk="1" hangingPunct="1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Произвольная регуляция деятельности</a:t>
            </a:r>
          </a:p>
          <a:p>
            <a:pPr marL="0" indent="0" eaLnBrk="1" hangingPunct="1">
              <a:buNone/>
            </a:pPr>
            <a:endParaRPr lang="ru-RU" sz="32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eaLnBrk="1" hangingPunct="1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Серийная организация движений и действий</a:t>
            </a:r>
          </a:p>
        </p:txBody>
      </p:sp>
    </p:spTree>
    <p:extLst>
      <p:ext uri="{BB962C8B-B14F-4D97-AF65-F5344CB8AC3E}">
        <p14:creationId xmlns:p14="http://schemas.microsoft.com/office/powerpoint/2010/main" val="3680016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Компоненты управляющих функций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2900" dirty="0" smtClean="0"/>
              <a:t>Постановка, формирование целей;</a:t>
            </a:r>
          </a:p>
          <a:p>
            <a:r>
              <a:rPr lang="ru-RU" sz="2900" dirty="0" smtClean="0"/>
              <a:t>Подавление преждевременных реакций (сопротивление импульсивному поведению), </a:t>
            </a:r>
            <a:r>
              <a:rPr lang="ru-RU" sz="2900" dirty="0" err="1" smtClean="0"/>
              <a:t>тормозный</a:t>
            </a:r>
            <a:r>
              <a:rPr lang="ru-RU" sz="2900" dirty="0" smtClean="0"/>
              <a:t> контроль;</a:t>
            </a:r>
          </a:p>
          <a:p>
            <a:r>
              <a:rPr lang="ru-RU" sz="2900" dirty="0" smtClean="0"/>
              <a:t>Переключения (смена установки, когнитивная гибкость);</a:t>
            </a:r>
          </a:p>
          <a:p>
            <a:r>
              <a:rPr lang="ru-RU" sz="2900" dirty="0" smtClean="0"/>
              <a:t>Контроль за протеканием собственной деятельности (возможность избирательного внимания, длительное поддержание внимания, подавление реакций, отслеживание и разрешение конфликтов собственной деятельности);</a:t>
            </a:r>
          </a:p>
          <a:p>
            <a:r>
              <a:rPr lang="ru-RU" sz="2900" dirty="0" smtClean="0"/>
              <a:t>Рабочая память и её ёмкость;</a:t>
            </a:r>
          </a:p>
          <a:p>
            <a:r>
              <a:rPr lang="ru-RU" sz="2900" dirty="0" smtClean="0"/>
              <a:t>Планирование;</a:t>
            </a:r>
          </a:p>
          <a:p>
            <a:r>
              <a:rPr lang="ru-RU" sz="2900" dirty="0" smtClean="0"/>
              <a:t>Нахождение решений в ситуации неопределенности;</a:t>
            </a:r>
          </a:p>
          <a:p>
            <a:r>
              <a:rPr lang="ru-RU" sz="2900" dirty="0" smtClean="0"/>
              <a:t>Обновление информации и её мониторинг;</a:t>
            </a:r>
          </a:p>
          <a:p>
            <a:r>
              <a:rPr lang="ru-RU" sz="2900" dirty="0" smtClean="0"/>
              <a:t>Отслеживание ошибочных реакций;</a:t>
            </a:r>
          </a:p>
          <a:p>
            <a:r>
              <a:rPr lang="ru-RU" sz="2900" dirty="0" smtClean="0"/>
              <a:t>Формирование понятий;</a:t>
            </a:r>
          </a:p>
          <a:p>
            <a:r>
              <a:rPr lang="ru-RU" sz="2900" dirty="0" smtClean="0"/>
              <a:t>Аргументация;</a:t>
            </a:r>
          </a:p>
          <a:p>
            <a:r>
              <a:rPr lang="ru-RU" sz="2900" dirty="0" smtClean="0"/>
              <a:t>Поддержание ответа (действие соответственно выбранного ответа на ситуацию).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Этапы созревания управляющих функций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 1 году формируется: избирательное внимание, поддержание внимания и подавление реакций;</a:t>
            </a:r>
          </a:p>
          <a:p>
            <a:r>
              <a:rPr lang="ru-RU" dirty="0" smtClean="0"/>
              <a:t>В 3-4 года: резко возрастает способность подавления импульсивных реакций;</a:t>
            </a:r>
          </a:p>
          <a:p>
            <a:r>
              <a:rPr lang="ru-RU" dirty="0" smtClean="0"/>
              <a:t>К 6 годам: возрастает способность сопротивления сильным побуждениям;</a:t>
            </a:r>
          </a:p>
          <a:p>
            <a:r>
              <a:rPr lang="ru-RU" dirty="0" smtClean="0"/>
              <a:t>В 6-8 лет: увеличиваются возможности тормозного контроля;</a:t>
            </a:r>
          </a:p>
          <a:p>
            <a:r>
              <a:rPr lang="ru-RU" dirty="0" smtClean="0"/>
              <a:t>В 10-12 лет: </a:t>
            </a:r>
            <a:r>
              <a:rPr lang="ru-RU" dirty="0" err="1" smtClean="0"/>
              <a:t>тормозный</a:t>
            </a:r>
            <a:r>
              <a:rPr lang="ru-RU" dirty="0" smtClean="0"/>
              <a:t> контроль развивается до максимума.</a:t>
            </a: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Этапы созревания управляющих функций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Переключения</a:t>
            </a:r>
            <a:r>
              <a:rPr lang="ru-RU" dirty="0" smtClean="0"/>
              <a:t> начинают улучшаться с 2,5 лет;</a:t>
            </a:r>
          </a:p>
          <a:p>
            <a:r>
              <a:rPr lang="ru-RU" dirty="0" smtClean="0"/>
              <a:t>С 7 до 9 лет наблюдается скачок (время реакции уменьшается, точность увеличивается)</a:t>
            </a:r>
          </a:p>
          <a:p>
            <a:r>
              <a:rPr lang="ru-RU" b="1" dirty="0" smtClean="0"/>
              <a:t>Планирование</a:t>
            </a:r>
            <a:r>
              <a:rPr lang="ru-RU" dirty="0" smtClean="0"/>
              <a:t> начинает заметно развиваться в 5-8 лет и развивается до взрослого возраста</a:t>
            </a:r>
          </a:p>
          <a:p>
            <a:r>
              <a:rPr lang="ru-RU" u="sng" dirty="0" smtClean="0"/>
              <a:t>До 12 лет незрелость способности к предвиденью последствий собственных действий.</a:t>
            </a:r>
          </a:p>
          <a:p>
            <a:r>
              <a:rPr lang="ru-RU" b="1" dirty="0" smtClean="0"/>
              <a:t>Контроль</a:t>
            </a:r>
            <a:r>
              <a:rPr lang="ru-RU" dirty="0" smtClean="0"/>
              <a:t>: развитие улучшается к 12-14 годам, активно зреет до 16-18.</a:t>
            </a: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14384"/>
          </a:xfrm>
        </p:spPr>
        <p:txBody>
          <a:bodyPr>
            <a:noAutofit/>
          </a:bodyPr>
          <a:lstStyle/>
          <a:p>
            <a:pPr algn="just"/>
            <a:r>
              <a:rPr lang="ru-RU" sz="3200" dirty="0" smtClean="0"/>
              <a:t>Признаки дисфункции управляющих функций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err="1" smtClean="0"/>
              <a:t>Гиперактивность</a:t>
            </a:r>
            <a:r>
              <a:rPr lang="ru-RU" dirty="0" smtClean="0"/>
              <a:t>;</a:t>
            </a:r>
          </a:p>
          <a:p>
            <a:r>
              <a:rPr lang="ru-RU" dirty="0" smtClean="0"/>
              <a:t>Неусидчивость;</a:t>
            </a:r>
          </a:p>
          <a:p>
            <a:r>
              <a:rPr lang="ru-RU" dirty="0" smtClean="0"/>
              <a:t>Несдержанность;</a:t>
            </a:r>
          </a:p>
          <a:p>
            <a:r>
              <a:rPr lang="ru-RU" dirty="0" smtClean="0"/>
              <a:t>Импульсивность;</a:t>
            </a:r>
          </a:p>
          <a:p>
            <a:r>
              <a:rPr lang="ru-RU" dirty="0" smtClean="0"/>
              <a:t>Необдуманность действий;</a:t>
            </a:r>
          </a:p>
          <a:p>
            <a:r>
              <a:rPr lang="ru-RU" dirty="0" smtClean="0"/>
              <a:t>Неумение следовать правилам;</a:t>
            </a:r>
          </a:p>
          <a:p>
            <a:r>
              <a:rPr lang="ru-RU" dirty="0" smtClean="0"/>
              <a:t>+ бывает:</a:t>
            </a:r>
          </a:p>
          <a:p>
            <a:r>
              <a:rPr lang="ru-RU" dirty="0" smtClean="0"/>
              <a:t>Замедленность;</a:t>
            </a:r>
          </a:p>
          <a:p>
            <a:r>
              <a:rPr lang="ru-RU" dirty="0" smtClean="0"/>
              <a:t>Вялость;</a:t>
            </a:r>
          </a:p>
          <a:p>
            <a:r>
              <a:rPr lang="ru-RU" dirty="0" smtClean="0"/>
              <a:t>недостаточная активность;</a:t>
            </a:r>
          </a:p>
          <a:p>
            <a:r>
              <a:rPr lang="ru-RU" dirty="0" smtClean="0"/>
              <a:t>Рассеянность.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1028343"/>
            <a:ext cx="82296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+mj-lt"/>
                <a:cs typeface="+mn-cs"/>
              </a:rPr>
              <a:t>Центральное место в нейропсихологическом подходе занимает знание того, какие зоны мозга работают, когда человек решает арифметическую задачу, пишет, читает, запоминает и припоминает, выполняет чертеж, узнает знакомые предметы и лица. </a:t>
            </a: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+mj-lt"/>
              <a:cs typeface="+mn-cs"/>
            </a:endParaRPr>
          </a:p>
          <a:p>
            <a:endParaRPr lang="ru-RU" sz="2000" i="1" dirty="0" smtClean="0">
              <a:solidFill>
                <a:schemeClr val="accent3">
                  <a:lumMod val="50000"/>
                </a:schemeClr>
              </a:solidFill>
              <a:latin typeface="+mj-lt"/>
              <a:cs typeface="+mn-cs"/>
            </a:endParaRPr>
          </a:p>
          <a:p>
            <a:endParaRPr lang="ru-RU" sz="2000" i="1" dirty="0" smtClean="0">
              <a:solidFill>
                <a:schemeClr val="accent3">
                  <a:lumMod val="50000"/>
                </a:schemeClr>
              </a:solidFill>
              <a:latin typeface="+mj-lt"/>
              <a:cs typeface="+mn-cs"/>
            </a:endParaRPr>
          </a:p>
          <a:p>
            <a:r>
              <a:rPr lang="ru-RU" sz="2000" i="1" dirty="0" smtClean="0">
                <a:solidFill>
                  <a:schemeClr val="accent3">
                    <a:lumMod val="50000"/>
                  </a:schemeClr>
                </a:solidFill>
                <a:latin typeface="+mj-lt"/>
                <a:cs typeface="+mn-cs"/>
              </a:rPr>
              <a:t>Например</a:t>
            </a:r>
            <a:r>
              <a:rPr lang="ru-RU" sz="2000" i="1" dirty="0">
                <a:solidFill>
                  <a:schemeClr val="accent3">
                    <a:lumMod val="50000"/>
                  </a:schemeClr>
                </a:solidFill>
                <a:latin typeface="+mj-lt"/>
                <a:cs typeface="+mn-cs"/>
              </a:rPr>
              <a:t>, если ребенок неусидчив, отказывается от занятий в детском саду, испытывает трудности в овладении учебными навыками в школе, возможно предполагать, что имеются в разной степени выраженности функциональная </a:t>
            </a:r>
            <a:r>
              <a:rPr lang="ru-RU" sz="2000" i="1" dirty="0" err="1">
                <a:solidFill>
                  <a:schemeClr val="accent3">
                    <a:lumMod val="50000"/>
                  </a:schemeClr>
                </a:solidFill>
                <a:latin typeface="+mj-lt"/>
                <a:cs typeface="+mn-cs"/>
              </a:rPr>
              <a:t>несформированность</a:t>
            </a:r>
            <a:r>
              <a:rPr lang="ru-RU" sz="2000" i="1" dirty="0">
                <a:solidFill>
                  <a:schemeClr val="accent3">
                    <a:lumMod val="50000"/>
                  </a:schemeClr>
                </a:solidFill>
                <a:latin typeface="+mj-lt"/>
                <a:cs typeface="+mn-cs"/>
              </a:rPr>
              <a:t> либо отдельных звеньев психической деятельности, либо нарушение деятельности целых блоков мозга. </a:t>
            </a:r>
          </a:p>
        </p:txBody>
      </p:sp>
    </p:spTree>
    <p:extLst>
      <p:ext uri="{BB962C8B-B14F-4D97-AF65-F5344CB8AC3E}">
        <p14:creationId xmlns:p14="http://schemas.microsoft.com/office/powerpoint/2010/main" val="336300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Работа с управляющими функциями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Следим за усвоением инструкций;</a:t>
            </a:r>
          </a:p>
          <a:p>
            <a:r>
              <a:rPr lang="ru-RU" dirty="0" smtClean="0"/>
              <a:t>Любые игры по правилам (шашки, шахматы, карты, </a:t>
            </a:r>
            <a:r>
              <a:rPr lang="ru-RU" dirty="0" err="1" smtClean="0"/>
              <a:t>ходилки</a:t>
            </a:r>
            <a:r>
              <a:rPr lang="ru-RU" dirty="0" smtClean="0"/>
              <a:t> и др.);</a:t>
            </a:r>
          </a:p>
          <a:p>
            <a:r>
              <a:rPr lang="ru-RU" dirty="0" smtClean="0"/>
              <a:t>Игры по типу: «да» и «нет» не говори, съедобное – несъедобное;</a:t>
            </a:r>
          </a:p>
          <a:p>
            <a:r>
              <a:rPr lang="ru-RU" dirty="0" smtClean="0"/>
              <a:t>Муха, морской бой;</a:t>
            </a:r>
          </a:p>
          <a:p>
            <a:r>
              <a:rPr lang="ru-RU" dirty="0" smtClean="0"/>
              <a:t>Выполнение действий по речевой инструкции;</a:t>
            </a:r>
          </a:p>
          <a:p>
            <a:r>
              <a:rPr lang="ru-RU" dirty="0" smtClean="0"/>
              <a:t>Игры на внимание и память;</a:t>
            </a:r>
          </a:p>
          <a:p>
            <a:r>
              <a:rPr lang="ru-RU" dirty="0" smtClean="0"/>
              <a:t>Различные виды шифровок.</a:t>
            </a: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Для рабочей памяти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Что пропало?</a:t>
            </a:r>
          </a:p>
          <a:p>
            <a:r>
              <a:rPr lang="ru-RU" dirty="0" smtClean="0"/>
              <a:t>Что изменилось?</a:t>
            </a:r>
          </a:p>
          <a:p>
            <a:r>
              <a:rPr lang="ru-RU" dirty="0" smtClean="0"/>
              <a:t>В каком порядке было?</a:t>
            </a:r>
          </a:p>
          <a:p>
            <a:r>
              <a:rPr lang="ru-RU" dirty="0" smtClean="0"/>
              <a:t>Снежный ком с картинками;</a:t>
            </a:r>
          </a:p>
          <a:p>
            <a:r>
              <a:rPr lang="ru-RU" dirty="0" smtClean="0"/>
              <a:t>Придумывание историй с картинками;</a:t>
            </a:r>
          </a:p>
          <a:p>
            <a:r>
              <a:rPr lang="ru-RU" dirty="0" err="1" smtClean="0"/>
              <a:t>Мемори</a:t>
            </a:r>
            <a:r>
              <a:rPr lang="ru-RU" dirty="0" smtClean="0"/>
              <a:t>;</a:t>
            </a:r>
          </a:p>
          <a:p>
            <a:r>
              <a:rPr lang="ru-RU" dirty="0" smtClean="0"/>
              <a:t>Повторение движений.</a:t>
            </a:r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1438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Развитие возможностей анализа информации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Описание предмета;</a:t>
            </a:r>
          </a:p>
          <a:p>
            <a:r>
              <a:rPr lang="ru-RU" sz="2800" dirty="0" smtClean="0"/>
              <a:t>Подбор предмета по признаку (назови все красное, мягкое, тяжелое);</a:t>
            </a:r>
          </a:p>
          <a:p>
            <a:r>
              <a:rPr lang="ru-RU" sz="2800" dirty="0" smtClean="0"/>
              <a:t>Рисование предметов объединенных общим признаком;</a:t>
            </a:r>
          </a:p>
          <a:p>
            <a:r>
              <a:rPr lang="ru-RU" sz="2800" dirty="0" smtClean="0"/>
              <a:t>Цепочка сходств;</a:t>
            </a:r>
          </a:p>
          <a:p>
            <a:r>
              <a:rPr lang="ru-RU" sz="2800" dirty="0" smtClean="0"/>
              <a:t>Подбор подходящих по смыслу слов;</a:t>
            </a:r>
          </a:p>
          <a:p>
            <a:r>
              <a:rPr lang="ru-RU" sz="2800" dirty="0" smtClean="0"/>
              <a:t>Составление рассказа по серии картинок.</a:t>
            </a:r>
            <a:endParaRPr lang="ru-RU" sz="28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1438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Развитие возможностей создание плана действий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Любые стратегические игры;</a:t>
            </a:r>
          </a:p>
          <a:p>
            <a:r>
              <a:rPr lang="ru-RU" dirty="0" smtClean="0"/>
              <a:t>Перепутанные истории;</a:t>
            </a:r>
          </a:p>
          <a:p>
            <a:r>
              <a:rPr lang="ru-RU" dirty="0" smtClean="0"/>
              <a:t>Составление текста из разрезанных предложений;</a:t>
            </a:r>
          </a:p>
          <a:p>
            <a:r>
              <a:rPr lang="ru-RU" dirty="0" smtClean="0"/>
              <a:t>Умный робот;</a:t>
            </a:r>
          </a:p>
          <a:p>
            <a:r>
              <a:rPr lang="ru-RU" dirty="0" smtClean="0"/>
              <a:t>Рассказ последовательности действий, когда делаем что-то сложное (например бутерброд);</a:t>
            </a:r>
          </a:p>
          <a:p>
            <a:r>
              <a:rPr lang="ru-RU" dirty="0" smtClean="0"/>
              <a:t>Рисование по речевой инструкции;</a:t>
            </a:r>
          </a:p>
          <a:p>
            <a:r>
              <a:rPr lang="ru-RU" dirty="0" smtClean="0"/>
              <a:t>Графические диктанты;</a:t>
            </a:r>
          </a:p>
          <a:p>
            <a:r>
              <a:rPr lang="ru-RU" dirty="0" smtClean="0"/>
              <a:t>Спички с ширмой;</a:t>
            </a:r>
          </a:p>
          <a:p>
            <a:r>
              <a:rPr lang="ru-RU" dirty="0" err="1" smtClean="0"/>
              <a:t>Интеллектика</a:t>
            </a:r>
            <a:r>
              <a:rPr lang="ru-RU" dirty="0" smtClean="0"/>
              <a:t> </a:t>
            </a:r>
            <a:r>
              <a:rPr lang="ru-RU" dirty="0" err="1" smtClean="0"/>
              <a:t>А.Зака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143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Развитие возможностей контроля и самоконтроля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2428868"/>
            <a:ext cx="8362216" cy="3819532"/>
          </a:xfrm>
        </p:spPr>
        <p:txBody>
          <a:bodyPr/>
          <a:lstStyle/>
          <a:p>
            <a:r>
              <a:rPr lang="ru-RU" dirty="0" smtClean="0"/>
              <a:t>Проговаривание действий вслух;</a:t>
            </a:r>
          </a:p>
          <a:p>
            <a:r>
              <a:rPr lang="ru-RU" dirty="0" smtClean="0"/>
              <a:t>Игры – корректоры (исправление ошибок в словах, текстах, рисунках и т.д.)</a:t>
            </a:r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Преодоление импульсивных реакций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Проговаривание;</a:t>
            </a:r>
          </a:p>
          <a:p>
            <a:r>
              <a:rPr lang="ru-RU" dirty="0" smtClean="0"/>
              <a:t>Обучение системе тайм-аутов;</a:t>
            </a:r>
          </a:p>
          <a:p>
            <a:r>
              <a:rPr lang="ru-RU" dirty="0" smtClean="0"/>
              <a:t>Просим осознанно подавлять повторяющиеся реакции;</a:t>
            </a:r>
          </a:p>
          <a:p>
            <a:r>
              <a:rPr lang="ru-RU" dirty="0" smtClean="0"/>
              <a:t>Игры: кошки-мышки, прилетела сова, молчанки, гляделки, море волнуется;</a:t>
            </a:r>
          </a:p>
          <a:p>
            <a:r>
              <a:rPr lang="ru-RU" dirty="0" smtClean="0"/>
              <a:t>Рефлексия (для более старшего возраста).</a:t>
            </a:r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Для поддержания распределения внимания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57224" y="2357430"/>
            <a:ext cx="8076464" cy="3890970"/>
          </a:xfrm>
        </p:spPr>
        <p:txBody>
          <a:bodyPr/>
          <a:lstStyle/>
          <a:p>
            <a:r>
              <a:rPr lang="ru-RU" dirty="0" smtClean="0"/>
              <a:t>Школа внимания Н.М. Пылаевой и Т.В. </a:t>
            </a:r>
            <a:r>
              <a:rPr lang="ru-RU" dirty="0" err="1" smtClean="0"/>
              <a:t>Ахутиной</a:t>
            </a:r>
            <a:r>
              <a:rPr lang="ru-RU" dirty="0" smtClean="0"/>
              <a:t>;</a:t>
            </a:r>
          </a:p>
          <a:p>
            <a:r>
              <a:rPr lang="ru-RU" dirty="0" smtClean="0"/>
              <a:t>Школа умножения Н.М. Пылаевой и Т.В. </a:t>
            </a:r>
            <a:r>
              <a:rPr lang="ru-RU" dirty="0" err="1" smtClean="0"/>
              <a:t>Ахутиной</a:t>
            </a:r>
            <a:r>
              <a:rPr lang="ru-RU" dirty="0" smtClean="0"/>
              <a:t>;</a:t>
            </a:r>
          </a:p>
          <a:p>
            <a:r>
              <a:rPr lang="ru-RU" dirty="0" smtClean="0"/>
              <a:t>Корректурные пробы.</a:t>
            </a:r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143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Признаки дисфункции серийной организации движений и действий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785926"/>
            <a:ext cx="8503920" cy="4313122"/>
          </a:xfrm>
        </p:spPr>
        <p:txBody>
          <a:bodyPr/>
          <a:lstStyle/>
          <a:p>
            <a:r>
              <a:rPr lang="ru-RU" dirty="0" smtClean="0"/>
              <a:t>Сложности при выполнении незнакомых движений;</a:t>
            </a:r>
          </a:p>
          <a:p>
            <a:r>
              <a:rPr lang="ru-RU" dirty="0" smtClean="0"/>
              <a:t>Предпочтение знакомой двигательной активности;</a:t>
            </a:r>
          </a:p>
          <a:p>
            <a:r>
              <a:rPr lang="ru-RU" dirty="0" smtClean="0"/>
              <a:t>Трудности письма;</a:t>
            </a:r>
          </a:p>
          <a:p>
            <a:r>
              <a:rPr lang="ru-RU" dirty="0" smtClean="0"/>
              <a:t>Трудности составление рассказов или описание картин.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84294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Работа с серийной организацией движений и действий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Танцы;</a:t>
            </a:r>
          </a:p>
          <a:p>
            <a:r>
              <a:rPr lang="ru-RU" dirty="0" smtClean="0"/>
              <a:t>Игра на музыкальных инструментах;</a:t>
            </a:r>
          </a:p>
          <a:p>
            <a:r>
              <a:rPr lang="ru-RU" dirty="0" smtClean="0"/>
              <a:t>Восточные единоборства;</a:t>
            </a:r>
          </a:p>
          <a:p>
            <a:r>
              <a:rPr lang="ru-RU" dirty="0" smtClean="0"/>
              <a:t>Прыжки со скакалкой (разные);</a:t>
            </a:r>
          </a:p>
          <a:p>
            <a:r>
              <a:rPr lang="ru-RU" dirty="0" err="1" smtClean="0"/>
              <a:t>Резиночки</a:t>
            </a:r>
            <a:r>
              <a:rPr lang="ru-RU" dirty="0" smtClean="0"/>
              <a:t>;</a:t>
            </a:r>
          </a:p>
          <a:p>
            <a:r>
              <a:rPr lang="ru-RU" dirty="0" smtClean="0"/>
              <a:t>Игры с мячом;</a:t>
            </a:r>
          </a:p>
          <a:p>
            <a:r>
              <a:rPr lang="ru-RU" dirty="0" smtClean="0"/>
              <a:t>Ритмические аплодисменты; вязание, вышивка;</a:t>
            </a:r>
          </a:p>
          <a:p>
            <a:r>
              <a:rPr lang="ru-RU" dirty="0" smtClean="0"/>
              <a:t>Удержание ритма и темпа в условиях помех;</a:t>
            </a:r>
          </a:p>
          <a:p>
            <a:r>
              <a:rPr lang="ru-RU" dirty="0" smtClean="0"/>
              <a:t>Скороговорки</a:t>
            </a:r>
          </a:p>
          <a:p>
            <a:r>
              <a:rPr lang="ru-RU" dirty="0" smtClean="0"/>
              <a:t>И т.п.</a:t>
            </a:r>
            <a:endParaRPr lang="ru-R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77813"/>
            <a:ext cx="8305800" cy="1143000"/>
          </a:xfrm>
        </p:spPr>
        <p:txBody>
          <a:bodyPr/>
          <a:lstStyle/>
          <a:p>
            <a:pPr eaLnBrk="1" hangingPunct="1"/>
            <a:r>
              <a:rPr lang="ru-RU" altLang="ru-RU" sz="3400" b="1" smtClean="0"/>
              <a:t>Основная стратегия нейропсихолога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752" y="2071678"/>
            <a:ext cx="8503920" cy="4027370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 «Выращивание» слабого звена при опоре на сильные звенья в процессе специально организованной совместной деятельности обучаемого и обучающего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dirty="0" smtClean="0"/>
          </a:p>
          <a:p>
            <a:pPr eaLnBrk="1" hangingPunct="1">
              <a:buFont typeface="Wingdings" pitchFamily="2" charset="2"/>
              <a:buNone/>
            </a:pPr>
            <a:endParaRPr lang="ru-RU" altLang="ru-RU" dirty="0" smtClean="0"/>
          </a:p>
          <a:p>
            <a:pPr eaLnBrk="1" hangingPunct="1">
              <a:buFont typeface="Wingdings" pitchFamily="2" charset="2"/>
              <a:buNone/>
            </a:pPr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4090404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01752" y="0"/>
            <a:ext cx="8534400" cy="1142984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</a:rPr>
              <a:t>Три структурно-функциональных блока мозга по А.Р. </a:t>
            </a:r>
            <a:r>
              <a:rPr lang="ru-RU" sz="3600" b="1" dirty="0" err="1" smtClean="0">
                <a:solidFill>
                  <a:schemeClr val="bg2">
                    <a:lumMod val="50000"/>
                  </a:schemeClr>
                </a:solidFill>
              </a:rPr>
              <a:t>Лурия</a:t>
            </a:r>
            <a:endParaRPr lang="ru-RU" sz="36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914400" y="1600200"/>
            <a:ext cx="8001000" cy="4953000"/>
          </a:xfrm>
        </p:spPr>
        <p:txBody>
          <a:bodyPr/>
          <a:lstStyle/>
          <a:p>
            <a:pPr eaLnBrk="1" hangingPunct="1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Энергетический блок</a:t>
            </a:r>
          </a:p>
          <a:p>
            <a:pPr eaLnBrk="1" hangingPunct="1">
              <a:buNone/>
            </a:pPr>
            <a:endParaRPr lang="ru-RU" sz="32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eaLnBrk="1" hangingPunct="1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Блок приема, переработки и хранения информации</a:t>
            </a:r>
          </a:p>
          <a:p>
            <a:pPr eaLnBrk="1" hangingPunct="1">
              <a:buNone/>
            </a:pPr>
            <a:endParaRPr lang="ru-RU" sz="32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eaLnBrk="1" hangingPunct="1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Блок программирования, регуляции и контроля сложных форм психической деятельности</a:t>
            </a:r>
          </a:p>
          <a:p>
            <a:pPr eaLnBrk="1" hangingPunct="1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485052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905232"/>
            <a:ext cx="778674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Отставание в развитии одного  из  компонентов  влечет  за  собой  системные  изменения  и  компенсаторные  перестройки  в  работе  всей  системы!</a:t>
            </a:r>
          </a:p>
          <a:p>
            <a:pPr algn="just"/>
            <a:endParaRPr lang="ru-RU" sz="2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just"/>
            <a:endParaRPr lang="ru-RU" sz="2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just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Обычно  более  слабые  звенья  функциональной  системы  компенсируются  более  сильными,  НО  при  выраженной  неравномерности  такого  не  происходит,  что  ведет  к  затруднению  в  адаптации  к  школьным  требованиям  и  овладении  учебной  программой.</a:t>
            </a:r>
            <a:endParaRPr lang="ru-RU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Список литературы: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01752" y="1412776"/>
            <a:ext cx="85344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1. Актуальные </a:t>
            </a:r>
            <a:r>
              <a:rPr lang="ru-RU" sz="1200" dirty="0"/>
              <a:t>проблемы нейропсихологии детского возраста / Под ред. Л.С. Цветковой. М., 2001</a:t>
            </a:r>
            <a:r>
              <a:rPr lang="ru-RU" sz="1200" dirty="0" smtClean="0"/>
              <a:t>.</a:t>
            </a:r>
          </a:p>
          <a:p>
            <a:pPr lvl="0"/>
            <a:r>
              <a:rPr lang="ru-RU" sz="1200" i="1" dirty="0" smtClean="0"/>
              <a:t>2. Архипов </a:t>
            </a:r>
            <a:r>
              <a:rPr lang="ru-RU" sz="1200" i="1" dirty="0"/>
              <a:t>Б.А., Воробьева Е.А., Семенович A.B., Назарова Л.С </a:t>
            </a:r>
            <a:r>
              <a:rPr lang="ru-RU" sz="1200" i="1" dirty="0" err="1"/>
              <a:t>Шегай</a:t>
            </a:r>
            <a:r>
              <a:rPr lang="ru-RU" sz="1200" i="1" dirty="0"/>
              <a:t> В.М. </a:t>
            </a:r>
            <a:r>
              <a:rPr lang="ru-RU" sz="1200" dirty="0"/>
              <a:t>Комплексная методика психомоторной коррекции. М 1998</a:t>
            </a:r>
            <a:r>
              <a:rPr lang="ru-RU" sz="1200" dirty="0" smtClean="0"/>
              <a:t>.</a:t>
            </a:r>
            <a:endParaRPr lang="ru-RU" sz="1200" dirty="0"/>
          </a:p>
          <a:p>
            <a:r>
              <a:rPr lang="ru-RU" sz="1200" dirty="0" smtClean="0"/>
              <a:t>3.  </a:t>
            </a:r>
            <a:r>
              <a:rPr lang="ru-RU" sz="1200" i="1" dirty="0" err="1" smtClean="0"/>
              <a:t>Ахутина</a:t>
            </a:r>
            <a:r>
              <a:rPr lang="ru-RU" sz="1200" i="1" dirty="0" smtClean="0"/>
              <a:t> </a:t>
            </a:r>
            <a:r>
              <a:rPr lang="ru-RU" sz="1200" i="1" dirty="0"/>
              <a:t>Т.В., Пылаева Н.М. </a:t>
            </a:r>
            <a:r>
              <a:rPr lang="ru-RU" sz="1200" dirty="0"/>
              <a:t>Школа внимания. Методика развития и коррекции внимания у детей 5—7 лет. М., 1997.</a:t>
            </a:r>
          </a:p>
          <a:p>
            <a:r>
              <a:rPr lang="ru-RU" sz="1200" i="1" dirty="0" smtClean="0"/>
              <a:t>4. </a:t>
            </a:r>
            <a:r>
              <a:rPr lang="ru-RU" sz="1200" i="1" dirty="0" err="1" smtClean="0"/>
              <a:t>Деннисон</a:t>
            </a:r>
            <a:r>
              <a:rPr lang="ru-RU" sz="1200" i="1" dirty="0" smtClean="0"/>
              <a:t> </a:t>
            </a:r>
            <a:r>
              <a:rPr lang="ru-RU" sz="1200" i="1" dirty="0"/>
              <a:t>П., </a:t>
            </a:r>
            <a:r>
              <a:rPr lang="ru-RU" sz="1200" i="1" dirty="0" err="1"/>
              <a:t>Деннисон</a:t>
            </a:r>
            <a:r>
              <a:rPr lang="ru-RU" sz="1200" i="1" dirty="0"/>
              <a:t> Г</a:t>
            </a:r>
            <a:r>
              <a:rPr lang="ru-RU" sz="1200" dirty="0"/>
              <a:t>. Программа «Гимнастика мозга». Часть 1 и 2 Пер. СМ. </a:t>
            </a:r>
            <a:r>
              <a:rPr lang="ru-RU" sz="1200" dirty="0" err="1"/>
              <a:t>Масгутовой</a:t>
            </a:r>
            <a:r>
              <a:rPr lang="ru-RU" sz="1200" dirty="0"/>
              <a:t>. М., 1997</a:t>
            </a:r>
            <a:r>
              <a:rPr lang="ru-RU" sz="1200" dirty="0" smtClean="0"/>
              <a:t>.</a:t>
            </a:r>
          </a:p>
          <a:p>
            <a:pPr lvl="0"/>
            <a:r>
              <a:rPr lang="ru-RU" sz="1200" i="1" dirty="0" smtClean="0"/>
              <a:t>5. Ильин </a:t>
            </a:r>
            <a:r>
              <a:rPr lang="ru-RU" sz="1200" i="1" dirty="0"/>
              <a:t>Е.П. </a:t>
            </a:r>
            <a:r>
              <a:rPr lang="ru-RU" sz="1200" dirty="0"/>
              <a:t>Дифференциальная психофизиология. СПб.. 2001</a:t>
            </a:r>
            <a:r>
              <a:rPr lang="ru-RU" sz="1200" dirty="0" smtClean="0"/>
              <a:t>.</a:t>
            </a:r>
          </a:p>
          <a:p>
            <a:pPr lvl="0"/>
            <a:r>
              <a:rPr lang="ru-RU" sz="1200" i="1" dirty="0" smtClean="0"/>
              <a:t>6. Корнев </a:t>
            </a:r>
            <a:r>
              <a:rPr lang="ru-RU" sz="1200" i="1" dirty="0"/>
              <a:t>А.Н. </a:t>
            </a:r>
            <a:r>
              <a:rPr lang="ru-RU" sz="1200" dirty="0" err="1"/>
              <a:t>Дислекция</a:t>
            </a:r>
            <a:r>
              <a:rPr lang="ru-RU" sz="1200" dirty="0"/>
              <a:t> и </a:t>
            </a:r>
            <a:r>
              <a:rPr lang="ru-RU" sz="1200" dirty="0" err="1"/>
              <a:t>дисграфия</a:t>
            </a:r>
            <a:r>
              <a:rPr lang="ru-RU" sz="1200" dirty="0"/>
              <a:t> у детей. СПб., 1995.</a:t>
            </a:r>
          </a:p>
          <a:p>
            <a:pPr lvl="0"/>
            <a:r>
              <a:rPr lang="ru-RU" sz="1200" i="1" dirty="0" smtClean="0"/>
              <a:t>7. Корнев </a:t>
            </a:r>
            <a:r>
              <a:rPr lang="ru-RU" sz="1200" i="1" dirty="0"/>
              <a:t>А.Н. </a:t>
            </a:r>
            <a:r>
              <a:rPr lang="ru-RU" sz="1200" dirty="0"/>
              <a:t>Нарушения чтения и письма у детей. СПб., 1997</a:t>
            </a:r>
          </a:p>
          <a:p>
            <a:pPr lvl="0"/>
            <a:r>
              <a:rPr lang="ru-RU" sz="1200" i="1" dirty="0" smtClean="0"/>
              <a:t>8. Корсакова </a:t>
            </a:r>
            <a:r>
              <a:rPr lang="ru-RU" sz="1200" i="1" dirty="0"/>
              <a:t>Н.К., </a:t>
            </a:r>
            <a:r>
              <a:rPr lang="ru-RU" sz="1200" i="1" dirty="0" err="1"/>
              <a:t>Микадзе</a:t>
            </a:r>
            <a:r>
              <a:rPr lang="ru-RU" sz="1200" i="1" dirty="0"/>
              <a:t> Ю.В., Балашова Е.Ю. </a:t>
            </a:r>
            <a:r>
              <a:rPr lang="ru-RU" sz="1200" dirty="0"/>
              <a:t>Неуспевающие дети </a:t>
            </a:r>
            <a:r>
              <a:rPr lang="ru-RU" sz="1200" dirty="0" err="1"/>
              <a:t>нсйропсихологичсская</a:t>
            </a:r>
            <a:r>
              <a:rPr lang="ru-RU" sz="1200" dirty="0"/>
              <a:t> диагностика трудностей в обучении младших школьников. М., 1997</a:t>
            </a:r>
            <a:r>
              <a:rPr lang="ru-RU" sz="1200" dirty="0" smtClean="0"/>
              <a:t>.</a:t>
            </a:r>
          </a:p>
          <a:p>
            <a:pPr lvl="0"/>
            <a:r>
              <a:rPr lang="ru-RU" sz="1200" i="1" dirty="0" smtClean="0"/>
              <a:t>9. </a:t>
            </a:r>
            <a:r>
              <a:rPr lang="ru-RU" sz="1200" i="1" dirty="0" err="1" smtClean="0"/>
              <a:t>Лурия</a:t>
            </a:r>
            <a:r>
              <a:rPr lang="ru-RU" sz="1200" i="1" dirty="0" smtClean="0"/>
              <a:t> </a:t>
            </a:r>
            <a:r>
              <a:rPr lang="ru-RU" sz="1200" i="1" dirty="0"/>
              <a:t>А.Р. Высшие корковые функции человека. М., 1969.</a:t>
            </a:r>
          </a:p>
          <a:p>
            <a:pPr lvl="0"/>
            <a:r>
              <a:rPr lang="ru-RU" sz="1200" i="1" dirty="0" smtClean="0"/>
              <a:t>10. </a:t>
            </a:r>
            <a:r>
              <a:rPr lang="ru-RU" sz="1200" i="1" dirty="0" err="1" smtClean="0"/>
              <a:t>ЛурияА.Р</a:t>
            </a:r>
            <a:r>
              <a:rPr lang="ru-RU" sz="1200" i="1" dirty="0"/>
              <a:t>. Основы нейропсихологии. М., 1973.</a:t>
            </a:r>
          </a:p>
          <a:p>
            <a:r>
              <a:rPr lang="ru-RU" sz="1200" dirty="0" smtClean="0"/>
              <a:t>11. </a:t>
            </a:r>
            <a:r>
              <a:rPr lang="ru-RU" sz="1200" i="1" dirty="0" smtClean="0"/>
              <a:t>Семаго </a:t>
            </a:r>
            <a:r>
              <a:rPr lang="ru-RU" sz="1200" i="1" dirty="0"/>
              <a:t>Н.Я., Семаго М.М. </a:t>
            </a:r>
            <a:r>
              <a:rPr lang="ru-RU" sz="1200" dirty="0"/>
              <a:t>Проблемные дети: Основы диагностической и коррекционной работы психолога. М., 2001.</a:t>
            </a:r>
          </a:p>
          <a:p>
            <a:pPr lvl="0"/>
            <a:r>
              <a:rPr lang="ru-RU" sz="1200" i="1" dirty="0" smtClean="0"/>
              <a:t>12. Семенович A.B. </a:t>
            </a:r>
            <a:r>
              <a:rPr lang="ru-RU" sz="1200" dirty="0" smtClean="0"/>
              <a:t>Пространственные представления при отклоняющемся развитии. М., 1998.</a:t>
            </a:r>
          </a:p>
          <a:p>
            <a:pPr lvl="0"/>
            <a:r>
              <a:rPr lang="ru-RU" sz="1200" i="1" dirty="0" smtClean="0"/>
              <a:t>13. Сиротюк </a:t>
            </a:r>
            <a:r>
              <a:rPr lang="ru-RU" sz="1200" i="1" dirty="0"/>
              <a:t>А.Л. </a:t>
            </a:r>
            <a:r>
              <a:rPr lang="ru-RU" sz="1200" dirty="0"/>
              <a:t>Обучение детей с учетом психофизиологии. М., 2000.</a:t>
            </a:r>
          </a:p>
          <a:p>
            <a:pPr lvl="0"/>
            <a:r>
              <a:rPr lang="ru-RU" sz="1200" i="1" dirty="0" smtClean="0"/>
              <a:t>14. Сиротюк </a:t>
            </a:r>
            <a:r>
              <a:rPr lang="ru-RU" sz="1200" i="1" dirty="0"/>
              <a:t>А.Л. </a:t>
            </a:r>
            <a:r>
              <a:rPr lang="ru-RU" sz="1200" dirty="0"/>
              <a:t>Коррекция обучения и развития школьников. М., 2001. </a:t>
            </a:r>
          </a:p>
          <a:p>
            <a:pPr lvl="0"/>
            <a:r>
              <a:rPr lang="ru-RU" sz="1200" dirty="0" smtClean="0"/>
              <a:t>15. Сиротюк </a:t>
            </a:r>
            <a:r>
              <a:rPr lang="ru-RU" sz="1200" dirty="0"/>
              <a:t>АЛ. Нейропсихологическое и психофизиологическое сопровождение обучения. — М.: ТЦ Сфера, 2003.</a:t>
            </a:r>
          </a:p>
          <a:p>
            <a:pPr lvl="0"/>
            <a:r>
              <a:rPr lang="ru-RU" sz="1200" dirty="0" smtClean="0"/>
              <a:t>12. </a:t>
            </a:r>
            <a:r>
              <a:rPr lang="ru-RU" sz="1200" i="1" dirty="0"/>
              <a:t>Цветкова Л.С. </a:t>
            </a:r>
            <a:r>
              <a:rPr lang="ru-RU" sz="1200" dirty="0"/>
              <a:t>Нейропсихология счета, письма и чтения: нарушение и восстановление. М., 1997.</a:t>
            </a:r>
          </a:p>
          <a:p>
            <a:r>
              <a:rPr lang="ru-RU" sz="1200" i="1" dirty="0" smtClean="0"/>
              <a:t>13. Цветкова </a:t>
            </a:r>
            <a:r>
              <a:rPr lang="ru-RU" sz="1200" i="1" dirty="0"/>
              <a:t>Л.С. </a:t>
            </a:r>
            <a:r>
              <a:rPr lang="ru-RU" sz="1200" dirty="0"/>
              <a:t>Методика нейропсихологической диагностики детей. М., 2000.</a:t>
            </a:r>
          </a:p>
          <a:p>
            <a:r>
              <a:rPr lang="ru-RU" sz="1200" dirty="0" smtClean="0"/>
              <a:t>13. </a:t>
            </a:r>
            <a:r>
              <a:rPr lang="ru-RU" sz="1200" i="1" dirty="0" smtClean="0"/>
              <a:t>Хомская Е.Ж.  </a:t>
            </a:r>
            <a:r>
              <a:rPr lang="ru-RU" sz="1200" dirty="0"/>
              <a:t>Нейропсихология. М., 1987.</a:t>
            </a:r>
          </a:p>
        </p:txBody>
      </p:sp>
    </p:spTree>
    <p:extLst>
      <p:ext uri="{BB962C8B-B14F-4D97-AF65-F5344CB8AC3E}">
        <p14:creationId xmlns:p14="http://schemas.microsoft.com/office/powerpoint/2010/main" val="139317837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857364"/>
            <a:ext cx="7786742" cy="20002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6000" b="1" dirty="0" smtClean="0"/>
              <a:t>Спасибо за внимание!</a:t>
            </a:r>
            <a:endParaRPr lang="ru-RU" sz="60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4400" b="1" smtClean="0">
                <a:solidFill>
                  <a:schemeClr val="bg2"/>
                </a:solidFill>
              </a:rPr>
              <a:t>Первичное обследование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752" y="2143116"/>
            <a:ext cx="8503920" cy="3955932"/>
          </a:xfrm>
        </p:spPr>
        <p:txBody>
          <a:bodyPr/>
          <a:lstStyle/>
          <a:p>
            <a:pPr eaLnBrk="1" hangingPunct="1"/>
            <a:r>
              <a:rPr lang="ru-RU" dirty="0" smtClean="0"/>
              <a:t>Выявление сильных и слабых звеньев</a:t>
            </a:r>
          </a:p>
          <a:p>
            <a:pPr eaLnBrk="1" hangingPunct="1"/>
            <a:r>
              <a:rPr lang="ru-RU" dirty="0" smtClean="0"/>
              <a:t>Построение прогноза развития</a:t>
            </a:r>
          </a:p>
          <a:p>
            <a:pPr eaLnBrk="1" hangingPunct="1"/>
            <a:r>
              <a:rPr lang="ru-RU" dirty="0" smtClean="0"/>
              <a:t>Разработка стратегий коррекционно-развивающего воздействия</a:t>
            </a:r>
          </a:p>
          <a:p>
            <a:pPr eaLnBrk="1" hangingPunct="1">
              <a:buFont typeface="Wingdings" pitchFamily="2" charset="2"/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211757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chemeClr val="bg2"/>
                </a:solidFill>
              </a:rPr>
              <a:t>Повторное обследование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752" y="2285992"/>
            <a:ext cx="8503920" cy="3813056"/>
          </a:xfrm>
        </p:spPr>
        <p:txBody>
          <a:bodyPr/>
          <a:lstStyle/>
          <a:p>
            <a:pPr eaLnBrk="1" hangingPunct="1"/>
            <a:r>
              <a:rPr lang="ru-RU" dirty="0" smtClean="0"/>
              <a:t>Полное (по завершению работы)</a:t>
            </a:r>
          </a:p>
          <a:p>
            <a:pPr eaLnBrk="1" hangingPunct="1"/>
            <a:r>
              <a:rPr lang="ru-RU" dirty="0" smtClean="0"/>
              <a:t>Частичное (перед и после коррекции определенной функции)</a:t>
            </a:r>
          </a:p>
        </p:txBody>
      </p:sp>
    </p:spTree>
    <p:extLst>
      <p:ext uri="{BB962C8B-B14F-4D97-AF65-F5344CB8AC3E}">
        <p14:creationId xmlns:p14="http://schemas.microsoft.com/office/powerpoint/2010/main" val="90769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609601"/>
            <a:ext cx="8305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rgbClr val="758085">
                  <a:lumMod val="75000"/>
                </a:srgbClr>
              </a:solidFill>
              <a:latin typeface="Century Gothic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Century Gothic"/>
                <a:cs typeface="Arial" charset="0"/>
              </a:rPr>
              <a:t>Исследования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  <a:latin typeface="Century Gothic"/>
                <a:cs typeface="Arial" charset="0"/>
              </a:rPr>
              <a:t>нейропсихологов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Century Gothic"/>
                <a:cs typeface="Arial" charset="0"/>
              </a:rPr>
              <a:t> подтверждают важное влияние на формирование интеллектуальной и эмоционально-личностной сферы подкорковых структур. </a:t>
            </a: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Century Gothic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Century Gothic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chemeClr val="accent3">
                  <a:lumMod val="50000"/>
                </a:schemeClr>
              </a:solidFill>
              <a:latin typeface="Century Gothic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entury Gothic"/>
                <a:cs typeface="Arial" charset="0"/>
              </a:rPr>
              <a:t>В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Century Gothic"/>
                <a:cs typeface="Arial" charset="0"/>
              </a:rPr>
              <a:t>нейропсихологии принято выделять подкорковые образования в первый функциональный блок мозга, обеспечивающий энергетический тонус психической деятельности. </a:t>
            </a:r>
            <a:endParaRPr lang="ru-RU" sz="2400" b="1" dirty="0" smtClean="0">
              <a:solidFill>
                <a:schemeClr val="accent3">
                  <a:lumMod val="50000"/>
                </a:schemeClr>
              </a:solidFill>
              <a:latin typeface="Century Gothic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758085">
                  <a:lumMod val="75000"/>
                </a:srgbClr>
              </a:solidFill>
              <a:latin typeface="Century Gothic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043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Признаки дисфункции </a:t>
            </a:r>
            <a:r>
              <a:rPr lang="en-US" dirty="0" smtClean="0"/>
              <a:t>I</a:t>
            </a:r>
            <a:r>
              <a:rPr lang="ru-RU" dirty="0" smtClean="0"/>
              <a:t> блока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Повышенная утомляемость;</a:t>
            </a:r>
          </a:p>
          <a:p>
            <a:r>
              <a:rPr lang="ru-RU" dirty="0" smtClean="0"/>
              <a:t>Низкий эмоциональный фон;</a:t>
            </a:r>
          </a:p>
          <a:p>
            <a:r>
              <a:rPr lang="ru-RU" dirty="0" smtClean="0"/>
              <a:t>Снижение </a:t>
            </a:r>
            <a:r>
              <a:rPr lang="ru-RU" dirty="0" err="1" smtClean="0"/>
              <a:t>мнестических</a:t>
            </a:r>
            <a:r>
              <a:rPr lang="ru-RU" dirty="0" smtClean="0"/>
              <a:t> функций;</a:t>
            </a:r>
          </a:p>
          <a:p>
            <a:r>
              <a:rPr lang="ru-RU" dirty="0" smtClean="0"/>
              <a:t>Колебания внимания;</a:t>
            </a:r>
          </a:p>
          <a:p>
            <a:r>
              <a:rPr lang="ru-RU" dirty="0" err="1" smtClean="0"/>
              <a:t>Гипер</a:t>
            </a:r>
            <a:r>
              <a:rPr lang="ru-RU" dirty="0" smtClean="0"/>
              <a:t> и </a:t>
            </a:r>
            <a:r>
              <a:rPr lang="ru-RU" dirty="0" err="1" smtClean="0"/>
              <a:t>гипо</a:t>
            </a:r>
            <a:r>
              <a:rPr lang="ru-RU" dirty="0" smtClean="0"/>
              <a:t> тонус;</a:t>
            </a:r>
          </a:p>
          <a:p>
            <a:r>
              <a:rPr lang="ru-RU" dirty="0" smtClean="0"/>
              <a:t>Сниженная работоспособность;</a:t>
            </a:r>
          </a:p>
          <a:p>
            <a:r>
              <a:rPr lang="ru-RU" dirty="0" smtClean="0"/>
              <a:t>Недостаточная </a:t>
            </a:r>
            <a:r>
              <a:rPr lang="ru-RU" dirty="0" err="1" smtClean="0"/>
              <a:t>сформированность</a:t>
            </a:r>
            <a:r>
              <a:rPr lang="ru-RU" dirty="0" smtClean="0"/>
              <a:t> речи;</a:t>
            </a:r>
          </a:p>
          <a:p>
            <a:r>
              <a:rPr lang="ru-RU" dirty="0" smtClean="0"/>
              <a:t>Эмоциональная лабильность.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bg2">
                    <a:lumMod val="50000"/>
                  </a:schemeClr>
                </a:solidFill>
              </a:rPr>
              <a:t>Работа с </a:t>
            </a:r>
            <a:r>
              <a:rPr lang="en-US" sz="4400" dirty="0" smtClean="0">
                <a:solidFill>
                  <a:schemeClr val="bg2">
                    <a:lumMod val="50000"/>
                  </a:schemeClr>
                </a:solidFill>
              </a:rPr>
              <a:t>I</a:t>
            </a:r>
            <a:r>
              <a:rPr lang="ru-RU" sz="4400" dirty="0" smtClean="0">
                <a:solidFill>
                  <a:schemeClr val="bg2">
                    <a:lumMod val="50000"/>
                  </a:schemeClr>
                </a:solidFill>
              </a:rPr>
              <a:t> блоком мозга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sz="quarter" idx="1"/>
          </p:nvPr>
        </p:nvSpPr>
        <p:spPr>
          <a:xfrm>
            <a:off x="304800" y="1371600"/>
            <a:ext cx="8610600" cy="54864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Дыхательные упражнения;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Массаж и </a:t>
            </a: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самомассаж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;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Растяжки, релаксации;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Повышение мотивации;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Дозировка заданий;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Обеспечение отдыха;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Смена видов деятельности;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Смена произвольной и эмоциональной регуляции.</a:t>
            </a:r>
          </a:p>
          <a:p>
            <a:endParaRPr lang="ru-RU" dirty="0" smtClean="0"/>
          </a:p>
          <a:p>
            <a:pPr>
              <a:buFont typeface="Wingdings" pitchFamily="2" charset="2"/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46560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376</TotalTime>
  <Words>2089</Words>
  <Application>Microsoft Office PowerPoint</Application>
  <PresentationFormat>Экран (4:3)</PresentationFormat>
  <Paragraphs>380</Paragraphs>
  <Slides>42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9" baseType="lpstr">
      <vt:lpstr>Arial</vt:lpstr>
      <vt:lpstr>Calibri</vt:lpstr>
      <vt:lpstr>Century Gothic</vt:lpstr>
      <vt:lpstr>Georgia</vt:lpstr>
      <vt:lpstr>Wingdings</vt:lpstr>
      <vt:lpstr>Wingdings 2</vt:lpstr>
      <vt:lpstr>Официальная</vt:lpstr>
      <vt:lpstr>Нейропсихологическая диагностика и коррекция в условиях школы и сада</vt:lpstr>
      <vt:lpstr>Нейропсихологический подход</vt:lpstr>
      <vt:lpstr>Презентация PowerPoint</vt:lpstr>
      <vt:lpstr>   Три структурно-функциональных блока мозга по А.Р. Лурия</vt:lpstr>
      <vt:lpstr>Первичное обследование</vt:lpstr>
      <vt:lpstr>Повторное обследование</vt:lpstr>
      <vt:lpstr>Презентация PowerPoint</vt:lpstr>
      <vt:lpstr>Признаки дисфункции I блока</vt:lpstr>
      <vt:lpstr>Работа с I блоком мозга</vt:lpstr>
      <vt:lpstr>Презентация PowerPoint</vt:lpstr>
      <vt:lpstr>                Блок приема, переработки и хранения информации </vt:lpstr>
      <vt:lpstr>Признаки дисфункции переработки кинестетической информации</vt:lpstr>
      <vt:lpstr>Тактильная дисфункция</vt:lpstr>
      <vt:lpstr>Работа с кинестетической системой.</vt:lpstr>
      <vt:lpstr>Слуховая система</vt:lpstr>
      <vt:lpstr>Признаки дисфункции слухового восприятия</vt:lpstr>
      <vt:lpstr>Работа со слуховой системой</vt:lpstr>
      <vt:lpstr>Работа со слуховым восприятием</vt:lpstr>
      <vt:lpstr>Зрительное восприятие</vt:lpstr>
      <vt:lpstr>Признаки дисфункции зрительного восприятия</vt:lpstr>
      <vt:lpstr>Работа со зрительным восприятием</vt:lpstr>
      <vt:lpstr>Зрительно-пространственное восприятие</vt:lpstr>
      <vt:lpstr>Признаки дисфункции зрительно-пространственного восприятия</vt:lpstr>
      <vt:lpstr>Работа со зрительно-пространственным  восприятием</vt:lpstr>
      <vt:lpstr>Блок программирования, регуляции и контроля сложных форм психической деятельности </vt:lpstr>
      <vt:lpstr>Компоненты управляющих функций</vt:lpstr>
      <vt:lpstr>Этапы созревания управляющих функций</vt:lpstr>
      <vt:lpstr>Этапы созревания управляющих функций</vt:lpstr>
      <vt:lpstr>Признаки дисфункции управляющих функций</vt:lpstr>
      <vt:lpstr>Работа с управляющими функциями</vt:lpstr>
      <vt:lpstr>Для рабочей памяти</vt:lpstr>
      <vt:lpstr>Развитие возможностей анализа информации</vt:lpstr>
      <vt:lpstr>Развитие возможностей создание плана действий</vt:lpstr>
      <vt:lpstr>Развитие возможностей контроля и самоконтроля</vt:lpstr>
      <vt:lpstr>Преодоление импульсивных реакций</vt:lpstr>
      <vt:lpstr>Для поддержания распределения внимания</vt:lpstr>
      <vt:lpstr>Признаки дисфункции серийной организации движений и действий</vt:lpstr>
      <vt:lpstr>Работа с серийной организацией движений и действий</vt:lpstr>
      <vt:lpstr>Основная стратегия нейропсихолога</vt:lpstr>
      <vt:lpstr>Презентация PowerPoint</vt:lpstr>
      <vt:lpstr>Список литературы:</vt:lpstr>
      <vt:lpstr>       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психолога в системе нейропсихологических координат</dc:title>
  <dc:creator>Высота МОУ ЦДиК</dc:creator>
  <cp:lastModifiedBy>noname</cp:lastModifiedBy>
  <cp:revision>54</cp:revision>
  <dcterms:created xsi:type="dcterms:W3CDTF">2018-09-27T13:00:58Z</dcterms:created>
  <dcterms:modified xsi:type="dcterms:W3CDTF">2021-10-20T08:31:28Z</dcterms:modified>
</cp:coreProperties>
</file>