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72" r:id="rId4"/>
    <p:sldId id="271" r:id="rId5"/>
    <p:sldId id="258" r:id="rId6"/>
    <p:sldId id="264" r:id="rId7"/>
    <p:sldId id="265" r:id="rId8"/>
    <p:sldId id="260" r:id="rId9"/>
    <p:sldId id="261" r:id="rId10"/>
    <p:sldId id="262" r:id="rId11"/>
    <p:sldId id="263" r:id="rId12"/>
    <p:sldId id="273" r:id="rId13"/>
    <p:sldId id="270" r:id="rId14"/>
    <p:sldId id="274" r:id="rId15"/>
    <p:sldId id="269" r:id="rId16"/>
    <p:sldId id="276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336600"/>
    <a:srgbClr val="FF0066"/>
    <a:srgbClr val="0033CC"/>
    <a:srgbClr val="99CC00"/>
    <a:srgbClr val="FF9900"/>
    <a:srgbClr val="3333CC"/>
    <a:srgbClr val="9900FF"/>
    <a:srgbClr val="33CC33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70654-C941-4DA9-93E2-453D4D85786E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24FE6-2280-4CE0-A33E-35FEEFA5E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24FE6-2280-4CE0-A33E-35FEEFA5EB0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BFBB0-97CC-4CE0-9A82-223DD67E6521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EFE7E-C83C-420E-ADF3-700EE7637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vashbiznesplan.ru/wp-content/uploads/2016/06/kak-otkrit-detskij-razvivayuschij-centr-s-nulya9.jpg" id="18436" name="Picture 4"/>
          <p:cNvPicPr>
            <a:picLocks noChangeArrowheads="1" noChangeAspect="1"/>
          </p:cNvPicPr>
          <p:nvPr/>
        </p:nvPicPr>
        <p:blipFill>
          <a:blip r:embed="rId2"/>
          <a:srcRect r="43"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88" y="1571612"/>
            <a:ext cx="8858312" cy="3500462"/>
          </a:xfrm>
        </p:spPr>
        <p:txBody>
          <a:bodyPr>
            <a:normAutofit fontScale="90000"/>
          </a:bodyPr>
          <a:lstStyle/>
          <a:p>
            <a:r>
              <a:rPr b="1" dirty="0" lang="ru-RU" smtClean="0" sz="4000"/>
              <a:t/>
            </a:r>
            <a:br>
              <a:rPr b="1" dirty="0" lang="ru-RU" smtClean="0" sz="4000"/>
            </a:br>
            <a:r>
              <a:rPr b="1" dirty="0" lang="ru-RU" smtClean="0" sz="40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«</a:t>
            </a:r>
            <a:r>
              <a:rPr b="1" dirty="0" lang="ru-RU" sz="49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Развитие </a:t>
            </a:r>
            <a:r>
              <a:rPr b="1" dirty="0" lang="ru-RU" smtClean="0" sz="49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художественно-творческих </a:t>
            </a:r>
            <a:r>
              <a:rPr b="1" dirty="0" lang="ru-RU" sz="49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способностей детей </a:t>
            </a:r>
            <a:r>
              <a:rPr b="1" dirty="0" lang="ru-RU" smtClean="0" sz="49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через изобразительную деятельность</a:t>
            </a:r>
            <a:r>
              <a:rPr b="1" dirty="0" lang="ru-RU" sz="4900">
                <a:ln w="18000">
                  <a:solidFill>
                    <a:srgbClr val="990000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algn="tl" blurRad="25500" dir="7020000" dist="23000">
                    <a:srgbClr val="000000">
                      <a:alpha val="5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»</a:t>
            </a:r>
            <a:r>
              <a:rPr dirty="0" lang="ru-RU">
                <a:ln>
                  <a:solidFill>
                    <a:srgbClr val="990000"/>
                  </a:solidFill>
                </a:ln>
              </a:rPr>
              <a:t/>
            </a:r>
            <a:br>
              <a:rPr dirty="0" lang="ru-RU">
                <a:ln>
                  <a:solidFill>
                    <a:srgbClr val="990000"/>
                  </a:solidFill>
                </a:ln>
              </a:rPr>
            </a:br>
            <a:r>
              <a:rPr b="1" dirty="0" lang="ru-RU">
                <a:ln>
                  <a:solidFill>
                    <a:srgbClr val="990000"/>
                  </a:solidFill>
                </a:ln>
              </a:rPr>
              <a:t> 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5429224" y="4929198"/>
            <a:ext cx="3714776" cy="1357322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b="1" dirty="0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Подготовила  </a:t>
            </a:r>
          </a:p>
          <a:p>
            <a:pPr algn="r"/>
            <a:r>
              <a:rPr b="1" dirty="0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воспитатель </a:t>
            </a:r>
          </a:p>
          <a:p>
            <a:pPr algn="r"/>
            <a:r>
              <a:rPr b="1" dirty="0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высшей категории </a:t>
            </a:r>
          </a:p>
          <a:p>
            <a:pPr algn="r"/>
            <a:r>
              <a:rPr b="1" dirty="0" err="1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Перевертнева</a:t>
            </a:r>
            <a:r>
              <a:rPr b="1" dirty="0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 </a:t>
            </a:r>
          </a:p>
          <a:p>
            <a:pPr algn="r"/>
            <a:r>
              <a:rPr b="1" dirty="0" lang="ru-RU" smtClean="0" sz="34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Наталия Ивановна</a:t>
            </a:r>
          </a:p>
          <a:p>
            <a:pPr algn="just"/>
            <a:endParaRPr b="1" dirty="0" lang="ru-RU" smtClean="0" sz="2400">
              <a:solidFill>
                <a:srgbClr val="0033CC"/>
              </a:solidFill>
            </a:endParaRPr>
          </a:p>
          <a:p>
            <a:pPr algn="just"/>
            <a:endParaRPr b="1" dirty="0" lang="ru-RU" smtClean="0" sz="2800">
              <a:solidFill>
                <a:srgbClr val="0033CC"/>
              </a:solidFill>
            </a:endParaRPr>
          </a:p>
          <a:p>
            <a:pPr algn="just"/>
            <a:endParaRPr dirty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857232"/>
            <a:ext cx="6529415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z="3200">
                <a:ln cmpd="sng" w="1778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Обобщение опыта работы по теме</a:t>
            </a:r>
            <a:endParaRPr b="1" dirty="0" lang="ru-RU" sz="3600">
              <a:ln cmpd="sng" w="17780">
                <a:solidFill>
                  <a:srgbClr val="3366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928662" y="285728"/>
            <a:ext cx="7500937" cy="523875"/>
          </a:xfrm>
          <a:prstGeom prst="rect">
            <a:avLst/>
          </a:prstGeom>
        </p:spPr>
        <p:txBody>
          <a:bodyPr fromWordArt="1" wrap="none">
            <a:prstTxWarp prst="textPlain">
              <a:avLst>
                <a:gd fmla="val 50000" name="adj"/>
              </a:avLst>
            </a:prstTxWarp>
          </a:bodyPr>
          <a:lstStyle/>
          <a:p>
            <a:pPr algn="ctr"/>
            <a:r>
              <a:rPr b="1" dirty="0" lang="ru-RU" smtClean="0" sz="36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Муниципальное дошкольное образовательное автономное учреждение </a:t>
            </a:r>
            <a:br>
              <a:rPr b="1" dirty="0" lang="ru-RU" smtClean="0" sz="36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lang="ru-RU" smtClean="0" sz="36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центр развития ребенка – детский сад «Фантазия»</a:t>
            </a:r>
            <a:endParaRPr b="1" dirty="0" kern="10" lang="ru-RU" sz="360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algn="ctr" dir="2700000" dist="35921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6072206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0">
              <a:spcBef>
                <a:spcPct val="0"/>
              </a:spcBef>
              <a:defRPr/>
            </a:pPr>
            <a:r>
              <a:rPr b="1" dirty="0" lang="ru-RU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г. </a:t>
            </a:r>
            <a:r>
              <a:rPr b="1" dirty="0" err="1" lang="ru-RU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Пыть</a:t>
            </a:r>
            <a:r>
              <a:rPr b="1" dirty="0" lang="en-US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-</a:t>
            </a:r>
            <a:r>
              <a:rPr b="1" dirty="0" lang="en-US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Ях</a:t>
            </a:r>
            <a:endParaRPr b="1" dirty="0" lang="ru-RU" smtClean="0" sz="1600">
              <a:solidFill>
                <a:schemeClr val="tx2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lvl="0">
              <a:spcBef>
                <a:spcPct val="0"/>
              </a:spcBef>
              <a:defRPr/>
            </a:pPr>
            <a:r>
              <a:rPr b="1" dirty="0" lang="ru-RU" smtClean="0" sz="1600">
                <a:solidFill>
                  <a:schemeClr val="tx2"/>
                </a:solidFill>
                <a:latin charset="0" pitchFamily="18" typeface="Times New Roman"/>
                <a:cs charset="0" pitchFamily="18" typeface="Times New Roman"/>
              </a:rPr>
              <a:t>2017г.</a:t>
            </a:r>
            <a:endParaRPr b="1" dirty="0" lang="ru-RU" sz="1600">
              <a:solidFill>
                <a:schemeClr val="tx2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5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8229600" cy="1143000"/>
          </a:xfrm>
        </p:spPr>
        <p:txBody>
          <a:bodyPr>
            <a:norm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Инновационные технологии</a:t>
            </a:r>
            <a:endParaRPr b="1" dirty="0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6572264" cy="3357562"/>
          </a:xfrm>
        </p:spPr>
        <p:txBody>
          <a:bodyPr>
            <a:normAutofit fontScale="40000" lnSpcReduction="20000"/>
          </a:bodyPr>
          <a:lstStyle/>
          <a:p>
            <a:pPr>
              <a:buFontTx/>
              <a:buChar char="-"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ТРИЗ 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(теория решения изобретательских задач) </a:t>
            </a:r>
            <a:endParaRPr b="1" dirty="0" lang="ru-RU" smtClean="0" sz="5300">
              <a:solidFill>
                <a:srgbClr val="0033CC"/>
              </a:solidFill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     Г.С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. </a:t>
            </a:r>
            <a:r>
              <a:rPr b="1" dirty="0" err="1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Альтшуллера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и М. Н. </a:t>
            </a:r>
            <a:r>
              <a:rPr b="1" dirty="0" err="1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Шустермана</a:t>
            </a:r>
            <a:endParaRPr b="1" dirty="0" lang="ru-RU" smtClean="0" sz="5300">
              <a:solidFill>
                <a:srgbClr val="0033CC"/>
              </a:solidFill>
              <a:latin charset="0" pitchFamily="18" typeface="Times New Roman"/>
              <a:cs charset="0" pitchFamily="18" typeface="Times New Roman"/>
            </a:endParaRPr>
          </a:p>
          <a:p>
            <a:pPr>
              <a:buFontTx/>
              <a:buChar char="-"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РТВ 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(развитие творческого воображения) </a:t>
            </a:r>
            <a:endParaRPr b="1" dirty="0" lang="ru-RU" smtClean="0" sz="5300">
              <a:solidFill>
                <a:srgbClr val="0033CC"/>
              </a:solidFill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     А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. </a:t>
            </a:r>
            <a:r>
              <a:rPr b="1" dirty="0" err="1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Страунинга</a:t>
            </a:r>
            <a:endParaRPr b="1" dirty="0" lang="ru-RU" smtClean="0" sz="5300">
              <a:solidFill>
                <a:srgbClr val="0033CC"/>
              </a:solidFill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   игры 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«</a:t>
            </a:r>
            <a:r>
              <a:rPr b="1" dirty="0" err="1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Воскобовича</a:t>
            </a: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>
              <a:buNone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   «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Блоки  </a:t>
            </a:r>
            <a:r>
              <a:rPr b="1" dirty="0" err="1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Дьенеша</a:t>
            </a: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>
              <a:buNone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   «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Палочки </a:t>
            </a:r>
            <a:r>
              <a:rPr b="1" dirty="0" err="1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Кюизенера</a:t>
            </a: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>
              <a:buFontTx/>
              <a:buChar char="-"/>
            </a:pP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«</a:t>
            </a:r>
            <a:r>
              <a:rPr b="1" dirty="0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Карты </a:t>
            </a:r>
            <a:r>
              <a:rPr b="1" dirty="0" err="1" lang="ru-RU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Проппа</a:t>
            </a:r>
            <a:r>
              <a:rPr b="1" dirty="0" lang="ru-RU" smtClean="0" sz="53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>
              <a:buNone/>
            </a:pPr>
            <a:endParaRPr b="1" dirty="0"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714744" y="4071942"/>
            <a:ext cx="5429256" cy="2786058"/>
          </a:xfrm>
          <a:prstGeom prst="rect">
            <a:avLst/>
          </a:prstGeom>
        </p:spPr>
        <p:txBody>
          <a:bodyPr bIns="45720" lIns="91440" rIns="91440" rtlCol="0" tIns="45720" vert="horz">
            <a:normAutofit fontScale="77500" lnSpcReduction="20000"/>
          </a:bodyPr>
          <a:lstStyle/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b="1" baseline="0" cap="none" dirty="0" i="0" kern="1200" kumimoji="0" lang="ru-RU" noProof="0" normalizeH="0" smtClean="0" spc="0" strike="noStrike" sz="2900" u="none">
              <a:ln>
                <a:noFill/>
              </a:ln>
              <a:solidFill>
                <a:srgbClr val="0033CC"/>
              </a:solidFill>
              <a:effectLst/>
              <a:uLnTx/>
              <a:uFillTx/>
              <a:latin charset="0" pitchFamily="18" typeface="Times New Roman"/>
              <a:ea typeface="+mn-ea"/>
              <a:cs charset="0" pitchFamily="18" typeface="Times New Roman"/>
            </a:endParaRPr>
          </a:p>
          <a:p>
            <a:pPr indent="-342900" lvl="0" marL="342900">
              <a:spcBef>
                <a:spcPct val="20000"/>
              </a:spcBef>
              <a:buFontTx/>
              <a:buChar char="-"/>
              <a:defRPr/>
            </a:pPr>
            <a:r>
              <a:rPr b="1"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личностно-ориентированная </a:t>
            </a:r>
          </a:p>
          <a:p>
            <a:pPr indent="-342900" lvl="0" marL="342900">
              <a:spcBef>
                <a:spcPct val="20000"/>
              </a:spcBef>
              <a:defRPr/>
            </a:pPr>
            <a:r>
              <a:rPr b="1"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     технология</a:t>
            </a:r>
            <a:endParaRPr b="1" baseline="0" cap="none" dirty="0" i="0" kern="1200" kumimoji="0" lang="ru-RU" noProof="0" normalizeH="0" smtClean="0" spc="0" strike="noStrike" sz="2900" u="none">
              <a:ln>
                <a:noFill/>
              </a:ln>
              <a:solidFill>
                <a:srgbClr val="0033CC"/>
              </a:solidFill>
              <a:effectLst/>
              <a:uLnTx/>
              <a:uFillTx/>
              <a:latin charset="0" pitchFamily="18" typeface="Times New Roman"/>
              <a:ea typeface="+mn-ea"/>
              <a:cs charset="0" pitchFamily="18" typeface="Times New Roman"/>
            </a:endParaRP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информационно-коммуникативные технологии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 технология  проблемного обучения 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игровая технология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</a:t>
            </a:r>
            <a:r>
              <a:rPr b="1"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  </a:t>
            </a:r>
            <a:r>
              <a:rPr b="1" dirty="0" err="1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здоровьесберегающие</a:t>
            </a:r>
            <a:r>
              <a:rPr b="1"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технологии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b="1" baseline="0" cap="none" dirty="0" i="0" kern="1200" kumimoji="0" lang="ru-RU" noProof="0" normalizeH="0" smtClean="0" spc="0" strike="noStrike" sz="2900" u="none">
              <a:ln>
                <a:noFill/>
              </a:ln>
              <a:solidFill>
                <a:srgbClr val="0033CC"/>
              </a:solidFill>
              <a:effectLst/>
              <a:uLnTx/>
              <a:uFillTx/>
              <a:latin charset="0" pitchFamily="18" typeface="Times New Roman"/>
              <a:ea typeface="+mn-ea"/>
              <a:cs charset="0" pitchFamily="18" typeface="Times New Roman"/>
            </a:endParaRP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Char char="•"/>
              <a:tabLst/>
              <a:defRPr/>
            </a:pPr>
            <a:endParaRPr b="0" baseline="0" cap="none" dirty="0" i="0" kern="1200" kumimoji="0" lang="ru-RU" noProof="0" normalizeH="0" spc="0" strike="noStrike" sz="32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C:\Users\Администратор\Pictures\2017-03-09 897\897 527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b="82" r="-11"/>
          <a:stretch>
            <a:fillRect/>
          </a:stretch>
        </p:blipFill>
        <p:spPr bwMode="auto">
          <a:xfrm>
            <a:off x="285720" y="3929066"/>
            <a:ext cx="3357586" cy="2638103"/>
          </a:xfrm>
          <a:prstGeom prst="rect">
            <a:avLst/>
          </a:prstGeom>
          <a:ln cap="sq" w="38100">
            <a:solidFill>
              <a:srgbClr val="7030A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descr="C:\Users\Администратор\Pictures\2017-03-09 897\897 523.jpg" id="1027" name="Picture 3"/>
          <p:cNvPicPr>
            <a:picLocks noChangeArrowheads="1" noChangeAspect="1"/>
          </p:cNvPicPr>
          <p:nvPr/>
        </p:nvPicPr>
        <p:blipFill>
          <a:blip cstate="print" r:embed="rId4"/>
          <a:srcRect b="85" r="104"/>
          <a:stretch>
            <a:fillRect/>
          </a:stretch>
        </p:blipFill>
        <p:spPr bwMode="auto">
          <a:xfrm>
            <a:off x="6929454" y="357166"/>
            <a:ext cx="2000232" cy="3050558"/>
          </a:xfrm>
          <a:prstGeom prst="rect">
            <a:avLst/>
          </a:prstGeom>
          <a:ln cap="sq" w="38100">
            <a:solidFill>
              <a:srgbClr val="FF99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descr="C:\Users\Администратор\Pictures\2017-03-09 897\897 545.jpg" id="1028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738557" y="1928802"/>
            <a:ext cx="2976551" cy="1785931"/>
          </a:xfrm>
          <a:prstGeom prst="rect">
            <a:avLst/>
          </a:prstGeom>
          <a:ln cap="sq" w="38100">
            <a:solidFill>
              <a:srgbClr val="99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Нетрадиционные способы рисования</a:t>
            </a:r>
            <a:endParaRPr b="1" dirty="0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://www.maam.ru/upload/blogs/e537bf60bf0fe8628027a55bc01f0840.jpg.jpg" id="5" name="Рисунок 4"/>
          <p:cNvPicPr/>
          <p:nvPr/>
        </p:nvPicPr>
        <p:blipFill>
          <a:blip cstate="print" r:embed="rId3"/>
          <a:srcRect b="65"/>
          <a:stretch>
            <a:fillRect/>
          </a:stretch>
        </p:blipFill>
        <p:spPr bwMode="auto">
          <a:xfrm>
            <a:off x="1000100" y="1571612"/>
            <a:ext cx="2571768" cy="2714644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http://festival.1september.ru/articles/575564/1.jpg" id="7" name="Содержимое 8"/>
          <p:cNvPicPr>
            <a:picLocks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6000760" y="1643050"/>
            <a:ext cx="2357454" cy="2857496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esktop\100OLYMP\P1010066.JPG"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286116" y="4857760"/>
            <a:ext cx="2952993" cy="2209582"/>
          </a:xfrm>
          <a:prstGeom prst="rect">
            <a:avLst/>
          </a:prstGeom>
          <a:ln cap="sq" w="38100">
            <a:solidFill>
              <a:schemeClr val="accent1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Documents and Settings\Настя\Рабочий стол\Фото ИЗО\6.jpg" id="5" name="Рисунок 4"/>
          <p:cNvPicPr/>
          <p:nvPr/>
        </p:nvPicPr>
        <p:blipFill>
          <a:blip cstate="print" r:embed="rId3"/>
          <a:srcRect b="-110" r="33"/>
          <a:stretch>
            <a:fillRect/>
          </a:stretch>
        </p:blipFill>
        <p:spPr bwMode="auto">
          <a:xfrm>
            <a:off x="1000100" y="714356"/>
            <a:ext cx="2928958" cy="2571768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Настя\Рабочий стол\Фото ИЗО\3.jpg" id="6" name="Рисунок 5"/>
          <p:cNvPicPr/>
          <p:nvPr/>
        </p:nvPicPr>
        <p:blipFill>
          <a:blip cstate="print" r:embed="rId4"/>
          <a:srcRect b="59" r="-131"/>
          <a:stretch>
            <a:fillRect/>
          </a:stretch>
        </p:blipFill>
        <p:spPr bwMode="auto">
          <a:xfrm>
            <a:off x="3286116" y="4429132"/>
            <a:ext cx="2786082" cy="2428868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Настя\Рабочий стол\фото работа в центрах 2\фото рисование\P1010003.JPG" id="7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5500694" y="785794"/>
            <a:ext cx="2946817" cy="2500330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5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Взаимодействие </a:t>
            </a:r>
            <a:b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с родителями воспитанников</a:t>
            </a:r>
            <a:endParaRPr b="1" dirty="0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MG_0271.JPG" id="6" name="Содержимое 5"/>
          <p:cNvPicPr>
            <a:picLocks noChangeAspect="1" noGrp="1"/>
          </p:cNvPicPr>
          <p:nvPr>
            <p:ph idx="1"/>
          </p:nvPr>
        </p:nvPicPr>
        <p:blipFill>
          <a:blip cstate="print" r:embed="rId4"/>
          <a:srcRect b="-1" r="43"/>
          <a:stretch>
            <a:fillRect/>
          </a:stretch>
        </p:blipFill>
        <p:spPr>
          <a:xfrm>
            <a:off x="357158" y="1500174"/>
            <a:ext cx="3643338" cy="2329554"/>
          </a:xfrm>
          <a:prstGeom prst="rect">
            <a:avLst/>
          </a:prstGeom>
          <a:ln cap="sq" w="38100">
            <a:solidFill>
              <a:srgbClr val="FF0066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esktop\Новая папка\Фото на день рождения детского сада\DSCN7995.JPG" id="8" name="Picture 12"/>
          <p:cNvPicPr>
            <a:picLocks noChangeArrowheads="1" noChangeAspect="1"/>
          </p:cNvPicPr>
          <p:nvPr/>
        </p:nvPicPr>
        <p:blipFill>
          <a:blip cstate="print" r:embed="rId5"/>
          <a:srcRect b="14" r="-31"/>
          <a:stretch>
            <a:fillRect/>
          </a:stretch>
        </p:blipFill>
        <p:spPr bwMode="auto">
          <a:xfrm>
            <a:off x="2428860" y="4286256"/>
            <a:ext cx="4353261" cy="2786058"/>
          </a:xfrm>
          <a:prstGeom prst="rect">
            <a:avLst/>
          </a:prstGeom>
          <a:ln cap="sq" w="38100">
            <a:solidFill>
              <a:srgbClr val="3333CC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descr="C:\Users\Администратор\Desktop\Новая папка\Фото на день рождения детского сада\P1010051.JPG" id="11" name="Picture 13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 flipH="1">
            <a:off x="5214942" y="1571612"/>
            <a:ext cx="3079178" cy="230399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Users\Администратор\Desktop\100OLYMP\P1010001.JPG" id="5" name="Picture 6"/>
          <p:cNvPicPr>
            <a:picLocks noChangeArrowheads="1" noChangeAspect="1"/>
          </p:cNvPicPr>
          <p:nvPr/>
        </p:nvPicPr>
        <p:blipFill>
          <a:blip cstate="print" r:embed="rId3"/>
          <a:srcRect b="-8" r="13"/>
          <a:stretch>
            <a:fillRect/>
          </a:stretch>
        </p:blipFill>
        <p:spPr bwMode="auto">
          <a:xfrm rot="21001386">
            <a:off x="744870" y="889849"/>
            <a:ext cx="3048513" cy="2267795"/>
          </a:xfrm>
          <a:prstGeom prst="rect">
            <a:avLst/>
          </a:prstGeom>
          <a:noFill/>
          <a:ln w="38100">
            <a:solidFill>
              <a:srgbClr val="FF9900"/>
            </a:solidFill>
          </a:ln>
        </p:spPr>
      </p:pic>
      <p:pic>
        <p:nvPicPr>
          <p:cNvPr descr="C:\Documents and Settings\Настя\Рабочий стол\картинки\Изображение 035.jpg" id="6" name="Picture 1"/>
          <p:cNvPicPr>
            <a:picLocks noChangeArrowheads="1" noChangeAspect="1"/>
          </p:cNvPicPr>
          <p:nvPr/>
        </p:nvPicPr>
        <p:blipFill rotWithShape="1">
          <a:blip cstate="print" r:embed="rId4"/>
          <a:srcRect b="20" r="77" t="51107"/>
          <a:stretch/>
        </p:blipFill>
        <p:spPr bwMode="auto">
          <a:xfrm rot="21003218">
            <a:off x="1748685" y="4437039"/>
            <a:ext cx="3149435" cy="2205259"/>
          </a:xfrm>
          <a:prstGeom prst="rect">
            <a:avLst/>
          </a:prstGeom>
          <a:ln cap="sq" w="38100">
            <a:solidFill>
              <a:srgbClr val="FF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Настя\Рабочий стол\картинки\Изображение 035.jpg" id="7" name="Picture 1"/>
          <p:cNvPicPr>
            <a:picLocks noChangeArrowheads="1" noChangeAspect="1"/>
          </p:cNvPicPr>
          <p:nvPr/>
        </p:nvPicPr>
        <p:blipFill rotWithShape="1">
          <a:blip cstate="print" r:embed="rId4"/>
          <a:srcRect b="52768" r="77"/>
          <a:stretch/>
        </p:blipFill>
        <p:spPr bwMode="auto">
          <a:xfrm rot="20683512">
            <a:off x="5010170" y="1571612"/>
            <a:ext cx="3378132" cy="2286016"/>
          </a:xfrm>
          <a:prstGeom prst="rect">
            <a:avLst/>
          </a:prstGeom>
          <a:ln cap="sq" w="38100">
            <a:solidFill>
              <a:srgbClr val="00B0F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17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Users\Администратор\Desktop\100OLYMP\P1010065.JPG"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5786446" y="4773311"/>
            <a:ext cx="2786082" cy="2084690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pic>
        <p:nvPicPr>
          <p:cNvPr descr="C:\Users\Администратор\Desktop\100OLYMP\P1010018.JPG" id="2056" name="Picture 8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929190" y="1500174"/>
            <a:ext cx="3936434" cy="2945444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  <p:pic>
        <p:nvPicPr>
          <p:cNvPr descr="C:\Users\Администратор\Desktop\Новая папка\Оксане ДЛя переделки  (6)\День открытых дверей 2014\IMG_0321.JPG" id="2058" name="Picture 10"/>
          <p:cNvPicPr>
            <a:picLocks noChangeArrowheads="1" noChangeAspect="1"/>
          </p:cNvPicPr>
          <p:nvPr/>
        </p:nvPicPr>
        <p:blipFill>
          <a:blip cstate="print" r:embed="rId5"/>
          <a:srcRect b="-1" r="-17"/>
          <a:stretch>
            <a:fillRect/>
          </a:stretch>
        </p:blipFill>
        <p:spPr bwMode="auto">
          <a:xfrm>
            <a:off x="571472" y="4786298"/>
            <a:ext cx="4433472" cy="2071702"/>
          </a:xfrm>
          <a:prstGeom prst="rect">
            <a:avLst/>
          </a:prstGeom>
          <a:ln cap="sq" w="38100">
            <a:solidFill>
              <a:srgbClr val="FF0066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esktop\Новая папка\Фото на день рождения детского сада\DSCN7995.JPG" id="2060" name="Picture 1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28596" y="1500174"/>
            <a:ext cx="3929090" cy="29468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Взаимодействие с педагогами </a:t>
            </a:r>
            <a:endParaRPr b="1" dirty="0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Users\Администратор\Desktop\100OLYMP\P1010055.JPG" id="3" name="Picture 4"/>
          <p:cNvPicPr>
            <a:picLocks noChangeArrowheads="1" noChangeAspect="1"/>
          </p:cNvPicPr>
          <p:nvPr/>
        </p:nvPicPr>
        <p:blipFill>
          <a:blip cstate="print" r:embed="rId3"/>
          <a:srcRect b="-31" r="71"/>
          <a:stretch>
            <a:fillRect/>
          </a:stretch>
        </p:blipFill>
        <p:spPr bwMode="auto">
          <a:xfrm>
            <a:off x="571472" y="571480"/>
            <a:ext cx="4000528" cy="322268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descr="C:\Users\Администратор\Desktop\100OLYMP\P1010058.JPG" id="4" name="Picture 3"/>
          <p:cNvPicPr>
            <a:picLocks noChangeArrowheads="1" noChangeAspect="1"/>
          </p:cNvPicPr>
          <p:nvPr/>
        </p:nvPicPr>
        <p:blipFill>
          <a:blip cstate="print" r:embed="rId4"/>
          <a:srcRect b="-45" r="-40"/>
          <a:stretch>
            <a:fillRect/>
          </a:stretch>
        </p:blipFill>
        <p:spPr bwMode="auto">
          <a:xfrm>
            <a:off x="5214942" y="500043"/>
            <a:ext cx="3188391" cy="33655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descr="C:\Users\Администратор\Desktop\100OLYMP\P1010032.JPG" id="5" name="Picture 9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27928" y="4071942"/>
            <a:ext cx="4009875" cy="3000396"/>
          </a:xfrm>
          <a:prstGeom prst="rect">
            <a:avLst/>
          </a:prstGeom>
          <a:noFill/>
          <a:ln w="38100">
            <a:solidFill>
              <a:srgbClr val="336600"/>
            </a:solidFill>
          </a:ln>
        </p:spPr>
      </p:pic>
      <p:pic>
        <p:nvPicPr>
          <p:cNvPr descr="C:\Users\Администратор\Desktop\Новая папка\Оксане ДЛя переделки  (6)\День открытых дверей 2014\IMG_0328.JPG" id="6" name="Picture 11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786314" y="4054082"/>
            <a:ext cx="4024310" cy="3018233"/>
          </a:xfrm>
          <a:prstGeom prst="rect">
            <a:avLst/>
          </a:prstGeom>
          <a:noFill/>
          <a:ln w="38100">
            <a:solidFill>
              <a:srgbClr val="99CC0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5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636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b="1" dirty="0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СПАСИБО ЗА ВНИМАНИЕ !</a:t>
            </a:r>
            <a:endParaRPr b="1" dirty="0" lang="ru-RU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://i508.mycdn.me/image?t=43&amp;bid=666874039189&amp;id=666874039189&amp;plc=WEB&amp;tkn=nHKqCRUUSToZ9i37CG0U_fyrHj0" id="7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357554" y="1071546"/>
            <a:ext cx="2714644" cy="2714644"/>
          </a:xfrm>
          <a:prstGeom prst="rect">
            <a:avLst/>
          </a:prstGeom>
          <a:ln cap="sq" w="38100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Настя\Рабочий стол\поделки наташа\P1010002.JPG" id="8" name="Picture 3"/>
          <p:cNvPicPr>
            <a:picLocks noChangeArrowheads="1" noChangeAspect="1"/>
          </p:cNvPicPr>
          <p:nvPr/>
        </p:nvPicPr>
        <p:blipFill>
          <a:blip cstate="print" r:embed="rId4"/>
          <a:srcRect b="-17" r="37"/>
          <a:stretch>
            <a:fillRect/>
          </a:stretch>
        </p:blipFill>
        <p:spPr bwMode="auto">
          <a:xfrm>
            <a:off x="285720" y="4714884"/>
            <a:ext cx="1500198" cy="1443586"/>
          </a:xfrm>
          <a:prstGeom prst="ellipse">
            <a:avLst/>
          </a:prstGeom>
          <a:ln cap="rnd" w="190500">
            <a:solidFill>
              <a:srgbClr val="C8C6BD"/>
            </a:solidFill>
            <a:prstDash val="solid"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Documents and Settings\Настя\Рабочий стол\фото на конкурс\P1010013.jpg" id="9" name="Picture 2"/>
          <p:cNvPicPr>
            <a:picLocks noChangeArrowheads="1" noChangeAspect="1"/>
          </p:cNvPicPr>
          <p:nvPr/>
        </p:nvPicPr>
        <p:blipFill>
          <a:blip cstate="print" r:embed="rId5"/>
          <a:srcRect b="30" r="28"/>
          <a:stretch>
            <a:fillRect/>
          </a:stretch>
        </p:blipFill>
        <p:spPr bwMode="auto">
          <a:xfrm>
            <a:off x="428596" y="1142984"/>
            <a:ext cx="1778157" cy="2286016"/>
          </a:xfrm>
          <a:prstGeom prst="rect">
            <a:avLst/>
          </a:prstGeom>
          <a:ln cap="sq" cmpd="thickThin" w="228600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descr="C:\Documents and Settings\Настя\Рабочий стол\поделки наташа\P1010005.JPG" id="10" name="Picture 2"/>
          <p:cNvPicPr>
            <a:picLocks noChangeArrowheads="1" noChangeAspect="1"/>
          </p:cNvPicPr>
          <p:nvPr/>
        </p:nvPicPr>
        <p:blipFill>
          <a:blip cstate="print" r:embed="rId6"/>
          <a:srcRect b="-93" r="83"/>
          <a:stretch>
            <a:fillRect/>
          </a:stretch>
        </p:blipFill>
        <p:spPr bwMode="auto">
          <a:xfrm rot="16140000">
            <a:off x="6423654" y="1504258"/>
            <a:ext cx="2451076" cy="1904263"/>
          </a:xfrm>
          <a:prstGeom prst="rect">
            <a:avLst/>
          </a:prstGeom>
          <a:ln cap="sq" cmpd="thickThin" w="228600">
            <a:solidFill>
              <a:srgbClr val="E7372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descr="C:\Documents and Settings\Настя\Рабочий стол\фото на конкурс\P1010012.JPG" id="11" name="Picture 3"/>
          <p:cNvPicPr>
            <a:picLocks noChangeArrowheads="1" noChangeAspect="1"/>
          </p:cNvPicPr>
          <p:nvPr/>
        </p:nvPicPr>
        <p:blipFill>
          <a:blip cstate="print" r:embed="rId7"/>
          <a:srcRect b="93" r="35"/>
          <a:stretch>
            <a:fillRect/>
          </a:stretch>
        </p:blipFill>
        <p:spPr bwMode="auto">
          <a:xfrm>
            <a:off x="2214546" y="4357694"/>
            <a:ext cx="1961824" cy="2168333"/>
          </a:xfrm>
          <a:prstGeom prst="rect">
            <a:avLst/>
          </a:prstGeom>
          <a:ln cap="sq" cmpd="thickThin" w="228600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descr="C:\Documents and Settings\Настя\Рабочий стол\поделки наташа\P1010001.JPG" id="12" name="Picture 2"/>
          <p:cNvPicPr>
            <a:picLocks noChangeArrowheads="1" noChangeAspect="1"/>
          </p:cNvPicPr>
          <p:nvPr/>
        </p:nvPicPr>
        <p:blipFill>
          <a:blip cstate="print" r:embed="rId8"/>
          <a:srcRect r="-45"/>
          <a:stretch>
            <a:fillRect/>
          </a:stretch>
        </p:blipFill>
        <p:spPr bwMode="auto">
          <a:xfrm>
            <a:off x="7215206" y="4714884"/>
            <a:ext cx="1714512" cy="1540922"/>
          </a:xfrm>
          <a:prstGeom prst="ellipse">
            <a:avLst/>
          </a:prstGeom>
          <a:ln cap="rnd" w="190500">
            <a:solidFill>
              <a:srgbClr val="C8C6BD"/>
            </a:solidFill>
            <a:prstDash val="solid"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Documents and Settings\Настя\Рабочий стол\фото на конкурс\P1010011.JPG" id="14" name="Picture 2"/>
          <p:cNvPicPr>
            <a:picLocks noChangeArrowheads="1" noChangeAspect="1"/>
          </p:cNvPicPr>
          <p:nvPr/>
        </p:nvPicPr>
        <p:blipFill>
          <a:blip cstate="print" r:embed="rId9"/>
          <a:srcRect b="6" r="45"/>
          <a:stretch>
            <a:fillRect/>
          </a:stretch>
        </p:blipFill>
        <p:spPr bwMode="auto">
          <a:xfrm>
            <a:off x="4714876" y="4263791"/>
            <a:ext cx="2143140" cy="2352227"/>
          </a:xfrm>
          <a:prstGeom prst="rect">
            <a:avLst/>
          </a:prstGeom>
          <a:ln cap="sq" w="190500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17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Users\Администратор\Downloads\P1010011.JPG" id="1031" name="Picture 7"/>
          <p:cNvPicPr>
            <a:picLocks noChangeArrowheads="1" noChangeAspect="1"/>
          </p:cNvPicPr>
          <p:nvPr/>
        </p:nvPicPr>
        <p:blipFill>
          <a:blip cstate="print" r:embed="rId3"/>
          <a:srcRect b="-88" r="-18"/>
          <a:stretch>
            <a:fillRect/>
          </a:stretch>
        </p:blipFill>
        <p:spPr bwMode="auto">
          <a:xfrm rot="20863400">
            <a:off x="213525" y="2795916"/>
            <a:ext cx="3031533" cy="2334413"/>
          </a:xfrm>
          <a:prstGeom prst="rect">
            <a:avLst/>
          </a:prstGeom>
          <a:noFill/>
          <a:ln>
            <a:solidFill>
              <a:srgbClr val="9900FF"/>
            </a:solidFill>
          </a:ln>
        </p:spPr>
      </p:pic>
      <p:pic>
        <p:nvPicPr>
          <p:cNvPr descr="C:\Documents and Settings\Настя\Рабочий стол\Фото ИЗО\1.jpg" id="13" name="Рисунок 12"/>
          <p:cNvPicPr/>
          <p:nvPr/>
        </p:nvPicPr>
        <p:blipFill>
          <a:blip cstate="print" r:embed="rId4"/>
          <a:srcRect b="95" r="-29"/>
          <a:stretch>
            <a:fillRect/>
          </a:stretch>
        </p:blipFill>
        <p:spPr bwMode="auto">
          <a:xfrm>
            <a:off x="2857488" y="357166"/>
            <a:ext cx="3524260" cy="2428868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descr="F:\ОТЧЕТЫ ПО ЮГОРСКОМУ ТРАМПЛИНУ 2015-2016год\работа в центрах\работа в центрах ср. гр. сентябрь\100OLYMP\P1010007.JPG" id="14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 rot="1161008">
            <a:off x="5932816" y="3066770"/>
            <a:ext cx="2930665" cy="2192875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ownloads\Изображение 003.jpg" id="7" name="Picture 9"/>
          <p:cNvPicPr>
            <a:picLocks noChangeArrowheads="1" noChangeAspect="1"/>
          </p:cNvPicPr>
          <p:nvPr/>
        </p:nvPicPr>
        <p:blipFill>
          <a:blip cstate="print" r:embed="rId6"/>
          <a:srcRect b="58" r="48"/>
          <a:stretch>
            <a:fillRect/>
          </a:stretch>
        </p:blipFill>
        <p:spPr bwMode="auto">
          <a:xfrm>
            <a:off x="3143240" y="3714752"/>
            <a:ext cx="2812143" cy="2786082"/>
          </a:xfrm>
          <a:prstGeom prst="ellipse">
            <a:avLst/>
          </a:prstGeom>
          <a:ln cap="rnd" w="63500">
            <a:solidFill>
              <a:srgbClr val="FF7C80"/>
            </a:solidFill>
          </a:ln>
          <a:effectLst>
            <a:outerShdw blurRad="381000" dir="5400000" dist="29210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h="31750" w="95250"/>
            <a:contourClr>
              <a:srgbClr val="333333"/>
            </a:contourClr>
          </a:sp3d>
        </p:spPr>
      </p:pic>
    </p:spTree>
  </p:cSld>
  <p:clrMapOvr>
    <a:masterClrMapping/>
  </p:clrMapOvr>
  <p:transition>
    <p:cut thruBlk="1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Администратор\Downloads\P1010024.JPG" id="5" name="Picture 8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85720" y="2928934"/>
            <a:ext cx="4105348" cy="3071834"/>
          </a:xfrm>
          <a:prstGeom prst="rect">
            <a:avLst/>
          </a:prstGeom>
          <a:ln cap="sq" w="38100">
            <a:solidFill>
              <a:srgbClr val="FF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ownloads\P1010003.JPG" id="6" name="Picture 6"/>
          <p:cNvPicPr>
            <a:picLocks noChangeArrowheads="1" noChangeAspect="1"/>
          </p:cNvPicPr>
          <p:nvPr/>
        </p:nvPicPr>
        <p:blipFill>
          <a:blip cstate="print" r:embed="rId4"/>
          <a:srcRect b="101" r="53"/>
          <a:stretch>
            <a:fillRect/>
          </a:stretch>
        </p:blipFill>
        <p:spPr bwMode="auto">
          <a:xfrm>
            <a:off x="4749974" y="597326"/>
            <a:ext cx="3893992" cy="3188864"/>
          </a:xfrm>
          <a:prstGeom prst="rect">
            <a:avLst/>
          </a:prstGeom>
          <a:ln cap="sq" w="38100">
            <a:solidFill>
              <a:srgbClr val="9900FF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Администратор\Downloads\P1010001 (1).JPG" id="5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85719" y="357166"/>
            <a:ext cx="3532511" cy="264320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descr="C:\Documents and Settings\Настя\Рабочий стол\картинки\Изображение 018.jpg" id="6" name="Picture 2"/>
          <p:cNvPicPr>
            <a:picLocks noChangeArrowheads="1" noChangeAspect="1"/>
          </p:cNvPicPr>
          <p:nvPr/>
        </p:nvPicPr>
        <p:blipFill rotWithShape="1">
          <a:blip cstate="print" r:embed="rId4"/>
          <a:srcRect b="-31" r="3"/>
          <a:stretch/>
        </p:blipFill>
        <p:spPr bwMode="auto">
          <a:xfrm>
            <a:off x="5143504" y="1571612"/>
            <a:ext cx="3000396" cy="3729306"/>
          </a:xfrm>
          <a:prstGeom prst="rect">
            <a:avLst/>
          </a:prstGeom>
          <a:ln cap="sq" w="38100">
            <a:solidFill>
              <a:srgbClr val="3333CC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ownloads\P1010003 (1).JPG" id="7" name="Picture 5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57158" y="3784168"/>
            <a:ext cx="3429024" cy="256577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6146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pic>
        <p:nvPicPr>
          <p:cNvPr descr="C:\Users\Администратор\Downloads\P1010002.JPG" id="4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585128">
            <a:off x="4975946" y="1026961"/>
            <a:ext cx="3944713" cy="2973589"/>
          </a:xfrm>
          <a:prstGeom prst="rect">
            <a:avLst/>
          </a:prstGeom>
          <a:ln cap="sq" w="38100">
            <a:solidFill>
              <a:srgbClr val="99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4714908" cy="335758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b="1" dirty="0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    Новизна</a:t>
            </a:r>
            <a:r>
              <a:rPr b="1" dirty="0" lang="ru-RU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:</a:t>
            </a:r>
            <a:r>
              <a:rPr dirty="0" lang="ru-RU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 smtClean="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  <a:p>
            <a:pPr algn="just">
              <a:buNone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   </a:t>
            </a:r>
            <a:r>
              <a:rPr b="1" dirty="0" lang="ru-RU" smtClean="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использование </a:t>
            </a: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личностно-ориентированного подхода к каждому ребенку в соответствии с ФГОС ДО посредством создания центров активности для удовлетворения творческих интересов и личностного </a:t>
            </a:r>
            <a:r>
              <a:rPr b="1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роста </a:t>
            </a:r>
            <a:r>
              <a:rPr b="1" lang="ru-RU" smtClean="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детей.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214546" y="4357694"/>
            <a:ext cx="6929454" cy="2500306"/>
          </a:xfrm>
          <a:prstGeom prst="rect">
            <a:avLst/>
          </a:prstGeom>
        </p:spPr>
        <p:txBody>
          <a:bodyPr bIns="45720" lIns="91440" rIns="91440" rtlCol="0" tIns="45720" vert="horz">
            <a:normAutofit fontScale="85000" lnSpcReduction="20000"/>
          </a:bodyPr>
          <a:lstStyle/>
          <a:p>
            <a:pPr algn="just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Практическая значимость:</a:t>
            </a:r>
            <a:r>
              <a:rPr b="0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 </a:t>
            </a:r>
          </a:p>
          <a:p>
            <a:pPr algn="just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0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    </a:t>
            </a: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созданы условия для развития художественно-творческих способностей дошкольников средствами изобразительной деятельности, разработаны конспекты занятий, методические рекомендации для педагогов и родителей</a:t>
            </a:r>
            <a:r>
              <a:rPr b="1" dirty="0" lang="ru-RU" smtClean="0" sz="29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.</a:t>
            </a:r>
            <a:endParaRPr b="1" baseline="0" cap="none" dirty="0" i="0" kern="1200" kumimoji="0" lang="ru-RU" noProof="0" normalizeH="0" smtClean="0" spc="0" strike="noStrike" sz="2900" u="none">
              <a:ln>
                <a:noFill/>
              </a:ln>
              <a:solidFill>
                <a:srgbClr val="0033CC"/>
              </a:solidFill>
              <a:effectLst/>
              <a:uLnTx/>
              <a:uFillTx/>
              <a:latin charset="0" pitchFamily="18" typeface="Times New Roman"/>
              <a:ea typeface="+mn-ea"/>
              <a:cs charset="0" pitchFamily="18" typeface="Times New Roman"/>
            </a:endParaRPr>
          </a:p>
          <a:p>
            <a:pPr algn="just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Char char="•"/>
              <a:tabLst/>
              <a:defRPr/>
            </a:pPr>
            <a:endParaRPr b="0" baseline="0" cap="none" dirty="0" i="0" kern="1200" kumimoji="0" lang="ru-RU" noProof="0" normalizeH="0" spc="0" strike="noStrike" sz="32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C:\Users\Администратор\Downloads\2017-02-11 18.32.18.jpg" id="6" name="Picture 3"/>
          <p:cNvPicPr>
            <a:picLocks noChangeArrowheads="1" noChangeAspect="1"/>
          </p:cNvPicPr>
          <p:nvPr/>
        </p:nvPicPr>
        <p:blipFill>
          <a:blip cstate="print" r:embed="rId4"/>
          <a:srcRect b="15" r="18"/>
          <a:stretch>
            <a:fillRect/>
          </a:stretch>
        </p:blipFill>
        <p:spPr bwMode="auto">
          <a:xfrm>
            <a:off x="0" y="4027735"/>
            <a:ext cx="2285984" cy="2830265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cdn-nus-1.pinme.ru/photo/4f/fe94/4ffe945f327218d736a7b98f3020b83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214290"/>
            <a:ext cx="7929618" cy="785818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 развития художественно-творческих </a:t>
            </a:r>
          </a:p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способностей детей через изобразительную деятельность</a:t>
            </a:r>
            <a:endParaRPr lang="ru-RU" sz="2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071546"/>
            <a:ext cx="1643074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643050"/>
            <a:ext cx="4214842" cy="128588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формировать интерес к эстетической стороне окружающей действительности, эстетическому отношению к предметам и явлениям окружающего мира, произведениям искусства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071810"/>
            <a:ext cx="4214842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совершенствовать умения в рисовании, лепке, аппликации, прикладном творчестве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4000504"/>
            <a:ext cx="4214842" cy="10715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эстетические чувства детей, художественное восприятие, образные представления, воображение, художественно-творческие способности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6072182"/>
            <a:ext cx="5357850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воспитывать желание и умение взаимодействовать со сверстниками при создании коллективных работ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5214950"/>
            <a:ext cx="4214842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воспитывать интерес к художественно-творческой деятельности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071810"/>
            <a:ext cx="4214842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интерес  к различным видам изобразительной деятельности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4000504"/>
            <a:ext cx="4214842" cy="107157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воспитывать эмоциональную отзывчивость при восприятии произведений изобразительного искусства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5214950"/>
            <a:ext cx="4214842" cy="78584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удовлетворять  потребности детей в самовыражении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643438" y="1643050"/>
            <a:ext cx="4214842" cy="128588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детское художественное творчество, интерес к самостоятельной творческой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Предметно-пространственная развивающая среда</a:t>
            </a:r>
            <a:endParaRPr b="1" dirty="0" lang="ru-RU" sz="3600">
              <a:solidFill>
                <a:srgbClr val="FF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дминистратор\Desktop\фото Андреевой\P1010179.JPG" id="6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643702" y="2194134"/>
            <a:ext cx="2500298" cy="1905090"/>
          </a:xfrm>
          <a:prstGeom prst="rect">
            <a:avLst/>
          </a:prstGeom>
          <a:ln cap="sq" w="38100">
            <a:solidFill>
              <a:srgbClr val="FF99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357274"/>
            <a:ext cx="44291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       Центры активности: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искусства «Волшебная кисточка»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грамоты «</a:t>
            </a:r>
            <a:r>
              <a:rPr b="1" dirty="0" err="1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Говори-читайка</a:t>
            </a: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математики и настольной игры  «Считай-ка»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драматизации и сюжетно-ролевой игры «Я артист»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науки «Хочу всё знать» 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строительства</a:t>
            </a:r>
            <a:r>
              <a:rPr b="1" dirty="0" lang="en-US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«</a:t>
            </a:r>
            <a:r>
              <a:rPr b="1" dirty="0" err="1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Мастерилка</a:t>
            </a: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pPr marL="0">
              <a:spcBef>
                <a:spcPts val="0"/>
              </a:spcBef>
            </a:pP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песка и воды «Капелька»</a:t>
            </a:r>
          </a:p>
          <a:p>
            <a:pPr marL="0">
              <a:spcBef>
                <a:spcPts val="0"/>
              </a:spcBef>
            </a:pPr>
            <a:r>
              <a:rPr b="1" dirty="0" lang="en-US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 sz="240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кулинарии «Поварёнок»</a:t>
            </a:r>
          </a:p>
        </p:txBody>
      </p:sp>
      <p:pic>
        <p:nvPicPr>
          <p:cNvPr descr="IMG_0261.JPG" id="5" name="Рисунок 4"/>
          <p:cNvPicPr>
            <a:picLocks noChangeAspect="1"/>
          </p:cNvPicPr>
          <p:nvPr/>
        </p:nvPicPr>
        <p:blipFill>
          <a:blip cstate="print" r:embed="rId4"/>
          <a:srcRect b="102" r="-58"/>
          <a:stretch>
            <a:fillRect/>
          </a:stretch>
        </p:blipFill>
        <p:spPr>
          <a:xfrm>
            <a:off x="214282" y="1500174"/>
            <a:ext cx="2225859" cy="1743590"/>
          </a:xfrm>
          <a:prstGeom prst="rect">
            <a:avLst/>
          </a:prstGeom>
          <a:ln cap="sq" w="38100">
            <a:solidFill>
              <a:srgbClr val="99CC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Users\Администратор\Desktop\фото Андреевой\P1010144.JPG" id="8" name="Picture 2"/>
          <p:cNvPicPr>
            <a:picLocks noChangeArrowheads="1" noChangeAspect="1"/>
          </p:cNvPicPr>
          <p:nvPr/>
        </p:nvPicPr>
        <p:blipFill>
          <a:blip cstate="print" r:embed="rId5"/>
          <a:srcRect b="-48" r="-49"/>
          <a:stretch>
            <a:fillRect/>
          </a:stretch>
        </p:blipFill>
        <p:spPr bwMode="auto">
          <a:xfrm>
            <a:off x="214282" y="3642950"/>
            <a:ext cx="2275823" cy="3215050"/>
          </a:xfrm>
          <a:prstGeom prst="rect">
            <a:avLst/>
          </a:prstGeom>
          <a:ln cap="sq" w="38100">
            <a:solidFill>
              <a:srgbClr val="FF33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DSCN9147.JPG" id="9" name="Содержимое 12"/>
          <p:cNvPicPr>
            <a:picLocks noChangeAspect="1"/>
          </p:cNvPicPr>
          <p:nvPr/>
        </p:nvPicPr>
        <p:blipFill>
          <a:blip cstate="print" r:embed="rId6"/>
          <a:srcRect b="-101" r="-45"/>
          <a:stretch>
            <a:fillRect/>
          </a:stretch>
        </p:blipFill>
        <p:spPr>
          <a:xfrm>
            <a:off x="6643702" y="4500570"/>
            <a:ext cx="2500298" cy="2329574"/>
          </a:xfrm>
          <a:prstGeom prst="rect">
            <a:avLst/>
          </a:prstGeom>
          <a:ln cap="sq" w="3175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dn-nus-1.pinme.ru/photo/4f/fe94/4ffe945f327218d736a7b98f3020b83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для самовыражения детей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через изобразительную деятельность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3786214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-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планирование времени в течение дня, когда дети могут создавать свои произведения;</a:t>
            </a:r>
          </a:p>
          <a:p>
            <a:pPr algn="just">
              <a:buNone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создание атмосферы принятия и поддержки во время занятий творческими видами деятельности;</a:t>
            </a:r>
          </a:p>
          <a:p>
            <a:pPr algn="just">
              <a:buNone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оказание помощи и поддержки в овладении необходимыми для занятий техническими навыками;</a:t>
            </a:r>
          </a:p>
          <a:p>
            <a:pPr algn="just">
              <a:buNone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поддержка детской инициативы в воплощении замысла и выборе необходимых для этого средств;</a:t>
            </a:r>
          </a:p>
          <a:p>
            <a:pPr algn="just">
              <a:buNone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организация мероприятий, выставок проектов, на которых дошкольники могут представить свои произведения для детей других групп и родителей;</a:t>
            </a:r>
          </a:p>
          <a:p>
            <a:pPr algn="just">
              <a:buNone/>
            </a:pP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обеспечение необходимыми материалами для занятий разными видами изобразительной деятельности. </a:t>
            </a:r>
          </a:p>
        </p:txBody>
      </p:sp>
      <p:pic>
        <p:nvPicPr>
          <p:cNvPr id="6" name="Picture 7" descr="C:\Users\Администратор\Downloads\P101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929198"/>
            <a:ext cx="2928958" cy="219159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C:\Users\Администратор\Downloads\P1010003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5000636"/>
            <a:ext cx="2853482" cy="2135123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C:\Users\Администратор\Downloads\P1010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5040578"/>
            <a:ext cx="2428892" cy="1817422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dn-nus-1.pinme.ru/photo/4f/fe94/4ffe945f327218d736a7b98f3020b83a.jpeg" id="5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Ф</a:t>
            </a:r>
            <a:r>
              <a:rPr b="1" dirty="0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ормы и методы работы:</a:t>
            </a: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5929354" cy="25003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b="1" dirty="0" lang="ru-RU" smtClean="0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</a:t>
            </a: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наблюдение</a:t>
            </a:r>
          </a:p>
          <a:p>
            <a:pPr>
              <a:buNone/>
            </a:pP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игра-экспериментирование</a:t>
            </a:r>
          </a:p>
          <a:p>
            <a:pPr>
              <a:buNone/>
            </a:pP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развивающая игра</a:t>
            </a:r>
          </a:p>
          <a:p>
            <a:pPr>
              <a:buNone/>
            </a:pP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экскурсия</a:t>
            </a:r>
          </a:p>
          <a:p>
            <a:pPr>
              <a:buNone/>
            </a:pP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интегративная деятельность</a:t>
            </a:r>
          </a:p>
          <a:p>
            <a:pPr>
              <a:buNone/>
            </a:pPr>
            <a:r>
              <a:rPr b="1" dirty="0" lang="ru-RU">
                <a:solidFill>
                  <a:srgbClr val="0033CC"/>
                </a:solidFill>
                <a:latin charset="0" pitchFamily="18" typeface="Times New Roman"/>
                <a:cs charset="0" pitchFamily="18" typeface="Times New Roman"/>
              </a:rPr>
              <a:t>- исследовательская деятельность</a:t>
            </a:r>
          </a:p>
          <a:p>
            <a:pPr>
              <a:buNone/>
            </a:pPr>
            <a:endParaRPr dirty="0" lang="ru-RU"/>
          </a:p>
        </p:txBody>
      </p:sp>
      <p:pic>
        <p:nvPicPr>
          <p:cNvPr descr="C:\Documents and Settings\Настя\Рабочий стол\фото на конкурс\P1010005.JPG" id="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85720" y="4071942"/>
            <a:ext cx="3645340" cy="2786058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4000496" y="4000504"/>
            <a:ext cx="5500726" cy="3214710"/>
          </a:xfrm>
          <a:prstGeom prst="rect">
            <a:avLst/>
          </a:prstGeom>
        </p:spPr>
        <p:txBody>
          <a:bodyPr bIns="45720" lIns="91440" rIns="91440" rtlCol="0" tIns="45720" vert="horz">
            <a:normAutofit fontScale="92500" lnSpcReduction="10000"/>
          </a:bodyPr>
          <a:lstStyle/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- создание коллекций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- проектная деятельность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- проблемная ситуация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1" baseline="0" cap="none" dirty="0" i="0" kern="1200" kumimoji="0" lang="ru-RU" noProof="0" normalizeH="0" smtClean="0" spc="0" strike="noStrike" sz="2900" u="none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charset="0" pitchFamily="18" typeface="Times New Roman"/>
                <a:ea typeface="+mn-ea"/>
                <a:cs charset="0" pitchFamily="18" typeface="Times New Roman"/>
              </a:rPr>
              <a:t>- познавательно-исследовательская деятельность  по инициативе ребенка</a:t>
            </a:r>
          </a:p>
          <a:p>
            <a:pPr algn="l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Char char="•"/>
              <a:tabLst/>
              <a:defRPr/>
            </a:pPr>
            <a:endParaRPr b="0" baseline="0" cap="none" dirty="0" i="0" kern="1200" kumimoji="0" lang="ru-RU" noProof="0" normalizeH="0" spc="0" strike="noStrike" sz="32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C:\Users\Администратор\Downloads\P1010011.JPG" id="9" name="Picture 5"/>
          <p:cNvPicPr>
            <a:picLocks noChangeArrowheads="1" noChangeAspect="1"/>
          </p:cNvPicPr>
          <p:nvPr/>
        </p:nvPicPr>
        <p:blipFill>
          <a:blip cstate="print" r:embed="rId4"/>
          <a:srcRect b="-54" r="-48"/>
          <a:stretch>
            <a:fillRect/>
          </a:stretch>
        </p:blipFill>
        <p:spPr bwMode="auto">
          <a:xfrm>
            <a:off x="5715008" y="857232"/>
            <a:ext cx="3158836" cy="2826974"/>
          </a:xfrm>
          <a:prstGeom prst="rect">
            <a:avLst/>
          </a:prstGeom>
          <a:ln cap="sq" w="38100">
            <a:solidFill>
              <a:srgbClr val="00B05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437</Words>
  <Application>Microsoft Office PowerPoint</Application>
  <PresentationFormat>Экран (4:3)</PresentationFormat>
  <Paragraphs>77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«Развитие художественно-творческих способностей детей через изобразительную деятельность»   </vt:lpstr>
      <vt:lpstr>Слайд 2</vt:lpstr>
      <vt:lpstr>Слайд 3</vt:lpstr>
      <vt:lpstr>Слайд 4</vt:lpstr>
      <vt:lpstr>Слайд 5</vt:lpstr>
      <vt:lpstr>Слайд 6</vt:lpstr>
      <vt:lpstr>Предметно-пространственная развивающая среда</vt:lpstr>
      <vt:lpstr>Условия для самовыражения детей  через изобразительную деятельность</vt:lpstr>
      <vt:lpstr>Формы и методы работы: </vt:lpstr>
      <vt:lpstr>Инновационные технологии</vt:lpstr>
      <vt:lpstr>Нетрадиционные способы рисования</vt:lpstr>
      <vt:lpstr>Слайд 12</vt:lpstr>
      <vt:lpstr>Взаимодействие  с родителями воспитанников</vt:lpstr>
      <vt:lpstr>Слайд 14</vt:lpstr>
      <vt:lpstr>Взаимодействие с педагогами </vt:lpstr>
      <vt:lpstr>Слайд 16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91</cp:revision>
  <dcterms:created xsi:type="dcterms:W3CDTF">2017-03-07T15:59:23Z</dcterms:created>
  <dcterms:modified xsi:type="dcterms:W3CDTF">2017-03-10T17:52:43Z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1127697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