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60" r:id="rId2"/>
    <p:sldMasterId id="2147483672" r:id="rId3"/>
  </p:sldMasterIdLst>
  <p:sldIdLst>
    <p:sldId id="257" r:id="rId4"/>
    <p:sldId id="271" r:id="rId5"/>
    <p:sldId id="272" r:id="rId6"/>
    <p:sldId id="273" r:id="rId7"/>
    <p:sldId id="275" r:id="rId8"/>
    <p:sldId id="264" r:id="rId9"/>
    <p:sldId id="265" r:id="rId10"/>
    <p:sldId id="266" r:id="rId11"/>
    <p:sldId id="267" r:id="rId12"/>
    <p:sldId id="268" r:id="rId13"/>
    <p:sldId id="269" r:id="rId14"/>
    <p:sldId id="277" r:id="rId15"/>
    <p:sldId id="276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28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875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35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702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438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83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946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29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379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8346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2635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89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849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7207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568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3744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883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3954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1008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4457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07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375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30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4028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8069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2257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6306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13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695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89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43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25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095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202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B445F-5FB2-49A0-87D2-999C8268F5D3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67733-189C-41EA-9E90-6A26AD90BC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36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4CE999-136A-4543-80E6-DF580A083E8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70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latin typeface="Cambria" panose="02040503050406030204" pitchFamily="18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3356E0-F9AF-4415-AC0F-DE5134A6F12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‹#›</a:t>
            </a:fld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92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2504" y="1072121"/>
            <a:ext cx="5508116" cy="4126897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</p:pic>
      <p:sp>
        <p:nvSpPr>
          <p:cNvPr id="3074" name="Прямоугольник 3"/>
          <p:cNvSpPr/>
          <p:nvPr/>
        </p:nvSpPr>
        <p:spPr>
          <a:xfrm>
            <a:off x="0" y="8890"/>
            <a:ext cx="12178665" cy="1198880"/>
          </a:xfrm>
          <a:prstGeom prst="rect">
            <a:avLst/>
          </a:prstGeom>
          <a:solidFill>
            <a:srgbClr val="DBF1EF"/>
          </a:solidFill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Санкт-Петербургское государственное бюджетное </a:t>
            </a:r>
          </a:p>
          <a:p>
            <a:pPr marL="342900" lvl="0" indent="-34290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профессиональное образовательное учреждение</a:t>
            </a:r>
          </a:p>
          <a:p>
            <a:pPr marL="342900" lvl="0" indent="-34290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«Электромашиностроительный колледж»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0" y="4821591"/>
            <a:ext cx="12178030" cy="1200329"/>
          </a:xfrm>
          <a:prstGeom prst="rect">
            <a:avLst/>
          </a:prstGeom>
          <a:solidFill>
            <a:srgbClr val="DBF1EF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ВКР:</a:t>
            </a:r>
            <a:r>
              <a:rPr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«Разработка технологического </a:t>
            </a:r>
            <a:r>
              <a:rPr sz="24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процесса</a:t>
            </a:r>
            <a:r>
              <a:rPr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сборки и сварки </a:t>
            </a:r>
            <a:r>
              <a:rPr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металлоконструкции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«Аппарат автосцепки</a:t>
            </a:r>
            <a:r>
              <a:rPr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sz="24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25055" y="5876290"/>
            <a:ext cx="468693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Выполнил: с</a:t>
            </a:r>
            <a:r>
              <a:rPr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тудент </a:t>
            </a:r>
          </a:p>
          <a:p>
            <a:pPr algn="ctr"/>
            <a:r>
              <a:rPr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группы 412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Комаров К.А.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13211" y="5876290"/>
            <a:ext cx="5535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alt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alt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Шилов </a:t>
            </a:r>
            <a:r>
              <a:rPr lang="ru-RU" altLang="en-US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В.Б</a:t>
            </a:r>
            <a:r>
              <a:rPr lang="ru-RU" alt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980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9590"/>
          </a:xfrm>
        </p:spPr>
        <p:txBody>
          <a:bodyPr/>
          <a:lstStyle/>
          <a:p>
            <a:pPr algn="ctr"/>
            <a:r>
              <a:rPr lang="ru-RU" alt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Конструкторская часть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8971" y="158183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Взаимное ориентирование деталей осуществляется в универсальных сборочных приспособлениях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73415" y="5566956"/>
            <a:ext cx="24288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15" y="2548958"/>
            <a:ext cx="2974975" cy="278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8373" y="5543510"/>
            <a:ext cx="2865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СВУ-05-02 вращатель сварочный универсальный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85279" y="5629872"/>
            <a:ext cx="2215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Кондуктор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4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93610" y="187569"/>
            <a:ext cx="4589145" cy="610921"/>
          </a:xfrm>
        </p:spPr>
        <p:txBody>
          <a:bodyPr/>
          <a:lstStyle/>
          <a:p>
            <a:pPr algn="ctr"/>
            <a:r>
              <a:rPr lang="ru-RU" alt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цеха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16887" y="936229"/>
            <a:ext cx="7689973" cy="556846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06153" y="936229"/>
            <a:ext cx="2872155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1-5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оборудование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заготовительного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участка;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сборочно-сварочные посты;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камера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дробеструйной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очистки;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участок ОТК;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участок окраски;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склад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готовой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продукции.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345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"/>
          <p:cNvSpPr txBox="1"/>
          <p:nvPr/>
        </p:nvSpPr>
        <p:spPr>
          <a:xfrm>
            <a:off x="3539441" y="226695"/>
            <a:ext cx="441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kumimoji="0" lang="ru-RU" alt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часть</a:t>
            </a:r>
            <a:endParaRPr kumimoji="0" lang="ru-RU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864506"/>
              </p:ext>
            </p:extLst>
          </p:nvPr>
        </p:nvGraphicFramePr>
        <p:xfrm>
          <a:off x="734304" y="811470"/>
          <a:ext cx="9739630" cy="5404449"/>
        </p:xfrm>
        <a:graphic>
          <a:graphicData uri="http://schemas.openxmlformats.org/drawingml/2006/table">
            <a:tbl>
              <a:tblPr firstRow="1" firstCol="1" bandRow="1" bandCol="1">
                <a:tableStyleId>{16D9F66E-5EB9-4882-86FB-DCBF35E3C3E4}</a:tableStyleId>
              </a:tblPr>
              <a:tblGrid>
                <a:gridCol w="5873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5258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01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61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4151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статей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Сумма, руб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1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П/а</a:t>
                      </a:r>
                      <a:endParaRPr lang="ru-RU" sz="1400" b="1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РДС</a:t>
                      </a:r>
                      <a:endParaRPr lang="ru-RU" sz="1400" b="1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Комплектующие и вспомогательные материалы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21922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22668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Основная заработная плата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613,3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797,9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1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Дополнительная заработная плата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245,32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319,16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Социальные отчисления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257,58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335,11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087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Цеховые расходы, ВСЕГО: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815,68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334,42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Амортизация и текущий ремонт зданий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334,42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435,09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20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Заработная плата АУП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217,65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387,51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20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Прочие расходы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16,31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21,22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2611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Ремонт, содержание и эксплуатация </a:t>
                      </a:r>
                      <a:r>
                        <a:rPr lang="ru-RU" sz="1400" dirty="0" smtClean="0">
                          <a:effectLst/>
                        </a:rPr>
                        <a:t>оборудования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686,89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893,64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Амортизация оборудования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419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545,12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626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Эксплуатация оборудования (сил. электроэнергия, текущий ремонт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209,5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272,56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Износ </a:t>
                      </a:r>
                      <a:r>
                        <a:rPr lang="ru-RU" sz="1400" dirty="0">
                          <a:effectLst/>
                        </a:rPr>
                        <a:t>инструмента, приспособления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tx1"/>
                          </a:solidFill>
                          <a:effectLst/>
                          <a:ea typeface="Times New Roman" panose="02020603050405020304"/>
                          <a:cs typeface="+mn-lt"/>
                        </a:rPr>
                        <a:t>54,95</a:t>
                      </a:r>
                      <a:endParaRPr lang="en-US" sz="1400" i="0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71,49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41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Прочие расходы (вспомогательный материал)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3,43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4,46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41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Общие расходы (охрана труда, экология и т.п.)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34,34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44,68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41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Себестоимость выпуска продукции (работ)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24575,11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26119,69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Внепроизводственные расходы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6,13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7,97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Общая себестоимость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24581,24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26127,66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11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Плановая прибыль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6145,31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6531,91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Оптовая цена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30726,55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32659,57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13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НДС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6145,31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6531,91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14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Отпускная цена</a:t>
                      </a:r>
                      <a:endParaRPr lang="ru-RU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36871,86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solidFill>
                            <a:schemeClr val="dk1"/>
                          </a:solidFill>
                          <a:effectLst/>
                          <a:ea typeface="+mn-ea"/>
                          <a:cs typeface="+mn-cs"/>
                        </a:rPr>
                        <a:t>39191,48</a:t>
                      </a:r>
                      <a:endParaRPr lang="en-US" sz="1400" i="1" dirty="0">
                        <a:solidFill>
                          <a:schemeClr val="tx1"/>
                        </a:solidFill>
                        <a:effectLst/>
                        <a:ea typeface="Times New Roman" panose="02020603050405020304"/>
                        <a:cs typeface="+mn-lt"/>
                      </a:endParaRPr>
                    </a:p>
                  </a:txBody>
                  <a:tcPr marL="45326" marR="45326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"/>
          <p:cNvSpPr txBox="1"/>
          <p:nvPr/>
        </p:nvSpPr>
        <p:spPr>
          <a:xfrm>
            <a:off x="3494405" y="226692"/>
            <a:ext cx="441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Охрана труда</a:t>
            </a:r>
            <a:endParaRPr kumimoji="0" lang="ru-RU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69070" y="946802"/>
            <a:ext cx="822803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Допущенному сварщику для выполнения сборочно-сварочных работ по металлоконструкции «Аппарат автосцепки» необходимо соблюдать перечень инструкций по охране труда – ИОТ.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65125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ИОТ при проведении инструктажа;</a:t>
            </a:r>
          </a:p>
          <a:p>
            <a:pPr indent="365125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№2 ИОТ при работах с электрогазосварочным оборудованием;</a:t>
            </a:r>
          </a:p>
          <a:p>
            <a:pPr indent="365125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№3 ИОТ при работах со стропальным и такелажным оборудованием;</a:t>
            </a:r>
          </a:p>
          <a:p>
            <a:pPr indent="365125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№4 ИОТ при слесарных и механосборочных работах;</a:t>
            </a:r>
          </a:p>
          <a:p>
            <a:pPr indent="365125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№5 ИОТ при проведении контроля выпускаемой продукции;</a:t>
            </a:r>
          </a:p>
          <a:p>
            <a:pPr indent="365125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№6 ИОТ использование средств индивидуальной защиты.</a:t>
            </a:r>
          </a:p>
          <a:p>
            <a:pPr indent="365125"/>
            <a:endParaRPr lang="ru-RU" sz="2400" dirty="0" smtClean="0">
              <a:latin typeface="GOST type A" panose="020B05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00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7725"/>
          </a:xfrm>
        </p:spPr>
        <p:txBody>
          <a:bodyPr vert="horz" wrap="square" lIns="91440" tIns="45720" rIns="91440" bIns="45720" anchor="ctr"/>
          <a:lstStyle/>
          <a:p>
            <a:pPr algn="ctr"/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ыводы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75847" y="1242647"/>
            <a:ext cx="11772314" cy="50167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В результате работы над дипломным проектом выполнено: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Сборочный чертёж конструкции, и спецификация.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Требования к изготовлению сварной металлоконструкции.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Маршрутная технологию изготовления сварной металлоконструкции "Аппарат автосцепки".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Проведён анализ технологичности конструкции и предложены мероприятия по её повышению.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Назначены мероприятия по контролю качества, снижению напряжений и деформации.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Разработаны мероприятия по технике безопасности, охране среды, противопожарные.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Выполнены  расчёты: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Свариваемости основного металла сварной металлоконструкции.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Параметры режима для двух видов сварки.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Сравнения двух видов сварки.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Назначено: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Сборочное и сварочное оборудование.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Разработана операционная карта.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prstClr val="black"/>
                </a:solidFill>
                <a:cs typeface="+mn-lt"/>
                <a:sym typeface="+mn-ea"/>
              </a:rPr>
              <a:t>Разработанный технологический процесс представляется наиболее оптимальным при данных условиях производства.</a:t>
            </a:r>
          </a:p>
        </p:txBody>
      </p:sp>
    </p:spTree>
    <p:extLst>
      <p:ext uri="{BB962C8B-B14F-4D97-AF65-F5344CB8AC3E}">
        <p14:creationId xmlns:p14="http://schemas.microsoft.com/office/powerpoint/2010/main" val="266905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199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Основные цели и задачи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4"/>
          <p:cNvSpPr>
            <a:spLocks noGrp="1"/>
          </p:cNvSpPr>
          <p:nvPr>
            <p:ph sz="half" idx="1"/>
          </p:nvPr>
        </p:nvSpPr>
        <p:spPr>
          <a:xfrm>
            <a:off x="499745" y="1520190"/>
            <a:ext cx="5181600" cy="1240427"/>
          </a:xfrm>
        </p:spPr>
        <p:txBody>
          <a:bodyPr vert="horz" wrap="square" lIns="91440" tIns="45720" rIns="91440" bIns="45720" anchor="t"/>
          <a:lstStyle/>
          <a:p>
            <a:pPr marL="0" indent="0">
              <a:buNone/>
            </a:pP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проекта-</a:t>
            </a:r>
            <a:r>
              <a:rPr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разработать технологический процесс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сборки и сварки</a:t>
            </a:r>
            <a:r>
              <a:rPr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металлоконструкции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«Аппарат автосцепки».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1600" dirty="0"/>
          </a:p>
          <a:p>
            <a:endParaRPr lang="ru-RU" sz="1600" dirty="0"/>
          </a:p>
          <a:p>
            <a:pPr marL="0" indent="0">
              <a:buNone/>
            </a:pPr>
            <a:endParaRPr lang="ru-RU" altLang="ru-RU" sz="1600" dirty="0"/>
          </a:p>
          <a:p>
            <a:endParaRPr lang="ru-RU" altLang="ru-RU" sz="1600" dirty="0"/>
          </a:p>
        </p:txBody>
      </p:sp>
      <p:sp>
        <p:nvSpPr>
          <p:cNvPr id="6" name="Text Box 5"/>
          <p:cNvSpPr txBox="1"/>
          <p:nvPr/>
        </p:nvSpPr>
        <p:spPr>
          <a:xfrm>
            <a:off x="5846445" y="1520190"/>
            <a:ext cx="5731510" cy="44012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К задачам проекта отнесено :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Составление требований к конструкции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;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Выбор материала для конструкции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Анализ технологичности сварной конструкции;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Составление маршрута и разработка технологического процесса с разработкой 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сборочных </a:t>
            </a: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и сварочных операций</a:t>
            </a: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Разработка контроля качества </a:t>
            </a:r>
            <a:r>
              <a:rPr lang="ru-RU" alt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и 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мероприятий </a:t>
            </a: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по предупреждению сварочных  деформаций и напряжений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;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Экономические расчеты;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Оформление 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сборочного  чертежа, спецификации</a:t>
            </a:r>
            <a:r>
              <a:rPr kumimoji="0" lang="en-US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,</a:t>
            </a:r>
            <a:r>
              <a:rPr lang="ru-RU" alt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плана цеха ,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операционной карты.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59" y="2736910"/>
            <a:ext cx="4393426" cy="3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000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lvl="0" algn="ctr">
              <a:defRPr/>
            </a:pPr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 сварной конструкции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207368" y="1687997"/>
            <a:ext cx="5586211" cy="460863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Металлоконструкция «Аппарат автосцепки» предназначена для сцепления вагонов между собой или с  </a:t>
            </a:r>
            <a:r>
              <a:rPr lang="ru-RU" sz="2000" dirty="0" smtClean="0"/>
              <a:t>тепловозом</a:t>
            </a:r>
            <a:r>
              <a:rPr lang="ru-RU" sz="2000" dirty="0"/>
              <a:t>, работает на растяжение  как тяговый орган, должна   воспринимать  ударные нагрузки при сцеплении</a:t>
            </a:r>
          </a:p>
          <a:p>
            <a:pPr marL="0" indent="0">
              <a:buNone/>
            </a:pPr>
            <a:r>
              <a:rPr lang="ru-RU" sz="2000" dirty="0"/>
              <a:t>     Конструкция  построена по типу рамы из листовых прямой и двух гнутых пластин с цилиндрической </a:t>
            </a:r>
            <a:r>
              <a:rPr lang="ru-RU" sz="2000" dirty="0" err="1" smtClean="0"/>
              <a:t>бонкой</a:t>
            </a:r>
            <a:r>
              <a:rPr lang="ru-RU" sz="2000" dirty="0" smtClean="0"/>
              <a:t> </a:t>
            </a:r>
            <a:r>
              <a:rPr lang="ru-RU" sz="2000" dirty="0"/>
              <a:t>в стыке гнутых пластин проката, которые усилены четырьмя наборами  внутренних ребер жесткости  и двумя внешними ребрами. Детали соединены одним стыковым соединением, остальные сварные соединения –тавровые.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21925" y="5896518"/>
            <a:ext cx="35983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«Аппарат автосцепки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33" y="1825625"/>
            <a:ext cx="4929334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08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 vert="horz" wrap="square" lIns="91440" tIns="45720" rIns="91440" bIns="45720" anchor="ctr"/>
          <a:lstStyle/>
          <a:p>
            <a:pPr algn="ctr"/>
            <a:r>
              <a:rPr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основного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сварочного материалов</a:t>
            </a:r>
            <a:endParaRPr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607060" y="1185057"/>
            <a:ext cx="5798832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Химический состав </a:t>
            </a:r>
            <a:r>
              <a:rPr lang="ru-RU" alt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стали: 09Г2 </a:t>
            </a:r>
            <a:r>
              <a:rPr lang="ru-RU" alt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% ГОСТ 5632-72</a:t>
            </a:r>
            <a:endParaRPr kumimoji="0" lang="ru-RU" alt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2"/>
          <p:cNvSpPr txBox="1"/>
          <p:nvPr/>
        </p:nvSpPr>
        <p:spPr>
          <a:xfrm>
            <a:off x="607060" y="4104640"/>
            <a:ext cx="184731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/>
              <a:ea typeface="+mn-ea"/>
              <a:cs typeface="+mn-lt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280456"/>
              </p:ext>
            </p:extLst>
          </p:nvPr>
        </p:nvGraphicFramePr>
        <p:xfrm>
          <a:off x="6742186" y="3918536"/>
          <a:ext cx="499999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18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181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62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Сварочные</a:t>
                      </a:r>
                      <a:r>
                        <a:rPr lang="ru-RU" sz="180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материалы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ru-RU" sz="18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Проволока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Св-08Г2С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2110">
                <a:tc>
                  <a:txBody>
                    <a:bodyPr/>
                    <a:lstStyle/>
                    <a:p>
                      <a:r>
                        <a:rPr lang="ru-RU" sz="18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Газовая</a:t>
                      </a:r>
                      <a:r>
                        <a:rPr lang="ru-RU" sz="18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смесь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«смесь 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Ar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– CO2»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смесь аргона и углекислого газа)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07060" y="3274167"/>
            <a:ext cx="4618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Технологические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свойства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124294"/>
              </p:ext>
            </p:extLst>
          </p:nvPr>
        </p:nvGraphicFramePr>
        <p:xfrm>
          <a:off x="607060" y="1699848"/>
          <a:ext cx="11151184" cy="1465384"/>
        </p:xfrm>
        <a:graphic>
          <a:graphicData uri="http://schemas.openxmlformats.org/drawingml/2006/table">
            <a:tbl>
              <a:tblPr firstRow="1" firstCol="1" bandRow="1" bandCol="1">
                <a:tableStyleId>{10A1B5D5-9B99-4C35-A422-299274C87663}</a:tableStyleId>
              </a:tblPr>
              <a:tblGrid>
                <a:gridCol w="1773837"/>
                <a:gridCol w="1168309"/>
                <a:gridCol w="1168309"/>
                <a:gridCol w="1171872"/>
                <a:gridCol w="1155249"/>
                <a:gridCol w="1184932"/>
                <a:gridCol w="1207492"/>
                <a:gridCol w="1155249"/>
                <a:gridCol w="1165935"/>
              </a:tblGrid>
              <a:tr h="7586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Марка стали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Si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Mn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Ni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Cr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Cu</a:t>
                      </a:r>
                      <a:endParaRPr lang="ru-RU" sz="1800" b="1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067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09Г2  </a:t>
                      </a:r>
                      <a:endParaRPr lang="ru-RU" sz="1800" b="1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0,12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0,17 - 0,37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1,4 - 1,8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0,3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0,04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0,035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0,3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0,3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851838"/>
              </p:ext>
            </p:extLst>
          </p:nvPr>
        </p:nvGraphicFramePr>
        <p:xfrm>
          <a:off x="607060" y="3815207"/>
          <a:ext cx="5711678" cy="2823629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2855549"/>
                <a:gridCol w="2856129"/>
              </a:tblGrid>
              <a:tr h="3584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solidFill>
                            <a:schemeClr val="tx1"/>
                          </a:solidFill>
                          <a:effectLst/>
                        </a:rPr>
                        <a:t>Свариваемость </a:t>
                      </a:r>
                      <a:endParaRPr lang="ru-RU" sz="1800" i="0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</a:rPr>
                        <a:t>Без ограничений</a:t>
                      </a:r>
                      <a:endParaRPr lang="ru-RU" sz="1800" b="0" i="1" dirty="0">
                        <a:solidFill>
                          <a:schemeClr val="tx1"/>
                        </a:solidFill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382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</a:rPr>
                        <a:t>Способы сварки </a:t>
                      </a:r>
                      <a:endParaRPr lang="ru-RU" sz="1800" i="0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РДС, АДС под флюсом и газовой защитой, ЭШС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22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</a:rPr>
                        <a:t>Флокеночувствительность </a:t>
                      </a:r>
                      <a:endParaRPr lang="ru-RU" sz="1800" i="0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Не чувствительна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5839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</a:rPr>
                        <a:t>Склонность к отпускной хрупкости</a:t>
                      </a:r>
                      <a:endParaRPr lang="ru-RU" sz="1800" i="0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Не склонна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84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effectLst/>
                        </a:rPr>
                        <a:t>Заменители</a:t>
                      </a:r>
                      <a:endParaRPr lang="ru-RU" sz="1800" i="0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09Г2С,10Г2,09Г2Д,09Г2Т.</a:t>
                      </a:r>
                      <a:endParaRPr lang="ru-RU" sz="18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61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38200" y="373380"/>
            <a:ext cx="10515600" cy="473075"/>
          </a:xfrm>
        </p:spPr>
        <p:txBody>
          <a:bodyPr vert="horz" wrap="square" lIns="91440" tIns="45720" rIns="91440" bIns="45720" anchor="ctr"/>
          <a:lstStyle/>
          <a:p>
            <a:pPr algn="ctr"/>
            <a:r>
              <a:rPr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технологического процесса</a:t>
            </a:r>
          </a:p>
        </p:txBody>
      </p:sp>
      <p:pic>
        <p:nvPicPr>
          <p:cNvPr id="4410" name="Picture 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00" y="524937"/>
            <a:ext cx="6084000" cy="622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17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 vert="horz" wrap="square" lIns="91440" tIns="45720" rIns="91440" bIns="45720" anchor="ctr"/>
          <a:lstStyle/>
          <a:p>
            <a:pPr algn="ctr"/>
            <a:r>
              <a:rPr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Поузловая сборка конструкции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4510271" y="2969692"/>
            <a:ext cx="24115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Узел 2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7924872" y="2969692"/>
            <a:ext cx="235684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Узел 3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2744849" y="6264212"/>
            <a:ext cx="59423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alt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кончательная сборка </a:t>
            </a:r>
            <a:endParaRPr kumimoji="0" lang="ru-RU" alt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5039" y="2969692"/>
            <a:ext cx="26203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Узел 1 </a:t>
            </a:r>
            <a:endParaRPr lang="ru-RU" sz="2000" b="1" dirty="0"/>
          </a:p>
        </p:txBody>
      </p:sp>
      <p:pic>
        <p:nvPicPr>
          <p:cNvPr id="13" name="Рисунок 12"/>
          <p:cNvPicPr/>
          <p:nvPr/>
        </p:nvPicPr>
        <p:blipFill>
          <a:blip r:embed="rId2"/>
          <a:stretch>
            <a:fillRect/>
          </a:stretch>
        </p:blipFill>
        <p:spPr>
          <a:xfrm>
            <a:off x="307290" y="1125415"/>
            <a:ext cx="3455817" cy="134070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221" y="1350290"/>
            <a:ext cx="3459611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668" y="1045425"/>
            <a:ext cx="2389045" cy="1751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472" y="3369802"/>
            <a:ext cx="3001108" cy="2484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528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2625"/>
          </a:xfrm>
        </p:spPr>
        <p:txBody>
          <a:bodyPr vert="horz" wrap="square" lIns="91440" tIns="45720" rIns="91440" bIns="45720" anchor="ctr"/>
          <a:lstStyle/>
          <a:p>
            <a:pPr algn="ctr"/>
            <a:r>
              <a:rPr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Параметры сварки для типов швов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437606" y="665797"/>
            <a:ext cx="673798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Параметры режима сварки сварных швов.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270676"/>
              </p:ext>
            </p:extLst>
          </p:nvPr>
        </p:nvGraphicFramePr>
        <p:xfrm>
          <a:off x="437607" y="1230921"/>
          <a:ext cx="11250302" cy="5636355"/>
        </p:xfrm>
        <a:graphic>
          <a:graphicData uri="http://schemas.openxmlformats.org/drawingml/2006/table">
            <a:tbl>
              <a:tblPr/>
              <a:tblGrid>
                <a:gridCol w="1804774"/>
                <a:gridCol w="1576062"/>
                <a:gridCol w="1582565"/>
                <a:gridCol w="1688791"/>
                <a:gridCol w="2299055"/>
                <a:gridCol w="2299055"/>
              </a:tblGrid>
              <a:tr h="2796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Тип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размеры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сварного шва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b="1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Проходы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Параметры процесса сварки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81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Диаметр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проволоки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600" b="1" baseline="-25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эл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 мм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Сила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сварочного   тока, I</a:t>
                      </a:r>
                      <a:r>
                        <a:rPr lang="ru-RU" sz="1600" b="1" baseline="-25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А.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Напряжение на дуге,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 U</a:t>
                      </a:r>
                      <a:r>
                        <a:rPr lang="ru-RU" sz="1600" b="1" baseline="-25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Скорость сварки,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</a:t>
                      </a:r>
                      <a:r>
                        <a:rPr lang="ru-RU" sz="1600" b="1" baseline="-25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м/ч.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796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C25, S20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мм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F=104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мм</a:t>
                      </a:r>
                      <a:r>
                        <a:rPr lang="ru-RU" sz="1600" b="1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проход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389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следующие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проходы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1.6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592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T3, ∆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F=80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мм</a:t>
                      </a:r>
                      <a:r>
                        <a:rPr lang="ru-RU" sz="1600" b="1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прохода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592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T3, ∆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F=48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мм</a:t>
                      </a:r>
                      <a:r>
                        <a:rPr lang="ru-RU" sz="1600" b="1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проход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6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T8, ∆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 и ∆10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F=139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мм</a:t>
                      </a:r>
                      <a:r>
                        <a:rPr lang="ru-RU" sz="1600" b="1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проход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3.8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389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следующие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проходы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1.6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6.6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435" marR="60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19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838200" y="348615"/>
            <a:ext cx="10515600" cy="434340"/>
          </a:xfrm>
        </p:spPr>
        <p:txBody>
          <a:bodyPr vert="horz" wrap="square" lIns="91440" tIns="45720" rIns="91440" bIns="45720" anchor="ctr"/>
          <a:lstStyle/>
          <a:p>
            <a:pPr algn="ctr"/>
            <a:r>
              <a:rPr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Сварочное оборудование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148047" y="861423"/>
            <a:ext cx="5283926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  <a:ea typeface="+mn-ea"/>
                <a:cs typeface="+mn-lt"/>
              </a:rPr>
              <a:t> </a:t>
            </a:r>
            <a:r>
              <a:rPr kumimoji="0" lang="ru-RU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Характеристики сварочного оборудования.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240433"/>
              </p:ext>
            </p:extLst>
          </p:nvPr>
        </p:nvGraphicFramePr>
        <p:xfrm>
          <a:off x="328246" y="1260203"/>
          <a:ext cx="5744307" cy="544068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512427"/>
                <a:gridCol w="2231880"/>
              </a:tblGrid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Напряжение питающей сети: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380 В ±15%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Частота питающей сети: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 Гц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Потребляемая мощность MIG: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23.4 кВА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Потребляемый ток: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 А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Сварочный ток MIG: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30–500 А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Рабочее напряжение MIG: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16.0–48.0 В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ПН (40°C):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Сварочный ток MIG (ПН 100%):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380 А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Напряжение холостого хода MIG: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73 В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Подающий механизм: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Выносной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Диаметр сварочной проволоки MIG: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1/1.2/1.6 мм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Максимальная масса катушки: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 кг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Скорость подачи проволоки: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1.5 – 18.0 м/мин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роликов: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шт.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Габариты: 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655×330×1030 мм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Вес: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57.2 кг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417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Тип: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Инверторный полуавтомат</a:t>
                      </a:r>
                      <a:endParaRPr lang="ru-RU" sz="1600" i="1" dirty="0">
                        <a:effectLst/>
                        <a:latin typeface="ГОСТ тип А"/>
                        <a:ea typeface="Times New Roman"/>
                        <a:cs typeface="Times New Roman"/>
                      </a:endParaRPr>
                    </a:p>
                  </a:txBody>
                  <a:tcPr marL="63990" marR="63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575" y="1758462"/>
            <a:ext cx="4496533" cy="29853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86954" y="5029201"/>
            <a:ext cx="4689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Инверторный сварочный полуавтомат СВАРОГ MIG 500 DSP (J06).</a:t>
            </a:r>
          </a:p>
        </p:txBody>
      </p:sp>
    </p:spTree>
    <p:extLst>
      <p:ext uri="{BB962C8B-B14F-4D97-AF65-F5344CB8AC3E}">
        <p14:creationId xmlns:p14="http://schemas.microsoft.com/office/powerpoint/2010/main" val="24406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2625"/>
          </a:xfrm>
        </p:spPr>
        <p:txBody>
          <a:bodyPr vert="horz" wrap="square" lIns="91440" tIns="45720" rIns="91440" bIns="45720" anchor="ctr"/>
          <a:lstStyle/>
          <a:p>
            <a:pPr algn="ctr"/>
            <a:r>
              <a:rPr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Контрольные операции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838200" y="1047841"/>
            <a:ext cx="10097770" cy="18774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Для металлоконструкции «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Аппарат автосцепки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» целесообразно использовать следующие виды контроля качества: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-    визуально-измерительный контроль(ВИК);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+mn-ea"/>
              </a:rPr>
              <a:t>капиллярный метод контроля</a:t>
            </a:r>
            <a:r>
              <a:rPr lang="ru-RU" noProof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(КМК).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/>
              <a:cs typeface="+mn-lt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/>
              <a:ea typeface="+mn-ea"/>
              <a:cs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9387" y="2180918"/>
            <a:ext cx="1035733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Мероприятия по снижению деформаций и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напряжений: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для коротких швов – на проход (рисунок </a:t>
            </a:r>
            <a:r>
              <a:rPr lang="ru-RU" dirty="0" smtClean="0"/>
              <a:t>12) ; для </a:t>
            </a:r>
            <a:r>
              <a:rPr lang="ru-RU" dirty="0"/>
              <a:t>средних  -от середины к краям (</a:t>
            </a:r>
            <a:r>
              <a:rPr lang="ru-RU" dirty="0" smtClean="0"/>
              <a:t>рисунок</a:t>
            </a:r>
            <a:r>
              <a:rPr lang="ru-RU" dirty="0"/>
              <a:t> </a:t>
            </a:r>
            <a:r>
              <a:rPr lang="ru-RU" dirty="0" smtClean="0"/>
              <a:t>13)</a:t>
            </a:r>
          </a:p>
          <a:p>
            <a:endParaRPr lang="ru-RU" i="1" dirty="0" smtClean="0"/>
          </a:p>
          <a:p>
            <a:endParaRPr lang="ru-RU" i="1" dirty="0"/>
          </a:p>
          <a:p>
            <a:r>
              <a:rPr lang="ru-RU" dirty="0"/>
              <a:t>Рисунок 12 – Короткие швы варятся методом на проход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i="1" dirty="0"/>
          </a:p>
          <a:p>
            <a:r>
              <a:rPr lang="ru-RU" dirty="0"/>
              <a:t>Рисунок 13 – Средние швы варятся методом от середины к </a:t>
            </a:r>
            <a:r>
              <a:rPr lang="ru-RU" dirty="0" smtClean="0"/>
              <a:t>краям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наложение </a:t>
            </a:r>
            <a:r>
              <a:rPr lang="ru-RU" dirty="0"/>
              <a:t>симметричных швов;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сварка  </a:t>
            </a:r>
            <a:r>
              <a:rPr lang="ru-RU" dirty="0"/>
              <a:t>концентрированным источником тепла (механизированная  сварка);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сопутствующий </a:t>
            </a:r>
            <a:r>
              <a:rPr lang="ru-RU" dirty="0"/>
              <a:t>подогрев для медленного остывания после завершения сварки;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использовать </a:t>
            </a:r>
            <a:r>
              <a:rPr lang="ru-RU" dirty="0"/>
              <a:t>качественные сборочно-сварочные приспособления;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назначить </a:t>
            </a:r>
            <a:r>
              <a:rPr lang="ru-RU" dirty="0"/>
              <a:t>минимально допускаемые по расчету сечения сварных швов, в то же время обеспечивавшие необходимую прочность и плотность конструкции, так как увеличение сечения швов ведет к увеличению объемов металла, создающего напряжения и деформации;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использовать </a:t>
            </a:r>
            <a:r>
              <a:rPr lang="ru-RU" dirty="0"/>
              <a:t>способы сварки с минимальным тепловложением.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/>
          <a:stretch>
            <a:fillRect/>
          </a:stretch>
        </p:blipFill>
        <p:spPr>
          <a:xfrm>
            <a:off x="2811352" y="2815590"/>
            <a:ext cx="1994413" cy="40894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3"/>
          <a:stretch>
            <a:fillRect/>
          </a:stretch>
        </p:blipFill>
        <p:spPr>
          <a:xfrm>
            <a:off x="2811351" y="3634152"/>
            <a:ext cx="1994413" cy="48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0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2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2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1040</Words>
  <Application>Microsoft Office PowerPoint</Application>
  <PresentationFormat>Произвольный</PresentationFormat>
  <Paragraphs>303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1_Тема2</vt:lpstr>
      <vt:lpstr>Тема2</vt:lpstr>
      <vt:lpstr>Презентация PowerPoint</vt:lpstr>
      <vt:lpstr>Основные цели и задачи</vt:lpstr>
      <vt:lpstr>Описание  сварной конструкции</vt:lpstr>
      <vt:lpstr>Свойства основного  и сварочного материалов</vt:lpstr>
      <vt:lpstr>Схема технологического процесса</vt:lpstr>
      <vt:lpstr>Поузловая сборка конструкции</vt:lpstr>
      <vt:lpstr>Параметры сварки для типов швов</vt:lpstr>
      <vt:lpstr>Сварочное оборудование</vt:lpstr>
      <vt:lpstr>Контрольные операции</vt:lpstr>
      <vt:lpstr>Конструкторская часть</vt:lpstr>
      <vt:lpstr>План цеха</vt:lpstr>
      <vt:lpstr>Презентация PowerPoint</vt:lpstr>
      <vt:lpstr>Презентация PowerPoint</vt:lpstr>
      <vt:lpstr>Выводы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Пахнев Кирилл Владимирович</dc:creator>
  <cp:lastModifiedBy>василий</cp:lastModifiedBy>
  <cp:revision>40</cp:revision>
  <dcterms:created xsi:type="dcterms:W3CDTF">2020-06-27T09:50:27Z</dcterms:created>
  <dcterms:modified xsi:type="dcterms:W3CDTF">2021-10-20T18:27:41Z</dcterms:modified>
</cp:coreProperties>
</file>