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8" r:id="rId1"/>
  </p:sldMasterIdLst>
  <p:sldIdLst>
    <p:sldId id="256" r:id="rId2"/>
    <p:sldId id="259" r:id="rId3"/>
    <p:sldId id="258" r:id="rId4"/>
    <p:sldId id="257" r:id="rId5"/>
    <p:sldId id="260" r:id="rId6"/>
    <p:sldId id="261" r:id="rId7"/>
    <p:sldId id="262" r:id="rId8"/>
    <p:sldId id="263" r:id="rId9"/>
    <p:sldId id="265" r:id="rId10"/>
    <p:sldId id="264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9" d="100"/>
          <a:sy n="89" d="100"/>
        </p:scale>
        <p:origin x="437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A0ACE-EF9E-4D84-AC6B-7C1FF1F2FDCE}" type="datetimeFigureOut">
              <a:rPr lang="ru-RU" smtClean="0"/>
              <a:t>16.10.2021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BF28C-191A-44C7-8CF1-4864414528AB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63866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A0ACE-EF9E-4D84-AC6B-7C1FF1F2FDCE}" type="datetimeFigureOut">
              <a:rPr lang="ru-RU" smtClean="0"/>
              <a:t>16.10.2021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BF28C-191A-44C7-8CF1-4864414528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1281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A0ACE-EF9E-4D84-AC6B-7C1FF1F2FDCE}" type="datetimeFigureOut">
              <a:rPr lang="ru-RU" smtClean="0"/>
              <a:t>16.10.2021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BF28C-191A-44C7-8CF1-4864414528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26143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A0ACE-EF9E-4D84-AC6B-7C1FF1F2FDCE}" type="datetimeFigureOut">
              <a:rPr lang="ru-RU" smtClean="0"/>
              <a:t>16.10.2021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BF28C-191A-44C7-8CF1-4864414528AB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067722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A0ACE-EF9E-4D84-AC6B-7C1FF1F2FDCE}" type="datetimeFigureOut">
              <a:rPr lang="ru-RU" smtClean="0"/>
              <a:t>16.10.2021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BF28C-191A-44C7-8CF1-4864414528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43517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A0ACE-EF9E-4D84-AC6B-7C1FF1F2FDCE}" type="datetimeFigureOut">
              <a:rPr lang="ru-RU" smtClean="0"/>
              <a:t>16.10.2021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BF28C-191A-44C7-8CF1-4864414528A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907764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A0ACE-EF9E-4D84-AC6B-7C1FF1F2FDCE}" type="datetimeFigureOut">
              <a:rPr lang="ru-RU" smtClean="0"/>
              <a:t>16.10.2021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BF28C-191A-44C7-8CF1-4864414528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04307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A0ACE-EF9E-4D84-AC6B-7C1FF1F2FDCE}" type="datetimeFigureOut">
              <a:rPr lang="ru-RU" smtClean="0"/>
              <a:t>16.10.2021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BF28C-191A-44C7-8CF1-4864414528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63525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A0ACE-EF9E-4D84-AC6B-7C1FF1F2FDCE}" type="datetimeFigureOut">
              <a:rPr lang="ru-RU" smtClean="0"/>
              <a:t>16.10.2021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BF28C-191A-44C7-8CF1-4864414528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5133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A0ACE-EF9E-4D84-AC6B-7C1FF1F2FDCE}" type="datetimeFigureOut">
              <a:rPr lang="ru-RU" smtClean="0"/>
              <a:t>16.10.2021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BF28C-191A-44C7-8CF1-4864414528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34171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A0ACE-EF9E-4D84-AC6B-7C1FF1F2FDCE}" type="datetimeFigureOut">
              <a:rPr lang="ru-RU" smtClean="0"/>
              <a:t>16.10.2021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BF28C-191A-44C7-8CF1-4864414528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346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A0ACE-EF9E-4D84-AC6B-7C1FF1F2FDCE}" type="datetimeFigureOut">
              <a:rPr lang="ru-RU" smtClean="0"/>
              <a:t>16.10.2021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BF28C-191A-44C7-8CF1-4864414528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4751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A0ACE-EF9E-4D84-AC6B-7C1FF1F2FDCE}" type="datetimeFigureOut">
              <a:rPr lang="ru-RU" smtClean="0"/>
              <a:t>16.10.2021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BF28C-191A-44C7-8CF1-4864414528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9220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A0ACE-EF9E-4D84-AC6B-7C1FF1F2FDCE}" type="datetimeFigureOut">
              <a:rPr lang="ru-RU" smtClean="0"/>
              <a:t>16.10.2021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BF28C-191A-44C7-8CF1-4864414528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3814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A0ACE-EF9E-4D84-AC6B-7C1FF1F2FDCE}" type="datetimeFigureOut">
              <a:rPr lang="ru-RU" smtClean="0"/>
              <a:t>16.10.2021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BF28C-191A-44C7-8CF1-4864414528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65863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A0ACE-EF9E-4D84-AC6B-7C1FF1F2FDCE}" type="datetimeFigureOut">
              <a:rPr lang="ru-RU" smtClean="0"/>
              <a:t>16.10.2021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BF28C-191A-44C7-8CF1-4864414528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7384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A0ACE-EF9E-4D84-AC6B-7C1FF1F2FDCE}" type="datetimeFigureOut">
              <a:rPr lang="ru-RU" smtClean="0"/>
              <a:t>16.10.2021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BF28C-191A-44C7-8CF1-4864414528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64711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1EFA0ACE-EF9E-4D84-AC6B-7C1FF1F2FDCE}" type="datetimeFigureOut">
              <a:rPr lang="ru-RU" smtClean="0"/>
              <a:t>16.10.2021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25EBF28C-191A-44C7-8CF1-4864414528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36401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29" r:id="rId1"/>
    <p:sldLayoutId id="2147483930" r:id="rId2"/>
    <p:sldLayoutId id="2147483931" r:id="rId3"/>
    <p:sldLayoutId id="2147483932" r:id="rId4"/>
    <p:sldLayoutId id="2147483933" r:id="rId5"/>
    <p:sldLayoutId id="2147483934" r:id="rId6"/>
    <p:sldLayoutId id="2147483935" r:id="rId7"/>
    <p:sldLayoutId id="2147483936" r:id="rId8"/>
    <p:sldLayoutId id="2147483937" r:id="rId9"/>
    <p:sldLayoutId id="2147483938" r:id="rId10"/>
    <p:sldLayoutId id="2147483939" r:id="rId11"/>
    <p:sldLayoutId id="2147483940" r:id="rId12"/>
    <p:sldLayoutId id="2147483941" r:id="rId13"/>
    <p:sldLayoutId id="2147483942" r:id="rId14"/>
    <p:sldLayoutId id="2147483943" r:id="rId15"/>
    <p:sldLayoutId id="2147483944" r:id="rId16"/>
    <p:sldLayoutId id="214748394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354042" y="-2809497"/>
            <a:ext cx="10782300" cy="5794235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/>
              <a:t>Агрессивное поведение младших </a:t>
            </a: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школьников. </a:t>
            </a:r>
            <a:br>
              <a:rPr lang="ru-RU" sz="4000" b="1" dirty="0" smtClean="0"/>
            </a:br>
            <a:r>
              <a:rPr lang="ru-RU" sz="4000" b="1" dirty="0" smtClean="0"/>
              <a:t>Профилактика </a:t>
            </a:r>
            <a:r>
              <a:rPr lang="ru-RU" sz="4000" b="1" dirty="0"/>
              <a:t>и коррекция</a:t>
            </a:r>
            <a:br>
              <a:rPr lang="ru-RU" sz="4000" b="1" dirty="0"/>
            </a:br>
            <a:endParaRPr lang="ru-RU" sz="4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63799" y="5121276"/>
            <a:ext cx="9228201" cy="1645920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Герасимова О.Н. педагог-психолог МБОУ СОШ№8</a:t>
            </a:r>
            <a:endParaRPr lang="ru-RU" dirty="0"/>
          </a:p>
        </p:txBody>
      </p:sp>
      <p:pic>
        <p:nvPicPr>
          <p:cNvPr id="7" name="Рисунок 6" descr="https://avatars.mds.yandex.net/get-zen_doc/222865/pub_5da71bde97b5d400b337bd8e_5da71f05e3062c00aff94d6d/scale_1200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9743" y="2665561"/>
            <a:ext cx="3950899" cy="301070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7630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9381" y="355279"/>
            <a:ext cx="8534400" cy="150706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Профилактика агрессивного поведения младших школьников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19381" y="1862346"/>
            <a:ext cx="9348310" cy="3615267"/>
          </a:xfrm>
        </p:spPr>
        <p:txBody>
          <a:bodyPr/>
          <a:lstStyle/>
          <a:p>
            <a:r>
              <a:rPr lang="ru-RU" dirty="0" smtClean="0"/>
              <a:t>Психологическое просвещение родителей по теме: « </a:t>
            </a:r>
            <a:r>
              <a:rPr lang="ru-RU" dirty="0"/>
              <a:t>П</a:t>
            </a:r>
            <a:r>
              <a:rPr lang="ru-RU" dirty="0" smtClean="0"/>
              <a:t>ричины детской агрессивности»</a:t>
            </a:r>
          </a:p>
          <a:p>
            <a:r>
              <a:rPr lang="ru-RU" dirty="0"/>
              <a:t>Психологическое </a:t>
            </a:r>
            <a:r>
              <a:rPr lang="ru-RU" dirty="0" smtClean="0"/>
              <a:t>просвещение педагогов направленное на выработку конструктивной  тактики во взаимодействии с агрессивным ребенком ( приемы экстренного вмешательства, разрешения конфликтных ситуаций, знание провоцирующих факторов и их недопущение)</a:t>
            </a:r>
          </a:p>
          <a:p>
            <a:r>
              <a:rPr lang="ru-RU" dirty="0" smtClean="0"/>
              <a:t>Классные часы на актуальную тематику с просмотром и обсуждением видеофильмов, дискуссии и </a:t>
            </a:r>
            <a:r>
              <a:rPr lang="ru-RU" dirty="0" err="1" smtClean="0"/>
              <a:t>т.д</a:t>
            </a:r>
            <a:r>
              <a:rPr lang="ru-RU" dirty="0" smtClean="0"/>
              <a:t>, упражнения на сплочение и </a:t>
            </a:r>
            <a:r>
              <a:rPr lang="ru-RU" dirty="0" err="1" smtClean="0"/>
              <a:t>командообразование</a:t>
            </a:r>
            <a:r>
              <a:rPr lang="ru-RU" dirty="0" smtClean="0"/>
              <a:t>, </a:t>
            </a:r>
            <a:r>
              <a:rPr lang="ru-RU" dirty="0" err="1" smtClean="0"/>
              <a:t>конфликтологию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3315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216150"/>
            <a:ext cx="10772775" cy="165893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«Агрессия -- это мотивированное деструктивное поведение</a:t>
            </a:r>
            <a:r>
              <a:rPr lang="ru-RU" dirty="0" smtClean="0"/>
              <a:t>,</a:t>
            </a:r>
            <a:br>
              <a:rPr lang="ru-RU" dirty="0" smtClean="0"/>
            </a:br>
            <a:r>
              <a:rPr lang="ru-RU" dirty="0" smtClean="0"/>
              <a:t> приносящее физический </a:t>
            </a:r>
            <a:r>
              <a:rPr lang="ru-RU" dirty="0"/>
              <a:t>и моральный ущерб </a:t>
            </a:r>
            <a:r>
              <a:rPr lang="ru-RU" dirty="0" smtClean="0"/>
              <a:t>людям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/>
              <a:t>или вызывающее у них психологический дискомфорт в виде отрицательных переживаний, напряжения, страха и подавленности»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(</a:t>
            </a:r>
            <a:r>
              <a:rPr lang="ru-RU" sz="2000" dirty="0" smtClean="0"/>
              <a:t>В </a:t>
            </a:r>
            <a:r>
              <a:rPr lang="ru-RU" sz="2000" dirty="0"/>
              <a:t>психологическом словаре М.И. Дьяченко и Л.А. </a:t>
            </a:r>
            <a:r>
              <a:rPr lang="ru-RU" sz="2000" dirty="0" err="1"/>
              <a:t>Кандыбович</a:t>
            </a:r>
            <a:r>
              <a:rPr lang="ru-RU" sz="2000" dirty="0"/>
              <a:t> </a:t>
            </a:r>
            <a:r>
              <a:rPr lang="ru-RU" sz="2000" dirty="0" smtClean="0"/>
              <a:t>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07419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71472" y="294894"/>
            <a:ext cx="8534400" cy="1507067"/>
          </a:xfrm>
        </p:spPr>
        <p:txBody>
          <a:bodyPr/>
          <a:lstStyle/>
          <a:p>
            <a:r>
              <a:rPr lang="ru-RU" dirty="0" smtClean="0"/>
              <a:t>Виды детской </a:t>
            </a:r>
            <a:r>
              <a:rPr lang="ru-RU" dirty="0"/>
              <a:t>А</a:t>
            </a:r>
            <a:r>
              <a:rPr lang="ru-RU" dirty="0" smtClean="0"/>
              <a:t>грессии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07571" y="2531852"/>
            <a:ext cx="8534400" cy="3615267"/>
          </a:xfrm>
        </p:spPr>
        <p:txBody>
          <a:bodyPr>
            <a:normAutofit fontScale="92500" lnSpcReduction="20000"/>
          </a:bodyPr>
          <a:lstStyle/>
          <a:p>
            <a:r>
              <a:rPr lang="ru-RU" sz="2400" dirty="0" smtClean="0"/>
              <a:t>Раздражение (вспыльчивость)</a:t>
            </a:r>
          </a:p>
          <a:p>
            <a:r>
              <a:rPr lang="ru-RU" sz="2400" dirty="0" smtClean="0"/>
              <a:t>Негативизм  (грубость речи и жестов)</a:t>
            </a:r>
          </a:p>
          <a:p>
            <a:r>
              <a:rPr lang="ru-RU" sz="2400" dirty="0" smtClean="0"/>
              <a:t>Вербальная агрессия (угрозы, бранные слова, обзывания)</a:t>
            </a:r>
          </a:p>
          <a:p>
            <a:r>
              <a:rPr lang="ru-RU" sz="2400" dirty="0" smtClean="0"/>
              <a:t>Физическая </a:t>
            </a:r>
            <a:r>
              <a:rPr lang="ru-RU" sz="2400" dirty="0"/>
              <a:t>агрессия</a:t>
            </a:r>
            <a:r>
              <a:rPr lang="ru-RU" sz="2400" dirty="0" smtClean="0"/>
              <a:t>(драка, наказания)</a:t>
            </a:r>
          </a:p>
          <a:p>
            <a:r>
              <a:rPr lang="ru-RU" sz="2400" dirty="0" smtClean="0"/>
              <a:t>Косвенная </a:t>
            </a:r>
            <a:r>
              <a:rPr lang="ru-RU" sz="2400" dirty="0"/>
              <a:t>агрессия</a:t>
            </a:r>
            <a:r>
              <a:rPr lang="ru-RU" sz="2400" dirty="0" smtClean="0"/>
              <a:t>(сплетни, злые шутки, порча вещей, воровство)</a:t>
            </a:r>
          </a:p>
          <a:p>
            <a:r>
              <a:rPr lang="ru-RU" sz="2400" dirty="0" err="1" smtClean="0"/>
              <a:t>Аутоагрессия</a:t>
            </a:r>
            <a:r>
              <a:rPr lang="ru-RU" sz="2400" dirty="0" smtClean="0"/>
              <a:t> (направленная на себя -  вырывание волос на голове, битье головой об стену, порезы, царапины и </a:t>
            </a:r>
            <a:r>
              <a:rPr lang="ru-RU" sz="2400" dirty="0" err="1" smtClean="0"/>
              <a:t>т.д</a:t>
            </a:r>
            <a:r>
              <a:rPr lang="ru-RU" sz="2400" dirty="0" smtClean="0"/>
              <a:t> вплоть до суицида)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55321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6854" y="0"/>
            <a:ext cx="8534400" cy="1507067"/>
          </a:xfrm>
        </p:spPr>
        <p:txBody>
          <a:bodyPr/>
          <a:lstStyle/>
          <a:p>
            <a:pPr algn="ctr"/>
            <a:r>
              <a:rPr lang="ru-RU" dirty="0" smtClean="0"/>
              <a:t>Гендерные различия в проявлении агрессии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1578655" y="1321593"/>
            <a:ext cx="4649787" cy="576262"/>
          </a:xfrm>
        </p:spPr>
        <p:txBody>
          <a:bodyPr/>
          <a:lstStyle/>
          <a:p>
            <a:r>
              <a:rPr lang="ru-RU" dirty="0"/>
              <a:t>Мальчики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459925" y="2012400"/>
            <a:ext cx="4937655" cy="4647192"/>
          </a:xfrm>
        </p:spPr>
        <p:txBody>
          <a:bodyPr>
            <a:normAutofit/>
          </a:bodyPr>
          <a:lstStyle/>
          <a:p>
            <a:r>
              <a:rPr lang="ru-RU" b="1" dirty="0" smtClean="0"/>
              <a:t> </a:t>
            </a:r>
            <a:r>
              <a:rPr lang="ru-RU" dirty="0" smtClean="0"/>
              <a:t>агрессия мальчиков проявляется более открыто и грубо, она менее управляема</a:t>
            </a:r>
          </a:p>
          <a:p>
            <a:r>
              <a:rPr lang="ru-RU" dirty="0" smtClean="0"/>
              <a:t>чаще </a:t>
            </a:r>
            <a:r>
              <a:rPr lang="ru-RU" dirty="0"/>
              <a:t>всего ведут себя агрессивно в учебе, спорте и при личной </a:t>
            </a:r>
            <a:r>
              <a:rPr lang="ru-RU" dirty="0" smtClean="0"/>
              <a:t>угрозе</a:t>
            </a:r>
          </a:p>
          <a:p>
            <a:r>
              <a:rPr lang="ru-RU" dirty="0"/>
              <a:t>выплескивают свой гнев на всех окружающих без </a:t>
            </a:r>
            <a:r>
              <a:rPr lang="ru-RU" dirty="0" smtClean="0"/>
              <a:t>разбора</a:t>
            </a:r>
          </a:p>
          <a:p>
            <a:r>
              <a:rPr lang="ru-RU" dirty="0"/>
              <a:t>В случае групповых </a:t>
            </a:r>
            <a:r>
              <a:rPr lang="ru-RU" dirty="0" smtClean="0"/>
              <a:t>столкновений </a:t>
            </a:r>
            <a:r>
              <a:rPr lang="ru-RU" dirty="0"/>
              <a:t>мальчики </a:t>
            </a:r>
            <a:r>
              <a:rPr lang="ru-RU" dirty="0" smtClean="0"/>
              <a:t>выступают в </a:t>
            </a:r>
            <a:r>
              <a:rPr lang="ru-RU" dirty="0"/>
              <a:t>роли </a:t>
            </a:r>
            <a:r>
              <a:rPr lang="ru-RU" dirty="0" smtClean="0"/>
              <a:t>исполнителей</a:t>
            </a:r>
          </a:p>
          <a:p>
            <a:endParaRPr lang="ru-RU" dirty="0" smtClean="0"/>
          </a:p>
          <a:p>
            <a:pPr marL="0" indent="0">
              <a:buNone/>
            </a:pPr>
            <a:endParaRPr lang="ru-RU" b="1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7868416" y="1218936"/>
            <a:ext cx="4665134" cy="576262"/>
          </a:xfrm>
        </p:spPr>
        <p:txBody>
          <a:bodyPr/>
          <a:lstStyle/>
          <a:p>
            <a:r>
              <a:rPr lang="ru-RU" dirty="0" smtClean="0"/>
              <a:t>Девочки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711200" y="1897855"/>
            <a:ext cx="4929188" cy="4666847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 грубое </a:t>
            </a:r>
            <a:r>
              <a:rPr lang="ru-RU" dirty="0"/>
              <a:t>проявление гнева </a:t>
            </a:r>
            <a:r>
              <a:rPr lang="ru-RU" dirty="0" smtClean="0"/>
              <a:t> </a:t>
            </a:r>
            <a:r>
              <a:rPr lang="ru-RU" dirty="0"/>
              <a:t>не </a:t>
            </a:r>
            <a:r>
              <a:rPr lang="ru-RU" dirty="0" smtClean="0"/>
              <a:t>свойственно.</a:t>
            </a:r>
          </a:p>
          <a:p>
            <a:r>
              <a:rPr lang="ru-RU" dirty="0"/>
              <a:t>рано заменяют физическую агрессию на вербальную, которая у них, чаще всего, проявляется в виде иронии и сарказма</a:t>
            </a:r>
            <a:r>
              <a:rPr lang="ru-RU" dirty="0" smtClean="0"/>
              <a:t>.</a:t>
            </a:r>
          </a:p>
          <a:p>
            <a:r>
              <a:rPr lang="ru-RU" dirty="0"/>
              <a:t>реагируют бурно на неблагодарность, психологическое давление и недооценку внешних данных. Гнев девочек определяется качеством взаимоотношений, в результате чего и возникает конфликтная ситуация</a:t>
            </a:r>
            <a:r>
              <a:rPr lang="ru-RU" dirty="0" smtClean="0"/>
              <a:t>.</a:t>
            </a:r>
          </a:p>
          <a:p>
            <a:r>
              <a:rPr lang="ru-RU" dirty="0"/>
              <a:t>агрессивное </a:t>
            </a:r>
            <a:r>
              <a:rPr lang="ru-RU" dirty="0" smtClean="0"/>
              <a:t>поведение избирательное</a:t>
            </a:r>
          </a:p>
          <a:p>
            <a:r>
              <a:rPr lang="ru-RU" dirty="0"/>
              <a:t>В случае групповых столкновений девочки чаще выступают в роли заводил и подстрекателей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65984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8" descr="https://cf.ppt-online.org/files1/slide/s/S3VP6qJneNZW0lohL4M9DGkdU1jiFI2YBOtcymwAEg/slide-2.jpg"/>
          <p:cNvPicPr>
            <a:picLocks noGrp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79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507339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5865" y="346653"/>
            <a:ext cx="8534400" cy="1507067"/>
          </a:xfrm>
        </p:spPr>
        <p:txBody>
          <a:bodyPr/>
          <a:lstStyle/>
          <a:p>
            <a:pPr algn="ctr"/>
            <a:r>
              <a:rPr lang="ru-RU" dirty="0" smtClean="0"/>
              <a:t>Причины агрессивного поведения школьников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19050" y="1928004"/>
            <a:ext cx="8534400" cy="4472796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Биологические причины (эмоциональные </a:t>
            </a:r>
            <a:r>
              <a:rPr lang="ru-RU" dirty="0"/>
              <a:t>нарушения, являющиеся следствием различных проблем перинатального или натального </a:t>
            </a:r>
            <a:r>
              <a:rPr lang="ru-RU" dirty="0" smtClean="0"/>
              <a:t>периода, </a:t>
            </a:r>
            <a:r>
              <a:rPr lang="ru-RU" dirty="0"/>
              <a:t>ослабленные </a:t>
            </a:r>
            <a:r>
              <a:rPr lang="ru-RU" dirty="0" smtClean="0"/>
              <a:t>дети – вследствие болезни, стрессовых ситуаций, психические и психопатические нарушения, ОВЗ)</a:t>
            </a:r>
          </a:p>
          <a:p>
            <a:r>
              <a:rPr lang="ru-RU" dirty="0" smtClean="0"/>
              <a:t>Недостатки семейного воспитания (</a:t>
            </a:r>
            <a:r>
              <a:rPr lang="ru-RU" dirty="0"/>
              <a:t>излишне строгое воспитание, постоянные запреты или </a:t>
            </a:r>
            <a:r>
              <a:rPr lang="ru-RU" dirty="0" smtClean="0"/>
              <a:t>отказы </a:t>
            </a:r>
            <a:r>
              <a:rPr lang="ru-RU" dirty="0"/>
              <a:t>и</a:t>
            </a:r>
            <a:r>
              <a:rPr lang="ru-RU" dirty="0" smtClean="0"/>
              <a:t>ли </a:t>
            </a:r>
            <a:r>
              <a:rPr lang="ru-RU" dirty="0"/>
              <a:t>наоборот</a:t>
            </a:r>
            <a:r>
              <a:rPr lang="ru-RU" dirty="0" smtClean="0"/>
              <a:t>, </a:t>
            </a:r>
            <a:r>
              <a:rPr lang="ru-RU" dirty="0"/>
              <a:t>излишнее потакание любым </a:t>
            </a:r>
            <a:r>
              <a:rPr lang="ru-RU" dirty="0" smtClean="0"/>
              <a:t>прихотям</a:t>
            </a:r>
            <a:r>
              <a:rPr lang="ru-RU" dirty="0"/>
              <a:t>,</a:t>
            </a:r>
            <a:r>
              <a:rPr lang="ru-RU" dirty="0" smtClean="0"/>
              <a:t> </a:t>
            </a:r>
            <a:r>
              <a:rPr lang="ru-RU" dirty="0"/>
              <a:t>повторение стиля поведения одного из </a:t>
            </a:r>
            <a:r>
              <a:rPr lang="ru-RU" dirty="0" smtClean="0"/>
              <a:t>родителей, жестокое обращение с детьми)</a:t>
            </a:r>
          </a:p>
          <a:p>
            <a:r>
              <a:rPr lang="ru-RU" dirty="0" smtClean="0"/>
              <a:t>Пример агрессивного поведения среди сверстников</a:t>
            </a:r>
          </a:p>
          <a:p>
            <a:r>
              <a:rPr lang="ru-RU" dirty="0" smtClean="0"/>
              <a:t>Пример агрессивного поведения в СМИ и компьютерных играх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87517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8997" y="415664"/>
            <a:ext cx="8534400" cy="1507067"/>
          </a:xfrm>
        </p:spPr>
        <p:txBody>
          <a:bodyPr/>
          <a:lstStyle/>
          <a:p>
            <a:r>
              <a:rPr lang="ru-RU" dirty="0" smtClean="0"/>
              <a:t>Диагностика агрессивности младших школьников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17458" y="2031839"/>
            <a:ext cx="8534400" cy="3615267"/>
          </a:xfrm>
        </p:spPr>
        <p:txBody>
          <a:bodyPr/>
          <a:lstStyle/>
          <a:p>
            <a:r>
              <a:rPr lang="ru-RU" dirty="0" smtClean="0"/>
              <a:t>Наблюдение</a:t>
            </a:r>
          </a:p>
          <a:p>
            <a:r>
              <a:rPr lang="ru-RU" dirty="0" smtClean="0"/>
              <a:t>Опросники, анкеты</a:t>
            </a:r>
          </a:p>
          <a:p>
            <a:pPr marL="0" indent="0">
              <a:buNone/>
            </a:pPr>
            <a:r>
              <a:rPr lang="ru-RU" dirty="0" smtClean="0"/>
              <a:t>«Ребенок глазами взрослого» - для родителей и учителей</a:t>
            </a:r>
          </a:p>
          <a:p>
            <a:r>
              <a:rPr lang="ru-RU" dirty="0" smtClean="0"/>
              <a:t>Проективные методики </a:t>
            </a:r>
          </a:p>
          <a:p>
            <a:pPr marL="0" indent="0">
              <a:buNone/>
            </a:pPr>
            <a:r>
              <a:rPr lang="ru-RU" dirty="0" smtClean="0"/>
              <a:t>«Кактус», «Несуществующее животное» «Дерево с человечками» – тест Уилсона и др.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84434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2733" y="182751"/>
            <a:ext cx="8534400" cy="1507067"/>
          </a:xfrm>
        </p:spPr>
        <p:txBody>
          <a:bodyPr/>
          <a:lstStyle/>
          <a:p>
            <a:r>
              <a:rPr lang="ru-RU" dirty="0" smtClean="0"/>
              <a:t>Направления коррекционной работы с агрессивными детьми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7562" y="1173192"/>
            <a:ext cx="11513540" cy="6124755"/>
          </a:xfrm>
        </p:spPr>
        <p:txBody>
          <a:bodyPr>
            <a:normAutofit/>
          </a:bodyPr>
          <a:lstStyle/>
          <a:p>
            <a:r>
              <a:rPr lang="ru-RU" dirty="0" smtClean="0"/>
              <a:t>Обучение детей приемлемым способам выражения </a:t>
            </a:r>
            <a:r>
              <a:rPr lang="ru-RU" dirty="0" smtClean="0"/>
              <a:t>гнева</a:t>
            </a:r>
          </a:p>
          <a:p>
            <a:pPr marL="0" indent="0">
              <a:buNone/>
            </a:pPr>
            <a:r>
              <a:rPr lang="ru-RU" dirty="0"/>
              <a:t>«Мешочек гнева», рисунок пластилином, арт – терапия, рвать бумагу, рисунок обидчика и </a:t>
            </a:r>
            <a:r>
              <a:rPr lang="ru-RU" dirty="0" err="1" smtClean="0"/>
              <a:t>т.д</a:t>
            </a:r>
            <a:endParaRPr lang="ru-RU" dirty="0" smtClean="0"/>
          </a:p>
          <a:p>
            <a:r>
              <a:rPr lang="ru-RU" dirty="0"/>
              <a:t>Обучение детей навыкам распознавания </a:t>
            </a:r>
            <a:r>
              <a:rPr lang="ru-RU" dirty="0" smtClean="0"/>
              <a:t>эмоций у себя и </a:t>
            </a:r>
            <a:r>
              <a:rPr lang="ru-RU" dirty="0" smtClean="0"/>
              <a:t>окружающих</a:t>
            </a:r>
          </a:p>
          <a:p>
            <a:pPr marL="0" indent="0">
              <a:buNone/>
            </a:pPr>
            <a:r>
              <a:rPr lang="ru-RU" dirty="0"/>
              <a:t>Смайлики, </a:t>
            </a:r>
            <a:r>
              <a:rPr lang="ru-RU" dirty="0" err="1"/>
              <a:t>вырази</a:t>
            </a:r>
            <a:r>
              <a:rPr lang="ru-RU" dirty="0"/>
              <a:t> эмоцию, прочитай с эмоцией, угадай </a:t>
            </a:r>
            <a:r>
              <a:rPr lang="ru-RU" dirty="0" smtClean="0"/>
              <a:t>эмоцию</a:t>
            </a:r>
            <a:endParaRPr lang="ru-RU" dirty="0" smtClean="0"/>
          </a:p>
          <a:p>
            <a:r>
              <a:rPr lang="ru-RU" dirty="0" smtClean="0"/>
              <a:t>Обучение навыкам </a:t>
            </a:r>
            <a:r>
              <a:rPr lang="ru-RU" dirty="0" err="1" smtClean="0"/>
              <a:t>саморегуляции</a:t>
            </a:r>
            <a:r>
              <a:rPr lang="ru-RU" dirty="0" smtClean="0"/>
              <a:t>, </a:t>
            </a:r>
            <a:r>
              <a:rPr lang="ru-RU" dirty="0"/>
              <a:t>умению владеть собой в ситуациях, провоцирующих вспышки гнева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/>
              <a:t>Дыхание: вдох на 1-2,задержка, выдох губы трубочкой на 3,4,5,6; счет до 10, выйти в другое помещение, спорт, танцы, животные, </a:t>
            </a:r>
            <a:r>
              <a:rPr lang="ru-RU" dirty="0" smtClean="0"/>
              <a:t>релаксация</a:t>
            </a:r>
            <a:endParaRPr lang="ru-RU" dirty="0"/>
          </a:p>
          <a:p>
            <a:r>
              <a:rPr lang="ru-RU" dirty="0"/>
              <a:t>Формирование способности к </a:t>
            </a:r>
            <a:r>
              <a:rPr lang="ru-RU" dirty="0" err="1"/>
              <a:t>эмпатии</a:t>
            </a:r>
            <a:r>
              <a:rPr lang="ru-RU" dirty="0"/>
              <a:t>, доверию, сочувствию, сопереживанию и т.д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/>
              <a:t>Упражнения «просьба» «слепой и поводырь» комплименты, и </a:t>
            </a:r>
            <a:r>
              <a:rPr lang="ru-RU" dirty="0" err="1"/>
              <a:t>т.д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76249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685800"/>
            <a:ext cx="8534400" cy="3614738"/>
          </a:xfrm>
        </p:spPr>
        <p:txBody>
          <a:bodyPr>
            <a:normAutofit/>
          </a:bodyPr>
          <a:lstStyle/>
          <a:p>
            <a:r>
              <a:rPr lang="ru-RU" sz="2400" dirty="0"/>
              <a:t>Обучение и развитие у детей навыков конструктивного общения и разрешения </a:t>
            </a:r>
            <a:r>
              <a:rPr lang="ru-RU" sz="2400" dirty="0" smtClean="0"/>
              <a:t>конфликтов</a:t>
            </a:r>
          </a:p>
          <a:p>
            <a:pPr marL="0" indent="0">
              <a:buNone/>
            </a:pPr>
            <a:r>
              <a:rPr lang="ru-RU" sz="2400" dirty="0"/>
              <a:t>Дискуссии, хороший и плохой зачин, активное </a:t>
            </a:r>
            <a:r>
              <a:rPr lang="ru-RU" sz="2400" dirty="0" smtClean="0"/>
              <a:t>слушание</a:t>
            </a:r>
            <a:endParaRPr lang="ru-RU" sz="2400" dirty="0"/>
          </a:p>
          <a:p>
            <a:r>
              <a:rPr lang="ru-RU" sz="2400" dirty="0"/>
              <a:t>Снижение уровня личной </a:t>
            </a:r>
            <a:r>
              <a:rPr lang="ru-RU" sz="2400" dirty="0" smtClean="0"/>
              <a:t>тревожности</a:t>
            </a:r>
            <a:endParaRPr lang="ru-RU" sz="2400" dirty="0"/>
          </a:p>
          <a:p>
            <a:r>
              <a:rPr lang="ru-RU" sz="2400" dirty="0"/>
              <a:t>Формирование адекватной самооценки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4654541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266</TotalTime>
  <Words>533</Words>
  <Application>Microsoft Office PowerPoint</Application>
  <PresentationFormat>Широкоэкранный</PresentationFormat>
  <Paragraphs>53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Century Gothic</vt:lpstr>
      <vt:lpstr>Wingdings 3</vt:lpstr>
      <vt:lpstr>Сектор</vt:lpstr>
      <vt:lpstr>Агрессивное поведение младших  школьников.  Профилактика и коррекция </vt:lpstr>
      <vt:lpstr>«Агрессия -- это мотивированное деструктивное поведение,  приносящее физический и моральный ущерб людям  или вызывающее у них психологический дискомфорт в виде отрицательных переживаний, напряжения, страха и подавленности»  (В психологическом словаре М.И. Дьяченко и Л.А. Кандыбович ) </vt:lpstr>
      <vt:lpstr>Виды детской Агрессии</vt:lpstr>
      <vt:lpstr>Гендерные различия в проявлении агрессии</vt:lpstr>
      <vt:lpstr>Презентация PowerPoint</vt:lpstr>
      <vt:lpstr>Причины агрессивного поведения школьников</vt:lpstr>
      <vt:lpstr>Диагностика агрессивности младших школьников</vt:lpstr>
      <vt:lpstr>Направления коррекционной работы с агрессивными детьми</vt:lpstr>
      <vt:lpstr>Презентация PowerPoint</vt:lpstr>
      <vt:lpstr>Профилактика агрессивного поведения младших школьников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Анатолий</dc:creator>
  <cp:lastModifiedBy>Анатолий</cp:lastModifiedBy>
  <cp:revision>24</cp:revision>
  <dcterms:created xsi:type="dcterms:W3CDTF">2020-10-25T13:47:15Z</dcterms:created>
  <dcterms:modified xsi:type="dcterms:W3CDTF">2021-10-16T19:54:55Z</dcterms:modified>
</cp:coreProperties>
</file>