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33"/>
  </p:notesMasterIdLst>
  <p:sldIdLst>
    <p:sldId id="331" r:id="rId2"/>
    <p:sldId id="332" r:id="rId3"/>
    <p:sldId id="333" r:id="rId4"/>
    <p:sldId id="334" r:id="rId5"/>
    <p:sldId id="335" r:id="rId6"/>
    <p:sldId id="336" r:id="rId7"/>
    <p:sldId id="337" r:id="rId8"/>
    <p:sldId id="338" r:id="rId9"/>
    <p:sldId id="347" r:id="rId10"/>
    <p:sldId id="348" r:id="rId11"/>
    <p:sldId id="352" r:id="rId12"/>
    <p:sldId id="353" r:id="rId13"/>
    <p:sldId id="356" r:id="rId14"/>
    <p:sldId id="357" r:id="rId15"/>
    <p:sldId id="360" r:id="rId16"/>
    <p:sldId id="361" r:id="rId17"/>
    <p:sldId id="362" r:id="rId18"/>
    <p:sldId id="363" r:id="rId19"/>
    <p:sldId id="367" r:id="rId20"/>
    <p:sldId id="368" r:id="rId21"/>
    <p:sldId id="369" r:id="rId22"/>
    <p:sldId id="370" r:id="rId23"/>
    <p:sldId id="373" r:id="rId24"/>
    <p:sldId id="374" r:id="rId25"/>
    <p:sldId id="375" r:id="rId26"/>
    <p:sldId id="378" r:id="rId27"/>
    <p:sldId id="382" r:id="rId28"/>
    <p:sldId id="383" r:id="rId29"/>
    <p:sldId id="384" r:id="rId30"/>
    <p:sldId id="385" r:id="rId31"/>
    <p:sldId id="38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660"/>
  </p:normalViewPr>
  <p:slideViewPr>
    <p:cSldViewPr>
      <p:cViewPr varScale="1">
        <p:scale>
          <a:sx n="107" d="100"/>
          <a:sy n="107" d="100"/>
        </p:scale>
        <p:origin x="-20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D110E4-73F6-4A04-9C8D-D6934114FE9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7B7004-A31C-4B90-851B-7663D72C382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37780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9261D2-47E2-4190-8527-258C2AD8AD9A}" type="slidenum">
              <a:rPr lang="ru-RU" altLang="ru-RU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ru-RU" alt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90DBC55-BCC1-4ACA-A56C-B551D4A8B89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7FFDC65-7939-4188-9142-B17EE327419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6002671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1757202-1831-43CD-A456-B9E548E0C0B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1B120B1-AEE8-4D76-A783-37334A10CD7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2648873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8A4FFD6-39CA-4544-839D-478EA3B7EAEB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B66CDE6-A305-4925-8CF4-23565E96990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4638183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92A6CF9-A113-4398-8E13-EC4D0E7290D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ACD1F3C-07E9-40EA-873F-56D5F05724A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6175504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509544A-15D4-40D9-848F-C405F46127DE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45BFB637-8D69-4255-846F-DA1E4856CDF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34003577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0589E72-31A7-42C7-9DA9-33FC5688AE6E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80CD461-3070-42D9-8F60-D1C32C239DF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1869821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750A507-22CC-4741-B5FD-4741BEA41F58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F699DB43-A92C-4E86-A1E2-FC8823A78F7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8290211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76EF78F-3448-4B20-B000-C7D8E84E0543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391D94C0-CCF8-4356-85C9-683E4AD03AA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8628262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CE4FB26-F071-4D64-9910-A6C0FA90DE59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EE1D7EB1-2F21-45CE-8318-DCDD045EB0E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1878708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897D7BB-07B2-4F8D-8E4D-781959ACDF5F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D730B34-4359-4A08-84B0-976FB6230F7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06103455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0C0ADD0-B529-4AFD-A80E-EB6EC97D2085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341FDC11-59F7-48E7-BDA3-F6B944F03D4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3244076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F3D3BAAB-C73B-4825-95C7-6E295BC4394A}" type="datetimeFigureOut">
              <a:rPr lang="ru-RU"/>
              <a:pPr>
                <a:defRPr/>
              </a:pPr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BDB2EAD-8D3D-4403-B2F1-AB549D6500D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gif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3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6.gif"/><Relationship Id="rId7" Type="http://schemas.openxmlformats.org/officeDocument/2006/relationships/image" Target="../media/image39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5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47.gif"/><Relationship Id="rId4" Type="http://schemas.openxmlformats.org/officeDocument/2006/relationships/image" Target="../media/image59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10" Type="http://schemas.openxmlformats.org/officeDocument/2006/relationships/image" Target="../media/image68.png"/><Relationship Id="rId4" Type="http://schemas.openxmlformats.org/officeDocument/2006/relationships/image" Target="../media/image63.jpeg"/><Relationship Id="rId9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70.jpeg"/><Relationship Id="rId7" Type="http://schemas.openxmlformats.org/officeDocument/2006/relationships/image" Target="../media/image73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6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79.jpeg"/><Relationship Id="rId9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1.jpeg"/><Relationship Id="rId7" Type="http://schemas.openxmlformats.org/officeDocument/2006/relationships/image" Target="../media/image94.gif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gif"/><Relationship Id="rId5" Type="http://schemas.openxmlformats.org/officeDocument/2006/relationships/image" Target="../media/image52.png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gif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5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gif"/><Relationship Id="rId4" Type="http://schemas.openxmlformats.org/officeDocument/2006/relationships/image" Target="../media/image10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7" Type="http://schemas.openxmlformats.org/officeDocument/2006/relationships/image" Target="../media/image4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gif"/><Relationship Id="rId4" Type="http://schemas.openxmlformats.org/officeDocument/2006/relationships/image" Target="../media/image10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gif"/><Relationship Id="rId7" Type="http://schemas.openxmlformats.org/officeDocument/2006/relationships/image" Target="../media/image114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jpeg"/><Relationship Id="rId5" Type="http://schemas.openxmlformats.org/officeDocument/2006/relationships/image" Target="../media/image112.png"/><Relationship Id="rId4" Type="http://schemas.openxmlformats.org/officeDocument/2006/relationships/image" Target="../media/image11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10.gif"/><Relationship Id="rId7" Type="http://schemas.openxmlformats.org/officeDocument/2006/relationships/image" Target="../media/image119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7" Type="http://schemas.openxmlformats.org/officeDocument/2006/relationships/image" Target="../media/image124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jpeg"/><Relationship Id="rId5" Type="http://schemas.openxmlformats.org/officeDocument/2006/relationships/image" Target="../media/image122.png"/><Relationship Id="rId4" Type="http://schemas.openxmlformats.org/officeDocument/2006/relationships/image" Target="../media/image1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7" Type="http://schemas.openxmlformats.org/officeDocument/2006/relationships/image" Target="../media/image129.png"/><Relationship Id="rId2" Type="http://schemas.openxmlformats.org/officeDocument/2006/relationships/image" Target="../media/image1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image" Target="../media/image110.gif"/><Relationship Id="rId7" Type="http://schemas.openxmlformats.org/officeDocument/2006/relationships/image" Target="../media/image132.jpe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5" Type="http://schemas.openxmlformats.org/officeDocument/2006/relationships/image" Target="../media/image52.png"/><Relationship Id="rId4" Type="http://schemas.openxmlformats.org/officeDocument/2006/relationships/image" Target="../media/image6.gif"/><Relationship Id="rId9" Type="http://schemas.openxmlformats.org/officeDocument/2006/relationships/image" Target="../media/image1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36.jpeg"/><Relationship Id="rId7" Type="http://schemas.openxmlformats.org/officeDocument/2006/relationships/image" Target="../media/image139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gif"/><Relationship Id="rId5" Type="http://schemas.openxmlformats.org/officeDocument/2006/relationships/image" Target="../media/image137.jpeg"/><Relationship Id="rId4" Type="http://schemas.openxmlformats.org/officeDocument/2006/relationships/image" Target="../media/image1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4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0.gif"/><Relationship Id="rId7" Type="http://schemas.openxmlformats.org/officeDocument/2006/relationships/image" Target="../media/image1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0.gif"/><Relationship Id="rId7" Type="http://schemas.openxmlformats.org/officeDocument/2006/relationships/image" Target="../media/image24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Relationship Id="rId9" Type="http://schemas.openxmlformats.org/officeDocument/2006/relationships/image" Target="../media/image2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10.gif"/><Relationship Id="rId7" Type="http://schemas.openxmlformats.org/officeDocument/2006/relationships/image" Target="../media/image1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0.gif"/><Relationship Id="rId7" Type="http://schemas.openxmlformats.org/officeDocument/2006/relationships/image" Target="../media/image13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2.png"/><Relationship Id="rId7" Type="http://schemas.openxmlformats.org/officeDocument/2006/relationships/image" Target="../media/image34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87018" y="335977"/>
            <a:ext cx="6476694" cy="3785652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МДОУ детский сад общеразвивающего вида № 28 «Ласточка» </a:t>
            </a:r>
            <a:r>
              <a:rPr lang="en-US" altLang="ru-RU" sz="12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/>
            </a:r>
            <a:br>
              <a:rPr lang="en-US" altLang="ru-RU" sz="12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altLang="ru-RU" sz="12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с. </a:t>
            </a:r>
            <a:r>
              <a:rPr lang="ru-RU" altLang="ru-RU" sz="1200" b="1" kern="0" dirty="0" err="1">
                <a:solidFill>
                  <a:srgbClr val="006600"/>
                </a:solidFill>
                <a:latin typeface="Comic Sans MS" panose="030F0702030302020204" pitchFamily="66" charset="0"/>
              </a:rPr>
              <a:t>Акатьево</a:t>
            </a:r>
            <a:r>
              <a:rPr lang="ru-RU" altLang="ru-RU" sz="12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, Коломенский городской округ</a:t>
            </a:r>
            <a:endParaRPr lang="ru-RU" altLang="ru-RU" sz="20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0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0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0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0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>
                <a:solidFill>
                  <a:srgbClr val="D50519"/>
                </a:solidFill>
                <a:latin typeface="Comic Sans MS" panose="030F0702030302020204" pitchFamily="66" charset="0"/>
              </a:rPr>
              <a:t>Проект</a:t>
            </a:r>
            <a:r>
              <a:rPr lang="ru-RU" altLang="ru-RU" sz="2800" b="1" kern="0" dirty="0">
                <a:solidFill>
                  <a:srgbClr val="D50519"/>
                </a:solidFill>
                <a:latin typeface="Comic Sans MS" panose="030F0702030302020204" pitchFamily="66" charset="0"/>
              </a:rPr>
              <a:t/>
            </a:r>
            <a:br>
              <a:rPr lang="ru-RU" altLang="ru-RU" sz="2800" b="1" kern="0" dirty="0">
                <a:solidFill>
                  <a:srgbClr val="D50519"/>
                </a:solidFill>
                <a:latin typeface="Comic Sans MS" panose="030F0702030302020204" pitchFamily="66" charset="0"/>
              </a:rPr>
            </a:br>
            <a:r>
              <a:rPr lang="ru-RU" altLang="ru-RU" sz="2800" b="1" kern="0" dirty="0">
                <a:solidFill>
                  <a:srgbClr val="D50519"/>
                </a:solidFill>
                <a:latin typeface="Comic Sans MS" panose="030F0702030302020204" pitchFamily="66" charset="0"/>
              </a:rPr>
              <a:t>«Не обижайте муравья!»</a:t>
            </a:r>
            <a:endParaRPr lang="ru-RU" altLang="ru-RU" sz="32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ru-RU" sz="3200" b="1" kern="0" dirty="0">
              <a:solidFill>
                <a:srgbClr val="D5051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ru-RU" sz="1400" b="1" kern="0" dirty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Автор проекта: Григорьева Татьяна Алексеевна (ВКК)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29.03.2019 </a:t>
            </a:r>
            <a:r>
              <a:rPr lang="ru-RU" sz="1400" b="1" kern="0" dirty="0">
                <a:solidFill>
                  <a:srgbClr val="006600"/>
                </a:solidFill>
                <a:latin typeface="Comic Sans MS" panose="030F0702030302020204" pitchFamily="66" charset="0"/>
              </a:rPr>
              <a:t>г</a:t>
            </a:r>
          </a:p>
        </p:txBody>
      </p:sp>
      <p:pic>
        <p:nvPicPr>
          <p:cNvPr id="13317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3388" y="3384550"/>
            <a:ext cx="3676651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1" descr="http://4.bp.blogspot.com/_SPAe2p8Y-kg/TK3hQ8BUMtI/AAAAAAAAAHA/p75K-GcT_oo/s1600/ant%20visi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873500"/>
            <a:ext cx="309245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21" descr="http://funforkids.ru/pictures/butterfly_forkids/butterfly0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25438"/>
            <a:ext cx="17748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63" y="60325"/>
            <a:ext cx="17176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2" descr=" Ленточка с &lt;b&gt;муравьями&lt;/b&gt;  гифка анимация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38275" y="6032500"/>
            <a:ext cx="58150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23" descr="http://funforkids.ru/pictures/butterfly_forkids/butterfly01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719263"/>
            <a:ext cx="93503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4" descr="https://f2.mylove.ru/1_3rBmmyiiF24XnMk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3381375"/>
            <a:ext cx="28067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5954713"/>
            <a:ext cx="9779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5" name="Прямоугольник 3"/>
          <p:cNvSpPr>
            <a:spLocks noChangeArrowheads="1"/>
          </p:cNvSpPr>
          <p:nvPr/>
        </p:nvSpPr>
        <p:spPr bwMode="auto">
          <a:xfrm>
            <a:off x="1592263" y="908050"/>
            <a:ext cx="626586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38572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Фестиваль – конкурс 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38572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исследовательских и творческих проектов 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385723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«Мы будущее России» в рамках проекта «Ключи мира»</a:t>
            </a:r>
            <a:endParaRPr lang="ru-RU" altLang="ru-RU" sz="1400"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476500"/>
            <a:ext cx="5076825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40241" y="313994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4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3"/>
          <a:stretch>
            <a:fillRect/>
          </a:stretch>
        </p:blipFill>
        <p:spPr bwMode="auto">
          <a:xfrm>
            <a:off x="6692900" y="5810250"/>
            <a:ext cx="1592263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63" y="5557838"/>
            <a:ext cx="1455737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Рисунок 8" descr="D:\ДЕТСКИЙ САД\Все проекты\2017-2018 Не обижайте муравья\фото проекта\20170626_1622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422275"/>
            <a:ext cx="3830638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Рисунок 12" descr="D:\ДЕТСКИЙ САД\Все проекты\2017-2018 Не обижайте муравья\фото проекта\20170704_1019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25" y="3351213"/>
            <a:ext cx="3830638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9" name="TextBox 1"/>
          <p:cNvSpPr txBox="1">
            <a:spLocks noChangeArrowheads="1"/>
          </p:cNvSpPr>
          <p:nvPr/>
        </p:nvSpPr>
        <p:spPr bwMode="auto">
          <a:xfrm>
            <a:off x="5099050" y="614363"/>
            <a:ext cx="246538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Дом муравьев под асфальтом.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4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2540" name="TextBox 2"/>
          <p:cNvSpPr txBox="1">
            <a:spLocks noChangeArrowheads="1"/>
          </p:cNvSpPr>
          <p:nvPr/>
        </p:nvSpPr>
        <p:spPr bwMode="auto">
          <a:xfrm>
            <a:off x="1187450" y="3092450"/>
            <a:ext cx="326707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все-таки они пытаются строить муравейник и над асфальтом. Но к сожалению, у них ничего не получается, так как люди, не замечая, наступают на муравейничек и затаптывают его. Слишком уж в неудобном для жилья месте приютились эти муравьи.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541" name="TextBox 3"/>
          <p:cNvSpPr txBox="1">
            <a:spLocks noChangeArrowheads="1"/>
          </p:cNvSpPr>
          <p:nvPr/>
        </p:nvSpPr>
        <p:spPr bwMode="auto">
          <a:xfrm>
            <a:off x="5116513" y="1425575"/>
            <a:ext cx="28924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Около муравейника появилась маленькая кучка из песчинок это – муравейничек. Хоть муравьи и живут в земле под асфальтом, </a:t>
            </a:r>
            <a:endParaRPr lang="ru-RU" altLang="ru-RU" sz="1600">
              <a:solidFill>
                <a:srgbClr val="000000"/>
              </a:solidFill>
            </a:endParaRPr>
          </a:p>
        </p:txBody>
      </p:sp>
      <p:pic>
        <p:nvPicPr>
          <p:cNvPr id="22542" name="Picture 18" descr="https://fs00.infourok.ru/images/doc/146/169278/hello_html_400505b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5557838"/>
            <a:ext cx="1490663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476500"/>
            <a:ext cx="5076825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8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88" y="0"/>
            <a:ext cx="16922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Рисунок 11" descr="D:\ДЕТСКИЙ САД\Все проекты\2017-2018 Не обижайте муравья\фото проекта\20170918_1642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382588"/>
            <a:ext cx="244792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Рисунок 15" descr="D:\ДЕТСКИЙ САД\Все проекты\2017-2018 Не обижайте муравья\фото проекта\20170918_164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75" y="3536950"/>
            <a:ext cx="4394200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2"/>
          <p:cNvSpPr txBox="1">
            <a:spLocks noChangeArrowheads="1"/>
          </p:cNvSpPr>
          <p:nvPr/>
        </p:nvSpPr>
        <p:spPr bwMode="auto">
          <a:xfrm>
            <a:off x="3922713" y="815975"/>
            <a:ext cx="40259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Около муравейника есть не только обычные бескрылые муравьи, но и крылатые, которые больше обыкновенных. Они бегают по земле, ненадолго взлетают и вновь опускаются около муравейника. </a:t>
            </a: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Некоторые, сев на землю, обламывают крылышки.</a:t>
            </a:r>
          </a:p>
        </p:txBody>
      </p:sp>
      <p:pic>
        <p:nvPicPr>
          <p:cNvPr id="23562" name="Picture 2" descr="http://www.playcast.ru/uploads/2016/08/16/1960213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5111750"/>
            <a:ext cx="3976688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25" y="5357813"/>
            <a:ext cx="11731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3"/>
          <a:stretch>
            <a:fillRect/>
          </a:stretch>
        </p:blipFill>
        <p:spPr bwMode="auto">
          <a:xfrm>
            <a:off x="0" y="5662613"/>
            <a:ext cx="15938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2" descr=" Ленточка с &lt;b&gt;муравьями&lt;/b&gt;  гифка анимация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5989638"/>
            <a:ext cx="749776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Рисунок 9" descr="D:\ДЕТСКИЙ САД\Все проекты\2017-2018 Не обижайте муравья\фото проекта\DSC056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8788"/>
            <a:ext cx="3790950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Рисунок 11" descr="D:\ДЕТСКИЙ САД\Все проекты\2017-2018 Не обижайте муравья\фото проекта\Фото-03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950" y="2020888"/>
            <a:ext cx="3106738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TextBox 1"/>
          <p:cNvSpPr txBox="1">
            <a:spLocks noChangeArrowheads="1"/>
          </p:cNvSpPr>
          <p:nvPr/>
        </p:nvSpPr>
        <p:spPr bwMode="auto">
          <a:xfrm>
            <a:off x="5386388" y="931863"/>
            <a:ext cx="1920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Рассматриваем муравьев вблизи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6" name="TextBox 2"/>
          <p:cNvSpPr txBox="1">
            <a:spLocks noChangeArrowheads="1"/>
          </p:cNvSpPr>
          <p:nvPr/>
        </p:nvSpPr>
        <p:spPr bwMode="auto">
          <a:xfrm>
            <a:off x="1270000" y="4625975"/>
            <a:ext cx="33686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Опыт «Муравьи – следопыты»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587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5305425"/>
            <a:ext cx="132715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18" descr="https://fs00.infourok.ru/images/doc/146/169278/hello_html_400505ba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5" y="3232150"/>
            <a:ext cx="1490663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Picture 16" descr="http://mdoy14urog.ucoz.ru/2/0_6f870_41b76ead_XL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025" y="-388938"/>
            <a:ext cx="2036763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6720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5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3"/>
          <a:stretch>
            <a:fillRect/>
          </a:stretch>
        </p:blipFill>
        <p:spPr bwMode="auto">
          <a:xfrm>
            <a:off x="0" y="5662613"/>
            <a:ext cx="15938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Рисунок 6" descr="D:\ДЕТСКИЙ САД\Все проекты\2017-2018 Не обижайте муравья\фото проекта\DSC082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496888"/>
            <a:ext cx="3960813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Рисунок 9" descr="D:\ДЕТСКИЙ САД\Все проекты\2017-2018 Не обижайте муравья\фото проекта\DSC082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850" y="3452813"/>
            <a:ext cx="3960813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Box 1"/>
          <p:cNvSpPr txBox="1">
            <a:spLocks noChangeArrowheads="1"/>
          </p:cNvSpPr>
          <p:nvPr/>
        </p:nvSpPr>
        <p:spPr bwMode="auto">
          <a:xfrm>
            <a:off x="5146675" y="1296988"/>
            <a:ext cx="2932113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Упражнение «Считай и называй»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610" name="TextBox 2"/>
          <p:cNvSpPr txBox="1">
            <a:spLocks noChangeArrowheads="1"/>
          </p:cNvSpPr>
          <p:nvPr/>
        </p:nvSpPr>
        <p:spPr bwMode="auto">
          <a:xfrm>
            <a:off x="1171575" y="4075113"/>
            <a:ext cx="27511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Дидактическая игра «Сделай муравья из геометрических фигур»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611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5432425"/>
            <a:ext cx="14430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95865">
            <a:off x="7239794" y="1804194"/>
            <a:ext cx="196215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476500"/>
            <a:ext cx="5076825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2485" y="366620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30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Box 1"/>
          <p:cNvSpPr txBox="1">
            <a:spLocks noChangeArrowheads="1"/>
          </p:cNvSpPr>
          <p:nvPr/>
        </p:nvSpPr>
        <p:spPr bwMode="auto">
          <a:xfrm>
            <a:off x="2058988" y="428625"/>
            <a:ext cx="51593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altLang="ru-RU" sz="2000" b="1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632" name="Рисунок 12" descr="D:\ДЕТСКИЙ САД\Все проекты\2017-2018 Не обижайте муравья\фото проекта\DSC081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914400"/>
            <a:ext cx="3859212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Рисунок 15" descr="D:\ДЕТСКИЙ САД\Все проекты\2017-2018 Не обижайте муравья\фото проекта\DSC081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3459163"/>
            <a:ext cx="3859213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2"/>
          <p:cNvSpPr txBox="1">
            <a:spLocks noChangeArrowheads="1"/>
          </p:cNvSpPr>
          <p:nvPr/>
        </p:nvSpPr>
        <p:spPr bwMode="auto">
          <a:xfrm>
            <a:off x="5183188" y="1746250"/>
            <a:ext cx="301783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Презентация «Расскажи о себе, Муравей»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35" name="TextBox 3"/>
          <p:cNvSpPr txBox="1">
            <a:spLocks noChangeArrowheads="1"/>
          </p:cNvSpPr>
          <p:nvPr/>
        </p:nvSpPr>
        <p:spPr bwMode="auto">
          <a:xfrm>
            <a:off x="1309688" y="4306888"/>
            <a:ext cx="25257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ОД «Правила поведения в природе»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636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5030788"/>
            <a:ext cx="18288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18" descr="http://dckv16.ucoz.ru/_si/2/9435948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5318125"/>
            <a:ext cx="2857500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0140" y="25732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3" name="Рисунок 9" descr="D:\ДЕТСКИЙ САД\Все проекты\2017-2018 Не обижайте муравья\фото проекта\DSC081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495300"/>
            <a:ext cx="3927475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10" descr="D:\ДЕТСКИЙ САД\Все проекты\2017-2018 Не обижайте муравья\фото проекта\DSC081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38" y="3351213"/>
            <a:ext cx="3927475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1"/>
          <p:cNvSpPr txBox="1">
            <a:spLocks noChangeArrowheads="1"/>
          </p:cNvSpPr>
          <p:nvPr/>
        </p:nvSpPr>
        <p:spPr bwMode="auto">
          <a:xfrm>
            <a:off x="5395913" y="1004888"/>
            <a:ext cx="25558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Игры, способствующие развитию дружеских отношений – «Муравьи», 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656" name="TextBox 2"/>
          <p:cNvSpPr txBox="1">
            <a:spLocks noChangeArrowheads="1"/>
          </p:cNvSpPr>
          <p:nvPr/>
        </p:nvSpPr>
        <p:spPr bwMode="auto">
          <a:xfrm>
            <a:off x="1279525" y="4300538"/>
            <a:ext cx="26162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«Веселый муравейник»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 </a:t>
            </a:r>
            <a:endParaRPr lang="ru-RU" altLang="ru-RU" sz="1800" b="1">
              <a:solidFill>
                <a:srgbClr val="006600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27657" name="Picture 2" descr="http://i74.fastpic.ru/big/2016/0318/71/2d1150a157e48b6264aabcacd0ec0571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34325" y="5192713"/>
            <a:ext cx="1284288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6" descr="http://mdoy14urog.ucoz.ru/2/0_6f870_41b76ead_XL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025" y="-388938"/>
            <a:ext cx="2036763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5172075"/>
            <a:ext cx="1925638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7" name="TextBox 1"/>
          <p:cNvSpPr txBox="1">
            <a:spLocks noChangeArrowheads="1"/>
          </p:cNvSpPr>
          <p:nvPr/>
        </p:nvSpPr>
        <p:spPr bwMode="auto">
          <a:xfrm>
            <a:off x="2078038" y="444500"/>
            <a:ext cx="51212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altLang="ru-RU" sz="2000" b="1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678" name="Рисунок 9" descr="D:\ДЕТСКИЙ САД\Все проекты\2017-2018 Не обижайте муравья\фото проекта\20171005_0925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966788"/>
            <a:ext cx="1944687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Рисунок 10" descr="D:\ДЕТСКИЙ САД\Все проекты\2017-2018 Не обижайте муравья\фото проекта\20171005_0925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966788"/>
            <a:ext cx="1946275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Рисунок 11" descr="D:\ДЕТСКИЙ САД\Все проекты\2017-2018 Не обижайте муравья\фото проекта\20171005_0944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3883025"/>
            <a:ext cx="43783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199131" y="5515300"/>
            <a:ext cx="1952144" cy="1433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15" y="4678715"/>
            <a:ext cx="2431618" cy="1491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3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3175"/>
            <a:ext cx="1295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TextBox 2"/>
          <p:cNvSpPr txBox="1">
            <a:spLocks noChangeArrowheads="1"/>
          </p:cNvSpPr>
          <p:nvPr/>
        </p:nvSpPr>
        <p:spPr bwMode="auto">
          <a:xfrm>
            <a:off x="3343275" y="1196975"/>
            <a:ext cx="25908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ОД по рисованию «Учимся рисовать муравья»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685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2540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6" name="Picture 8" descr="http://psihologiya.net.ua/SocZahist/0_b13ba_502cf765_ori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3606800"/>
            <a:ext cx="124301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Picture 16" descr="http://orlyatko-dnz.site/images/zima-leto-14-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8" y="2159000"/>
            <a:ext cx="2251075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52067" y="5113538"/>
            <a:ext cx="2499207" cy="18354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565" y="4474529"/>
            <a:ext cx="2626302" cy="16106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3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-3175"/>
            <a:ext cx="1295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Box 2"/>
          <p:cNvSpPr txBox="1">
            <a:spLocks noChangeArrowheads="1"/>
          </p:cNvSpPr>
          <p:nvPr/>
        </p:nvSpPr>
        <p:spPr bwMode="auto">
          <a:xfrm>
            <a:off x="3343275" y="1189038"/>
            <a:ext cx="25908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ОД по лепке «Муравей»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705" name="Рисунок 16" descr="D:\ДЕТСКИЙ САД\Все проекты\2017-2018 Не обижайте муравья\фото проекта\20171012_0926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425450"/>
            <a:ext cx="1928812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Рисунок 20" descr="D:\ДЕТСКИЙ САД\Все проекты\2017-2018 Не обижайте муравья\фото проекта\20171012_09254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425450"/>
            <a:ext cx="1928813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Рисунок 21" descr="D:\ДЕТСКИЙ САД\Все проекты\2017-2018 Не обижайте муравья\фото проекта\20171012_09363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2401888"/>
            <a:ext cx="2122488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16" descr="http://mdoy14urog.ucoz.ru/2/0_6f870_41b76ead_XL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438" y="-388938"/>
            <a:ext cx="2035175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688333" y="5140171"/>
            <a:ext cx="2462942" cy="1808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721" y="4952370"/>
            <a:ext cx="2431618" cy="1491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7" name="TextBox 2"/>
          <p:cNvSpPr txBox="1">
            <a:spLocks noChangeArrowheads="1"/>
          </p:cNvSpPr>
          <p:nvPr/>
        </p:nvSpPr>
        <p:spPr bwMode="auto">
          <a:xfrm>
            <a:off x="3263900" y="773113"/>
            <a:ext cx="25908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Коллективная работа по ручному труду «Муравейник»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28" name="Рисунок 16" descr="D:\ДЕТСКИЙ САД\Все проекты\2017-2018 Не обижайте муравья\фото проекта\20171018_1258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360363"/>
            <a:ext cx="2076450" cy="374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Рисунок 20" descr="D:\ДЕТСКИЙ САД\Все проекты\2017-2018 Не обижайте муравья\фото проекта\20171018_1259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431800"/>
            <a:ext cx="2076450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Рисунок 21" descr="D:\ДЕТСКИЙ САД\Все проекты\2017-2018 Не обижайте муравья\фото проекта\20171018_12582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5" y="2344738"/>
            <a:ext cx="2076450" cy="37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3865563"/>
            <a:ext cx="1295400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66845" y="371585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9" name="TextBox 2"/>
          <p:cNvSpPr txBox="1">
            <a:spLocks noChangeArrowheads="1"/>
          </p:cNvSpPr>
          <p:nvPr/>
        </p:nvSpPr>
        <p:spPr bwMode="auto">
          <a:xfrm>
            <a:off x="1238250" y="1322388"/>
            <a:ext cx="2590800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Чтение художественных произведений о муравьях</a:t>
            </a:r>
            <a:endParaRPr lang="ru-RU" altLang="ru-RU" sz="18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750" name="TextBox 1"/>
          <p:cNvSpPr txBox="1">
            <a:spLocks noChangeArrowheads="1"/>
          </p:cNvSpPr>
          <p:nvPr/>
        </p:nvSpPr>
        <p:spPr bwMode="auto">
          <a:xfrm>
            <a:off x="3487738" y="538163"/>
            <a:ext cx="2390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Речевое развитие</a:t>
            </a:r>
            <a:endParaRPr lang="ru-RU" altLang="ru-RU" sz="2000">
              <a:solidFill>
                <a:srgbClr val="D50519"/>
              </a:solidFill>
              <a:latin typeface="Comic Sans MS" panose="030F0702030302020204" pitchFamily="66" charset="0"/>
            </a:endParaRPr>
          </a:p>
        </p:txBody>
      </p:sp>
      <p:pic>
        <p:nvPicPr>
          <p:cNvPr id="31751" name="Рисунок 12" descr="D:\ДЕТСКИЙ САД\Все проекты\2017-2018 Не обижайте муравья\фото проекта\20171006_1554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063625"/>
            <a:ext cx="404812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Рисунок 16" descr="D:\ДЕТСКИЙ САД\Все проекты\2017-2018 Не обижайте муравья\фото проекта\20171006_1537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295650"/>
            <a:ext cx="1858963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Рисунок 20" descr="D:\ДЕТСКИЙ САД\Все проекты\2017-2018 Не обижайте муравья\фото проекта\20171006_1538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373438"/>
            <a:ext cx="1858963" cy="303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Box 22"/>
          <p:cNvSpPr txBox="1">
            <a:spLocks noChangeArrowheads="1"/>
          </p:cNvSpPr>
          <p:nvPr/>
        </p:nvSpPr>
        <p:spPr bwMode="auto">
          <a:xfrm>
            <a:off x="3487738" y="3484563"/>
            <a:ext cx="259080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Рассматривание книжных иллюстраций</a:t>
            </a:r>
            <a:endParaRPr lang="ru-RU" altLang="ru-RU" sz="18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755" name="Picture 4" descr="https://ds02.infourok.ru/uploads/ex/051f/00055c4e-c11f0aa4/5/hello_html_m3f1334f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38" y="5813425"/>
            <a:ext cx="1452562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4" descr="https://img-gorod.ru/upload/iblock/9a9/9a93edc01bdae02d7fb41cb49d34d90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92266">
            <a:off x="211138" y="4889500"/>
            <a:ext cx="13112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Picture 2" descr="http://books2.bikstart.ru/upload/iblock/4be/4be567ed976afac6285847e388ac9ad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3519">
            <a:off x="7548563" y="166688"/>
            <a:ext cx="1308100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4" descr="http://www.clipartbest.com/cliparts/9cp/L44/9cpL44rgi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3" y="4622800"/>
            <a:ext cx="16605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4320" y="628342"/>
            <a:ext cx="6962788" cy="3716402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Проблема: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во время прогулки дети увидели муравьев. В ходе беседы выяснилось, что они очень мало знают о муравьях. Считают, что от этих насекомых нет никакой пользы. Таким образом, возникли вопросы: «Нужны ли муравьи?», « Пользу или вред они приносят?»</a:t>
            </a:r>
            <a:r>
              <a:rPr lang="ru-RU" altLang="ru-RU" sz="1400" b="1" i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spcBef>
                <a:spcPts val="1125"/>
              </a:spcBef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Актуальность:</a:t>
            </a:r>
            <a:r>
              <a:rPr lang="ru-RU" altLang="ru-RU" sz="20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дети в дошкольном возрасте имеют ограниченные представления о насекомых, их видах, характеристиках. Также им мало известно, какую пользу шестиногие малыши приносят человеку и природе. Часто эти представления не соответствуют действительности.</a:t>
            </a:r>
          </a:p>
          <a:p>
            <a:pPr algn="just" eaLnBrk="1" hangingPunct="1">
              <a:spcBef>
                <a:spcPts val="1125"/>
              </a:spcBef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   Самостоятельно дошкольник еще не может найти ответы на все интересующие его вопросы. Проект «Не обижайте муравья!» поможет расширить знания детей об удивительном мире муравьев и создать условия для поисковой деятельности, развитию личности ребенка, его познавательных и творческих способностей.</a:t>
            </a:r>
          </a:p>
          <a:p>
            <a:pPr algn="just" eaLnBrk="1" hangingPunct="1">
              <a:spcBef>
                <a:spcPts val="1125"/>
              </a:spcBef>
              <a:defRPr/>
            </a:pP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4341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486025"/>
            <a:ext cx="5076825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388" y="4835525"/>
            <a:ext cx="1428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6" descr="https://3.bp.blogspot.com/-PgkKn3_cxmM/WbUIMtQIT4I/AAAAAAAAELs/sWAiWpggjlgH_2o75mniWvbOQyB5D0myACLcBGAs/s1600/01f31e9621d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8913"/>
            <a:ext cx="26543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95122">
            <a:off x="7180263" y="4530725"/>
            <a:ext cx="2357437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4440238"/>
            <a:ext cx="2357437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2" descr="http://animashki.info/uploads/posts/2016-06/1465541570_1535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93663"/>
            <a:ext cx="944563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92575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3" name="Рисунок 6" descr="D:\ДЕТСКИЙ САД\Все проекты\2017-2018 Не обижайте муравья\фото проекта\DSC08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38" y="423863"/>
            <a:ext cx="3981450" cy="28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Рисунок 9" descr="D:\ДЕТСКИЙ САД\Все проекты\2017-2018 Не обижайте муравья\фото проекта\DSC08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3435350"/>
            <a:ext cx="4056062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12" descr="http://www.detvora74.ru/pics/uploads/5f83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263" y="257175"/>
            <a:ext cx="2405062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TextBox 12"/>
          <p:cNvSpPr txBox="1">
            <a:spLocks noChangeArrowheads="1"/>
          </p:cNvSpPr>
          <p:nvPr/>
        </p:nvSpPr>
        <p:spPr bwMode="auto">
          <a:xfrm>
            <a:off x="5341938" y="1716088"/>
            <a:ext cx="2590800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Рассматривание иллюстрации к басне И. Крылова «Стрекоза и муравей»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4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32777" name="TextBox 14"/>
          <p:cNvSpPr txBox="1">
            <a:spLocks noChangeArrowheads="1"/>
          </p:cNvSpPr>
          <p:nvPr/>
        </p:nvSpPr>
        <p:spPr bwMode="auto">
          <a:xfrm>
            <a:off x="1235075" y="3998913"/>
            <a:ext cx="25908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Речевая игра «Кто, где живет»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2778" name="Picture 2" descr="https://taalenhersenen.files.wordpress.com/2013/10/girl-160170_128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4833938"/>
            <a:ext cx="17145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18" descr="http://dckv16.ucoz.ru/_si/2/9435948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3" y="5991225"/>
            <a:ext cx="1643062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42328" y="361633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2986088" y="361950"/>
            <a:ext cx="330517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Физическое развитие</a:t>
            </a:r>
            <a:endParaRPr lang="ru-RU" altLang="ru-RU" sz="2000" b="1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798" name="TextBox 9"/>
          <p:cNvSpPr txBox="1">
            <a:spLocks noChangeArrowheads="1"/>
          </p:cNvSpPr>
          <p:nvPr/>
        </p:nvSpPr>
        <p:spPr bwMode="auto">
          <a:xfrm>
            <a:off x="1685925" y="2492375"/>
            <a:ext cx="25908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Утренняя гимнастика с палками «Муравьи»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799" name="TextBox 10"/>
          <p:cNvSpPr txBox="1">
            <a:spLocks noChangeArrowheads="1"/>
          </p:cNvSpPr>
          <p:nvPr/>
        </p:nvSpPr>
        <p:spPr bwMode="auto">
          <a:xfrm>
            <a:off x="5500688" y="4210050"/>
            <a:ext cx="2592387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Физкультминутка «Стрекоза и Муравей»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3800" name="Рисунок 11" descr="D:\ДЕТСКИЙ САД\Все проекты\2017-2018 Не обижайте муравья\фото проекта\DSC082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0" y="808038"/>
            <a:ext cx="3597275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Рисунок 12" descr="D:\ДЕТСКИЙ САД\Все проекты\2017-2018 Не обижайте муравья\фото проекта\DSC081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3630613"/>
            <a:ext cx="3597275" cy="274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5289550"/>
            <a:ext cx="1538287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7150"/>
            <a:ext cx="16922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8" descr="https://otvet.imgsmail.ru/download/u_d434df8a48c3ce939c91865355201403_800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0988" y="1193800"/>
            <a:ext cx="109855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5" name="Picture 10" descr="http://www.animated-gifs.eu/category_animals/insects-ants-2/miniatures/0001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723900"/>
            <a:ext cx="12287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07" name="AutoShape 14"/>
          <p:cNvSpPr>
            <a:spLocks noChangeAspect="1" noChangeArrowheads="1"/>
          </p:cNvSpPr>
          <p:nvPr/>
        </p:nvSpPr>
        <p:spPr bwMode="auto">
          <a:xfrm>
            <a:off x="2159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08" name="AutoShape 16"/>
          <p:cNvSpPr>
            <a:spLocks noChangeAspect="1" noChangeArrowheads="1"/>
          </p:cNvSpPr>
          <p:nvPr/>
        </p:nvSpPr>
        <p:spPr bwMode="auto">
          <a:xfrm>
            <a:off x="3683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09" name="AutoShape 18"/>
          <p:cNvSpPr>
            <a:spLocks noChangeAspect="1" noChangeArrowheads="1"/>
          </p:cNvSpPr>
          <p:nvPr/>
        </p:nvSpPr>
        <p:spPr bwMode="auto">
          <a:xfrm>
            <a:off x="5207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0" name="AutoShape 20"/>
          <p:cNvSpPr>
            <a:spLocks noChangeAspect="1" noChangeArrowheads="1"/>
          </p:cNvSpPr>
          <p:nvPr/>
        </p:nvSpPr>
        <p:spPr bwMode="auto">
          <a:xfrm>
            <a:off x="6731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1" name="AutoShape 23"/>
          <p:cNvSpPr>
            <a:spLocks noChangeAspect="1" noChangeArrowheads="1"/>
          </p:cNvSpPr>
          <p:nvPr/>
        </p:nvSpPr>
        <p:spPr bwMode="auto">
          <a:xfrm>
            <a:off x="8255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2" name="AutoShape 25"/>
          <p:cNvSpPr>
            <a:spLocks noChangeAspect="1" noChangeArrowheads="1"/>
          </p:cNvSpPr>
          <p:nvPr/>
        </p:nvSpPr>
        <p:spPr bwMode="auto">
          <a:xfrm>
            <a:off x="9779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3" name="AutoShape 27"/>
          <p:cNvSpPr>
            <a:spLocks noChangeAspect="1" noChangeArrowheads="1"/>
          </p:cNvSpPr>
          <p:nvPr/>
        </p:nvSpPr>
        <p:spPr bwMode="auto">
          <a:xfrm>
            <a:off x="11303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4" name="AutoShape 29"/>
          <p:cNvSpPr>
            <a:spLocks noChangeAspect="1" noChangeArrowheads="1"/>
          </p:cNvSpPr>
          <p:nvPr/>
        </p:nvSpPr>
        <p:spPr bwMode="auto">
          <a:xfrm>
            <a:off x="12827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5" name="AutoShape 33"/>
          <p:cNvSpPr>
            <a:spLocks noChangeAspect="1" noChangeArrowheads="1"/>
          </p:cNvSpPr>
          <p:nvPr/>
        </p:nvSpPr>
        <p:spPr bwMode="auto">
          <a:xfrm>
            <a:off x="14351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6" name="AutoShape 35"/>
          <p:cNvSpPr>
            <a:spLocks noChangeAspect="1" noChangeArrowheads="1"/>
          </p:cNvSpPr>
          <p:nvPr/>
        </p:nvSpPr>
        <p:spPr bwMode="auto">
          <a:xfrm>
            <a:off x="15875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7" name="AutoShape 37"/>
          <p:cNvSpPr>
            <a:spLocks noChangeAspect="1" noChangeArrowheads="1"/>
          </p:cNvSpPr>
          <p:nvPr/>
        </p:nvSpPr>
        <p:spPr bwMode="auto">
          <a:xfrm>
            <a:off x="17399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8" name="AutoShape 39"/>
          <p:cNvSpPr>
            <a:spLocks noChangeAspect="1" noChangeArrowheads="1"/>
          </p:cNvSpPr>
          <p:nvPr/>
        </p:nvSpPr>
        <p:spPr bwMode="auto">
          <a:xfrm>
            <a:off x="1892300" y="1684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3819" name="AutoShape 41"/>
          <p:cNvSpPr>
            <a:spLocks noChangeAspect="1" noChangeArrowheads="1"/>
          </p:cNvSpPr>
          <p:nvPr/>
        </p:nvSpPr>
        <p:spPr bwMode="auto">
          <a:xfrm>
            <a:off x="2044700" y="1836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pic>
        <p:nvPicPr>
          <p:cNvPr id="33820" name="Picture 10" descr="http://bibishka.com/wp-content/uploads/2017/07/shkola_myach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5160963"/>
            <a:ext cx="3652837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21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" b="-133"/>
          <a:stretch>
            <a:fillRect/>
          </a:stretch>
        </p:blipFill>
        <p:spPr bwMode="auto">
          <a:xfrm>
            <a:off x="8004175" y="6121400"/>
            <a:ext cx="1119188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5280025" y="1425575"/>
            <a:ext cx="25908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Гимнастика после дневного сна «Игра с муравьем»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40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34824" name="TextBox 10"/>
          <p:cNvSpPr txBox="1">
            <a:spLocks noChangeArrowheads="1"/>
          </p:cNvSpPr>
          <p:nvPr/>
        </p:nvSpPr>
        <p:spPr bwMode="auto">
          <a:xfrm>
            <a:off x="1400175" y="4298950"/>
            <a:ext cx="25923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Психогимнастика «Муравьи»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4825" name="Рисунок 11" descr="D:\ДЕТСКИЙ САД\Все проекты\2017-2018 Не обижайте муравья\фото проекта\DSC081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425450"/>
            <a:ext cx="3892550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Рисунок 12" descr="D:\ДЕТСКИЙ САД\Все проекты\2017-2018 Не обижайте муравья\фото проекта\DSC081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3421063"/>
            <a:ext cx="3894138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5" descr="http://dopoln.ru/pars_docs/refs/199/198616/198616_html_m1948155b.png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5145088"/>
            <a:ext cx="2201863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5033963" y="1147763"/>
            <a:ext cx="2592387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Игра – эстафета «Кто скорее соберет тлю»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846" name="TextBox 9"/>
          <p:cNvSpPr txBox="1">
            <a:spLocks noChangeArrowheads="1"/>
          </p:cNvSpPr>
          <p:nvPr/>
        </p:nvSpPr>
        <p:spPr bwMode="auto">
          <a:xfrm>
            <a:off x="1409700" y="4243388"/>
            <a:ext cx="25923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Игра – эстафета «Кто скорее соберет гусениц»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847" name="Рисунок 10" descr="D:\ДЕТСКИЙ САД\Все проекты\2017-2018 Не обижайте муравья\фото проекта\DSC081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620713"/>
            <a:ext cx="3692525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Рисунок 11" descr="D:\ДЕТСКИЙ САД\Все проекты\2017-2018 Не обижайте муравья\фото проекта\DSC082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00" y="3351213"/>
            <a:ext cx="3694113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2" descr="http://justclickit.ru/flash/anim/anim%20(1299)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1949450"/>
            <a:ext cx="1600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4" descr="http://animo2.ucoz.ru/_ph/14/1/699234639.jpg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4794250"/>
            <a:ext cx="21431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14" descr="http://www.playcast.ru/uploads/2015/02/24/1230862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38" y="-90488"/>
            <a:ext cx="2227262" cy="156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133"/>
          <a:stretch>
            <a:fillRect/>
          </a:stretch>
        </p:blipFill>
        <p:spPr bwMode="auto">
          <a:xfrm>
            <a:off x="7380288" y="5813425"/>
            <a:ext cx="15938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27698" y="386655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9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Box 6"/>
          <p:cNvSpPr txBox="1">
            <a:spLocks noChangeArrowheads="1"/>
          </p:cNvSpPr>
          <p:nvPr/>
        </p:nvSpPr>
        <p:spPr bwMode="auto">
          <a:xfrm>
            <a:off x="5119688" y="12192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Упражнение «Муравьиная тропа»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6871" name="Рисунок 10" descr="D:\ДЕТСКИЙ САД\Все проекты\2017-2018 Не обижайте муравья\фото проекта\DSC082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74663"/>
            <a:ext cx="3721100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Рисунок 11" descr="D:\ДЕТСКИЙ САД\Все проекты\2017-2018 Не обижайте муравья\фото проекта\DSC082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3386138"/>
            <a:ext cx="3721100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2" descr="http://www.gifki.org/data/media/183/muravey-animatsionnaya-kartinka-002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3479800"/>
            <a:ext cx="2652712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6" descr="https://fs00.infourok.ru/images/doc/97/116097/hello_html_m93ed1f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463" y="2220913"/>
            <a:ext cx="24257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2" descr="http://www.playcast.ru/uploads/2016/08/16/1960213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5" y="5310188"/>
            <a:ext cx="498951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Picture 2" descr="http://www.playcast.ru/uploads/2016/08/16/1960213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3" y="5845175"/>
            <a:ext cx="26812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83917" y="50831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3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133"/>
          <a:stretch>
            <a:fillRect/>
          </a:stretch>
        </p:blipFill>
        <p:spPr bwMode="auto">
          <a:xfrm>
            <a:off x="0" y="5662613"/>
            <a:ext cx="15938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0438"/>
            <a:ext cx="2820988" cy="225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3001963" y="631825"/>
            <a:ext cx="3008312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Игровая деятельность</a:t>
            </a:r>
            <a:endParaRPr lang="ru-RU" altLang="ru-RU" sz="2000" b="1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896" name="TextBox 9"/>
          <p:cNvSpPr txBox="1">
            <a:spLocks noChangeArrowheads="1"/>
          </p:cNvSpPr>
          <p:nvPr/>
        </p:nvSpPr>
        <p:spPr bwMode="auto">
          <a:xfrm>
            <a:off x="1608138" y="4610100"/>
            <a:ext cx="25908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Игровое упражнение «Собери из частей целое»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897" name="TextBox 10"/>
          <p:cNvSpPr txBox="1">
            <a:spLocks noChangeArrowheads="1"/>
          </p:cNvSpPr>
          <p:nvPr/>
        </p:nvSpPr>
        <p:spPr bwMode="auto">
          <a:xfrm>
            <a:off x="5135563" y="2060575"/>
            <a:ext cx="25908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Игровое упражнение «Найди безопасный путь в муравейник»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7898" name="Picture 6" descr="https://carolynsmith331.files.wordpress.com/2013/02/cute-a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631825"/>
            <a:ext cx="1935162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4" descr="http://www.playcast.ru/uploads/2015/02/24/123086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71438"/>
            <a:ext cx="2227263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Рисунок 17" descr="D:\ДЕТСКИЙ САД\Все проекты\2017-2018 Не обижайте муравья\фото проекта\DSC082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474788"/>
            <a:ext cx="3592513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Рисунок 18" descr="D:\ДЕТСКИЙ САД\Все проекты\2017-2018 Не обижайте муравья\фото проекта\DSC0823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3351213"/>
            <a:ext cx="3592512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Picture 23" descr="http://funforkids.ru/pictures/butterfly_forkids/butterfly01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5611813"/>
            <a:ext cx="116205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917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133"/>
          <a:stretch>
            <a:fillRect/>
          </a:stretch>
        </p:blipFill>
        <p:spPr bwMode="auto">
          <a:xfrm>
            <a:off x="0" y="5662613"/>
            <a:ext cx="15938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0438"/>
            <a:ext cx="2820988" cy="225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Box 9"/>
          <p:cNvSpPr txBox="1">
            <a:spLocks noChangeArrowheads="1"/>
          </p:cNvSpPr>
          <p:nvPr/>
        </p:nvSpPr>
        <p:spPr bwMode="auto">
          <a:xfrm>
            <a:off x="1397000" y="3883025"/>
            <a:ext cx="25908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Игровое упражнение «Какие насекомые спрятались на картинке»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8920" name="Рисунок 10" descr="D:\ДЕТСКИЙ САД\Все проекты\2017-2018 Не обижайте муравья\фото проекта\DSC082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455613"/>
            <a:ext cx="3830638" cy="297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Рисунок 11" descr="D:\ДЕТСКИЙ САД\Все проекты\2017-2018 Не обижайте муравья\фото проекта\DSC08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3216275"/>
            <a:ext cx="381635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2" descr="https://s-media-cache-ak0.pinimg.com/236x/7a/8a/c9/7a8ac9a4c7d1ac99255b034c499fc6a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274638"/>
            <a:ext cx="11176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3" name="TextBox 12"/>
          <p:cNvSpPr txBox="1">
            <a:spLocks noChangeArrowheads="1"/>
          </p:cNvSpPr>
          <p:nvPr/>
        </p:nvSpPr>
        <p:spPr bwMode="auto">
          <a:xfrm>
            <a:off x="4946650" y="1425575"/>
            <a:ext cx="25923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Игровое упражнение «Найди мою тень»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8924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38" y="22225"/>
            <a:ext cx="1054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25" y="5357813"/>
            <a:ext cx="11731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4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133"/>
          <a:stretch>
            <a:fillRect/>
          </a:stretch>
        </p:blipFill>
        <p:spPr bwMode="auto">
          <a:xfrm>
            <a:off x="0" y="5662613"/>
            <a:ext cx="15938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6"/>
          <p:cNvSpPr txBox="1">
            <a:spLocks noChangeArrowheads="1"/>
          </p:cNvSpPr>
          <p:nvPr/>
        </p:nvSpPr>
        <p:spPr bwMode="auto">
          <a:xfrm>
            <a:off x="1222375" y="3651250"/>
            <a:ext cx="25908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Настольная игра «Путешествие в муравейнике», сделанная детьми в ходе проекта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9943" name="Picture 2" descr="D:\ДЕТСКИЙ САД\Все проекты\2017-2018 Не обижайте муравья\фото проекта\DSC083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538163"/>
            <a:ext cx="338455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2" descr="F:\DCIM\101MSDCF\DSC083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538163"/>
            <a:ext cx="338455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13" y="0"/>
            <a:ext cx="1347787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3" descr="F:\DCIM\101MSDCF\DSC0836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138" y="3335338"/>
            <a:ext cx="338455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4603">
            <a:off x="7599363" y="5135563"/>
            <a:ext cx="1739900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5397" flipH="1">
            <a:off x="3054350" y="5135563"/>
            <a:ext cx="1739900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6720" y="286595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65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4565650"/>
            <a:ext cx="28209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6"/>
          <p:cNvSpPr txBox="1">
            <a:spLocks noChangeArrowheads="1"/>
          </p:cNvSpPr>
          <p:nvPr/>
        </p:nvSpPr>
        <p:spPr bwMode="auto">
          <a:xfrm>
            <a:off x="2740025" y="268465"/>
            <a:ext cx="4848225" cy="77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 eaLnBrk="1" hangingPunct="1">
              <a:lnSpc>
                <a:spcPct val="115000"/>
              </a:lnSpc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Взаимодействие с семьями воспитанников</a:t>
            </a:r>
            <a:endParaRPr lang="ru-RU" altLang="ru-RU" sz="2000" b="1" dirty="0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67" name="Picture 2" descr="D:\ДЕТСКИЙ САД\Все проекты\2017-2018 Не обижайте муравья\фото проекта\DSC08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480" y="1338262"/>
            <a:ext cx="3479800" cy="261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3" descr="D:\ДЕТСКИЙ САД\Все проекты\2017-2018 Не обижайте муравья\фото проекта\DSC083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3536950"/>
            <a:ext cx="3451225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9" name="TextBox 10"/>
          <p:cNvSpPr txBox="1">
            <a:spLocks noChangeArrowheads="1"/>
          </p:cNvSpPr>
          <p:nvPr/>
        </p:nvSpPr>
        <p:spPr bwMode="auto">
          <a:xfrm>
            <a:off x="1717675" y="2173288"/>
            <a:ext cx="2590800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Консультация «Правила поведения в природе»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970" name="TextBox 11"/>
          <p:cNvSpPr txBox="1">
            <a:spLocks noChangeArrowheads="1"/>
          </p:cNvSpPr>
          <p:nvPr/>
        </p:nvSpPr>
        <p:spPr bwMode="auto">
          <a:xfrm>
            <a:off x="4967288" y="4237038"/>
            <a:ext cx="259397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Консультация «Экологическое воспитание»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71" name="Picture 7" descr="https://www.2do2go.ru/uploads/600ad1349309b1b22423dcc2e8f1544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388938"/>
            <a:ext cx="2408238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8" descr="http://mixthis.gr/wp-content/uploads/2017/05/goneis-paidia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50" y="5043488"/>
            <a:ext cx="1924050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14" descr="http://www.playcast.ru/uploads/2015/02/24/1230862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-49213"/>
            <a:ext cx="1797050" cy="126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6720" y="25495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8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 b="-133"/>
          <a:stretch>
            <a:fillRect/>
          </a:stretch>
        </p:blipFill>
        <p:spPr bwMode="auto">
          <a:xfrm>
            <a:off x="7237413" y="5815013"/>
            <a:ext cx="15938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58" y="3771900"/>
            <a:ext cx="282098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22" descr=" Ленточка с &lt;b&gt;муравьями&lt;/b&gt;  гифка анимация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126163"/>
            <a:ext cx="7497763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Box 6"/>
          <p:cNvSpPr txBox="1">
            <a:spLocks noChangeArrowheads="1"/>
          </p:cNvSpPr>
          <p:nvPr/>
        </p:nvSpPr>
        <p:spPr bwMode="auto">
          <a:xfrm>
            <a:off x="2166938" y="227190"/>
            <a:ext cx="4799286" cy="77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 eaLnBrk="1" hangingPunct="1">
              <a:lnSpc>
                <a:spcPct val="115000"/>
              </a:lnSpc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Взаимодействие с семьями воспитанников</a:t>
            </a:r>
            <a:endParaRPr lang="ru-RU" altLang="ru-RU" sz="2000" b="1" dirty="0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94" name="TextBox 10"/>
          <p:cNvSpPr txBox="1">
            <a:spLocks noChangeArrowheads="1"/>
          </p:cNvSpPr>
          <p:nvPr/>
        </p:nvSpPr>
        <p:spPr bwMode="auto">
          <a:xfrm>
            <a:off x="3748088" y="1101725"/>
            <a:ext cx="17303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«По муравьиным тропам» 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Семья Ходуновой Вероники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995" name="Рисунок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8" y="1003300"/>
            <a:ext cx="2386012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6" name="Picture 2" descr="F:\Ходунова\IMG_049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8" y="1003300"/>
            <a:ext cx="23812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7" name="Picture 3" descr="F:\Ходунова\IMG_049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100388"/>
            <a:ext cx="2386013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8" name="Picture 12" descr="http://2.bp.blogspot.com/_N5LZRKe1ohE/S9BgI2msv9I/AAAAAAAADPs/hQY5eTh5bxQ/s400/diatierra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988" y="4216400"/>
            <a:ext cx="199390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19698" y="712741"/>
            <a:ext cx="6962788" cy="4004238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Цели:</a:t>
            </a:r>
            <a:endParaRPr lang="ru-RU" altLang="ru-RU" sz="2000" b="1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формирование представлений о жизни насекомых;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создать условия для развития познавательных и творческих способностей детей в процессе проекта.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Задачи:</a:t>
            </a:r>
            <a:endParaRPr lang="ru-RU" altLang="ru-RU" sz="20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углубить и систематизировать знания и представления о муравьях;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формировать познавательный интерес, мышление, творчество, навыки исследовательской деятельности;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развивать речь детей, активизировать словарный запас;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воспитывать любознательность, интерес к насекомым, желание узнать о них что-то новое;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воспитывать у детей коммуникативные качества: умение договариваться, работать в подгруппах, помогать друг другу, делиться находками, коллективизм.</a:t>
            </a:r>
          </a:p>
          <a:p>
            <a:pPr algn="just" eaLnBrk="1" hangingPunct="1">
              <a:lnSpc>
                <a:spcPct val="115000"/>
              </a:lnSpc>
              <a:defRPr/>
            </a:pP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1536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2797175"/>
            <a:ext cx="5075238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513" y="4657725"/>
            <a:ext cx="1198562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8" y="5114925"/>
            <a:ext cx="1428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4240213"/>
            <a:ext cx="2157412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2" descr="http://animashki.info/uploads/posts/2016-06/1465541570_1535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0"/>
            <a:ext cx="10826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5" y="284577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2987824" y="286297"/>
            <a:ext cx="470892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Взаимодействие </a:t>
            </a:r>
            <a:r>
              <a:rPr lang="ru-RU" altLang="ru-RU" sz="2000" b="1" dirty="0" smtClean="0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 семьями воспитанников</a:t>
            </a:r>
            <a:endParaRPr lang="ru-RU" altLang="ru-RU" sz="2000" b="1" dirty="0">
              <a:solidFill>
                <a:srgbClr val="D50519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014" name="TextBox 11"/>
          <p:cNvSpPr txBox="1">
            <a:spLocks noChangeArrowheads="1"/>
          </p:cNvSpPr>
          <p:nvPr/>
        </p:nvSpPr>
        <p:spPr bwMode="auto">
          <a:xfrm>
            <a:off x="2205038" y="5273675"/>
            <a:ext cx="25939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Рассказы и сказки о муравьях (домашнее задание)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3015" name="Picture 2" descr="F:\DCIM\101MSDCF\DSC083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7060">
            <a:off x="1339850" y="2562225"/>
            <a:ext cx="177641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3" descr="F:\DCIM\101MSDCF\DSC083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23281">
            <a:off x="3756323" y="1384826"/>
            <a:ext cx="17653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Picture 7" descr="https://www.2do2go.ru/uploads/600ad1349309b1b22423dcc2e8f154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388938"/>
            <a:ext cx="2408238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8" name="Picture 12" descr="F:\DCIM\101MSDCF\DSC0838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6979">
            <a:off x="6189663" y="1187450"/>
            <a:ext cx="17653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9" name="Picture 16" descr="http://mdoy14urog.ucoz.ru/2/0_6f870_41b76ead_XL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-258763"/>
            <a:ext cx="1716088" cy="171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0" name="Picture 2" descr="D:\ДЕТСКИЙ САД\Все проекты\2017-2018 Не обижайте муравья\фото проекта\DSC0838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4" y="3781422"/>
            <a:ext cx="18637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Picture 14" descr="http://cliparts.co/cliparts/8Tz/K8d/8TzK8djkc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4889500"/>
            <a:ext cx="1751012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6720" y="257328"/>
            <a:ext cx="7632978" cy="6186309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037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2874963"/>
            <a:ext cx="5638800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Box 6"/>
          <p:cNvSpPr txBox="1">
            <a:spLocks noChangeArrowheads="1"/>
          </p:cNvSpPr>
          <p:nvPr/>
        </p:nvSpPr>
        <p:spPr bwMode="auto">
          <a:xfrm>
            <a:off x="952500" y="438150"/>
            <a:ext cx="737235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D50519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Заключение  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В результате проведенной работы дошкольники научились сравнивать, анализировать, задавать вопросы познавательного характера и делать выводы. У детей повысился интерес к объектам живой и неживой природы, уровень экологической воспитанности, отношение к природе. Дети  понимают и осознают, насколько значимы </a:t>
            </a:r>
            <a:r>
              <a:rPr lang="ru-RU" altLang="ru-RU" sz="14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муравьи</a:t>
            </a: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в природе.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 итогам работы было отмечено:</a:t>
            </a: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дети приобрели новый опыт поисково-исследовательской деятельности. В процессе работы над проектом дошкольники рассматривали муравьев, отмечали их роль в жизни людей.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 основании исследования пришли к выводу:</a:t>
            </a: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необходимо сохранять и бережно относиться к насекомым.</a:t>
            </a: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Благодаря проведенной работе, наши дети осознанно могут ответить на вопрос, </a:t>
            </a:r>
            <a:r>
              <a:rPr lang="ru-RU" altLang="ru-RU" sz="14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почему</a:t>
            </a: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необходимо бережно относиться к насекомым.</a:t>
            </a:r>
          </a:p>
        </p:txBody>
      </p:sp>
      <p:pic>
        <p:nvPicPr>
          <p:cNvPr id="44040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950" y="5965825"/>
            <a:ext cx="7207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763" y="363538"/>
            <a:ext cx="492125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Picture 18" descr="http://mdou145.com/uploads/posts/2017-06/medium/1498250738_sovety-po-adaptacii-detej-k-do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8" y="4641850"/>
            <a:ext cx="3606800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90421" y="217441"/>
            <a:ext cx="6962788" cy="4976747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Тип проекта: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познавательно – творческий, групповой, краткосрочный (три месяца).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Методы решения задач:</a:t>
            </a:r>
            <a:endParaRPr lang="ru-RU" altLang="ru-RU" sz="2000" b="1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исследовательские методы: изучение и анализ методической литературы, наблюдение, беседа, анкетирование, мониторинг;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практические методы: релаксационные упражнения, решение проблемных ситуаций, практическая деятельность;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наглядные методы: наблюдение, демонстрация наглядных пособий;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игровые методы: дидактические и подвижные игры, игровые действия, воображаемая ситуация;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словесные методы: рассказ, беседа, чтение художественной литературы, заучивание стихотворений, пословиц.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Участники  проекта:</a:t>
            </a:r>
            <a:r>
              <a:rPr lang="ru-RU" altLang="ru-RU" sz="20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воспитатели, дети старше - подготовительной группы, родители.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Возраст воспитанников: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5-7 лет.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Место проведения:</a:t>
            </a:r>
            <a:r>
              <a:rPr lang="ru-RU" altLang="ru-RU" sz="24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МДОУ детский сад общеразвивающего вида №28 «Ласточка».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16389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73063" y="119063"/>
            <a:ext cx="1487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2014538"/>
            <a:ext cx="507523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740275"/>
            <a:ext cx="11652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5194300"/>
            <a:ext cx="14287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6" descr="https://3.bp.blogspot.com/-PgkKn3_cxmM/WbUIMtQIT4I/AAAAAAAAELs/sWAiWpggjlgH_2o75mniWvbOQyB5D0myACLcBGAs/s1600/01f31e9621df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4073525"/>
            <a:ext cx="2654300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4" descr="http://zyteli.com/assets/upload/feed/xp6bmkhvuwly9dz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4433888"/>
            <a:ext cx="2357438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322895" y="627777"/>
            <a:ext cx="6962788" cy="4251998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Механизмы реализации проекта:</a:t>
            </a:r>
            <a:endParaRPr lang="ru-RU" altLang="ru-RU" sz="2000" b="1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 этап. Подготовительный:</a:t>
            </a: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ru-RU" altLang="ru-RU" sz="2000" b="1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педагогическая диагностика освоения ООП ДОУ;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анализ предметно-развивающей среды;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изучение литературы по проекту;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подбор подвижных, речевых, настольно-печатных, дидактических и др. игр;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составление конспектов ОД;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подбор иллюстративного материала по теме, материалов, атрибутов для игр;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подбор методической литературы, художественной литературы для чтения;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составление плана деятельности;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сотрудничество с родителями (тестирование, консультации, наглядная информация);</a:t>
            </a:r>
          </a:p>
          <a:p>
            <a:pPr algn="just" eaLnBrk="1" hangingPunct="1">
              <a:lnSpc>
                <a:spcPct val="115000"/>
              </a:lnSpc>
              <a:defRPr/>
            </a:pP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17413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350" y="415925"/>
            <a:ext cx="1487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2598738"/>
            <a:ext cx="507523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4879975"/>
            <a:ext cx="14287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4349750"/>
            <a:ext cx="225107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4" descr="http://imoyo.okhanet.ru/uploads/posts/2016-11/1480390073_teachers-day-2015-clip-art-photos-2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6238"/>
            <a:ext cx="3133725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393066" y="712741"/>
            <a:ext cx="6801023" cy="3419398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II этап. Основной: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беседы;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рассматривание иллюстраций;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просмотр презентаций;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проведение дидактических, подвижных, сюжетно-ролевых игр;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организованная образовательная деятельность; 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театрализованная деятельность;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художественно-продуктивная деятельность;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выставка рисунков;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чтение художественной литературы; 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взаимодействие с родителями воспитанников (консультации, рекомендации, совместные мероприятия).</a:t>
            </a:r>
          </a:p>
          <a:p>
            <a:pPr algn="just" eaLnBrk="1" hangingPunct="1">
              <a:lnSpc>
                <a:spcPct val="115000"/>
              </a:lnSpc>
              <a:defRPr/>
            </a:pP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7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2212975"/>
            <a:ext cx="507523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4740275"/>
            <a:ext cx="11652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5216525"/>
            <a:ext cx="14287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4" descr="https://f2.mylove.ru/1_3rBmmyiiF24XnM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675" y="3382963"/>
            <a:ext cx="301625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2" descr="http://animashki.info/uploads/posts/2016-06/1465541570_1535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88900"/>
            <a:ext cx="11049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2" descr="http://animashki.info/uploads/posts/2016-06/1465541570_1535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59450" y="579438"/>
            <a:ext cx="9969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322895" y="499584"/>
            <a:ext cx="6962788" cy="5012141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III этап. Заключительный: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подведение итогов, оформление материалов проекта;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презентация проекта «Не обижайте муравья!»; 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изготовление дидактической игры «Проведи муравьишку к муравейнику», настольной игры «Путешествие в муравейнике»;</a:t>
            </a:r>
          </a:p>
          <a:p>
            <a:pPr algn="just"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показ спектакля «Стрекоза и Муравей».</a:t>
            </a:r>
          </a:p>
          <a:p>
            <a:pPr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Ресурсы: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400" b="1" u="sng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Интеллектуальные: 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воспитатели;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дети старшего дошкольного возраста;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родители воспитанников.</a:t>
            </a:r>
          </a:p>
          <a:p>
            <a:pPr eaLnBrk="1" hangingPunct="1">
              <a:lnSpc>
                <a:spcPct val="115000"/>
              </a:lnSpc>
              <a:defRPr/>
            </a:pPr>
            <a:r>
              <a:rPr lang="ru-RU" altLang="ru-RU" sz="1400" b="1" u="sng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Материальные: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библиотека методической и художественной литературы для детей и родителей;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демонстрационный материал по данной теме;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дидактические, настольно-печатные игры и упражнения;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материалы для художественного творчества;</a:t>
            </a:r>
          </a:p>
          <a:p>
            <a:pPr eaLnBrk="1" hangingPunct="1">
              <a:lnSpc>
                <a:spcPct val="115000"/>
              </a:lnSpc>
              <a:buFont typeface="Times New Roman" pitchFamily="18" charset="0"/>
              <a:buChar char="•"/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информационно-коммуникативное оборудование (ноутбук, музыкальный центр, мультимедийная установка, телевизор).</a:t>
            </a:r>
          </a:p>
        </p:txBody>
      </p:sp>
      <p:pic>
        <p:nvPicPr>
          <p:cNvPr id="19461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350" y="415925"/>
            <a:ext cx="1487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493963"/>
            <a:ext cx="5076825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4740275"/>
            <a:ext cx="11652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5216525"/>
            <a:ext cx="14287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2" descr="http://i74.fastpic.ru/big/2016/0318/71/2d1150a157e48b6264aabcacd0ec0571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4524375"/>
            <a:ext cx="1792288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81844" y="938844"/>
            <a:ext cx="6962788" cy="3490186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Предполагаемый результат:</a:t>
            </a:r>
            <a:endParaRPr lang="ru-RU" altLang="ru-RU" sz="2000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1400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   </a:t>
            </a: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У детей расширится кругозор. Они узнают о муравьях, о среде их обитания, видах питания, их качествах (трудолюбии). Сформируется осознанно-правильное отношение к природе: желание оберегать муравьёв, беречь муравейники, бережно относиться к другим обитателям живой природы. А также навыки исследовательской деятельности (делиться информацией, находками), элементарного экспериментирования по проблеме питания муравьёв (муравьи любят сахар).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defRPr/>
            </a:pPr>
            <a:r>
              <a:rPr lang="ru-RU" altLang="ru-RU" sz="1400" b="1" smtClean="0">
                <a:solidFill>
                  <a:srgbClr val="006600"/>
                </a:solidFill>
                <a:latin typeface="Comic Sans MS" pitchFamily="66" charset="0"/>
                <a:cs typeface="Times New Roman" pitchFamily="18" charset="0"/>
              </a:rPr>
              <a:t>    В ходе проекта будет развиваться связная выразительная речь, умение составлять интересные творческие рассказы, пересказывать несложные произведения, коммуникативные качества (общение, умение договариваться, помощь  друг другу).</a:t>
            </a:r>
            <a:endParaRPr lang="ru-RU" altLang="ru-RU" sz="1400" b="1" smtClean="0">
              <a:solidFill>
                <a:srgbClr val="006600"/>
              </a:solidFill>
              <a:latin typeface="Comic Sans MS" pitchFamily="66" charset="0"/>
              <a:cs typeface="Calibri" pitchFamily="34" charset="0"/>
            </a:endParaRPr>
          </a:p>
          <a:p>
            <a:pPr algn="just" eaLnBrk="1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40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5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350" y="415925"/>
            <a:ext cx="1487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2398713"/>
            <a:ext cx="507523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7" descr="http://www.playcast.ru/uploads/2017/06/25/2289039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5394325"/>
            <a:ext cx="1455737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0"/>
            <a:ext cx="16922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4740275"/>
            <a:ext cx="11652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27" descr="http://cliparts.co/cliparts/Bcg/KKL/BcgKKLzL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5216525"/>
            <a:ext cx="14287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14" descr="https://f2.mylove.ru/1_3rBmmyiiF24XnMk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388" y="3730625"/>
            <a:ext cx="2686051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486" y="257328"/>
            <a:ext cx="7632978" cy="6180153"/>
          </a:xfrm>
          <a:prstGeom prst="rect">
            <a:avLst/>
          </a:prstGeom>
          <a:gradFill flip="none" rotWithShape="1">
            <a:gsLst>
              <a:gs pos="15000">
                <a:schemeClr val="accent6">
                  <a:lumMod val="5000"/>
                  <a:lumOff val="95000"/>
                </a:schemeClr>
              </a:gs>
              <a:gs pos="55000">
                <a:schemeClr val="accent6">
                  <a:lumMod val="20000"/>
                  <a:lumOff val="80000"/>
                  <a:alpha val="77000"/>
                </a:schemeClr>
              </a:gs>
              <a:gs pos="8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Фотоматериалы </a:t>
            </a:r>
            <a:endParaRPr lang="ru-RU" altLang="ru-RU" sz="2000" smtClean="0">
              <a:solidFill>
                <a:srgbClr val="D50519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r>
              <a:rPr lang="ru-RU" altLang="ru-RU" sz="2000" b="1" smtClean="0">
                <a:solidFill>
                  <a:srgbClr val="D50519"/>
                </a:solidFill>
                <a:latin typeface="Comic Sans MS" pitchFamily="66" charset="0"/>
                <a:cs typeface="Times New Roman" pitchFamily="18" charset="0"/>
              </a:rPr>
              <a:t>Познавательное развитие</a:t>
            </a:r>
            <a:endParaRPr lang="en-US" altLang="ru-RU" sz="2000" b="1" smtClean="0">
              <a:solidFill>
                <a:srgbClr val="D50519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en-US" altLang="ru-RU" sz="1400" b="1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>
              <a:lnSpc>
                <a:spcPct val="115000"/>
              </a:lnSpc>
              <a:defRPr/>
            </a:pPr>
            <a:endParaRPr lang="ru-RU" altLang="ru-RU" sz="1400" smtClean="0">
              <a:solidFill>
                <a:srgbClr val="D50519"/>
              </a:solidFill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21509" name="Picture 22" descr=" Ленточка с &lt;b&gt;муравьями&lt;/b&gt;  гифка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6030913"/>
            <a:ext cx="749776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5" descr="http://img0.liveinternet.ru/images/attach/c/5/123/971/123971056___________________________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0"/>
            <a:ext cx="169068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5340350"/>
            <a:ext cx="132715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Рисунок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1109663"/>
            <a:ext cx="3917950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Рисунок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3756025"/>
            <a:ext cx="3919537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TextBox 1"/>
          <p:cNvSpPr txBox="1">
            <a:spLocks noChangeArrowheads="1"/>
          </p:cNvSpPr>
          <p:nvPr/>
        </p:nvSpPr>
        <p:spPr bwMode="auto">
          <a:xfrm>
            <a:off x="1231900" y="2119313"/>
            <a:ext cx="26019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Наблюдаем за муравьями с весны (май).</a:t>
            </a:r>
            <a:endParaRPr lang="ru-RU" altLang="ru-RU" sz="1600" b="1">
              <a:solidFill>
                <a:srgbClr val="0066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5181600" y="3997325"/>
            <a:ext cx="318928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66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Муравьи движутся не просто так, а друг за другом на расстоянии около пяти сантиметров, и передвигаются они по тем же дорожкам, что и вчера.</a:t>
            </a:r>
          </a:p>
        </p:txBody>
      </p:sp>
      <p:pic>
        <p:nvPicPr>
          <p:cNvPr id="21516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3"/>
          <a:stretch>
            <a:fillRect/>
          </a:stretch>
        </p:blipFill>
        <p:spPr bwMode="auto">
          <a:xfrm>
            <a:off x="-26988" y="5859463"/>
            <a:ext cx="1592263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7" name="Рисунок 13" descr="https://previews.123rf.com/images/lenm/lenm1204/lenm120400058/13249256-Illustration-of-a-Kid-Observing-Ants-Stock-Phot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257175"/>
            <a:ext cx="175895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1012</Words>
  <Application>Microsoft Office PowerPoint</Application>
  <PresentationFormat>Экран (4:3)</PresentationFormat>
  <Paragraphs>595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Ксения</cp:lastModifiedBy>
  <cp:revision>49</cp:revision>
  <dcterms:created xsi:type="dcterms:W3CDTF">2015-11-07T08:33:23Z</dcterms:created>
  <dcterms:modified xsi:type="dcterms:W3CDTF">2021-10-20T02:43:49Z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5475343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  <property fmtid="{D5CDD505-2E9C-101B-9397-08002B2CF9AE}" pid="5" name="NXTAG2">
    <vt:lpwstr>00080082810000000000010291010207f7000400038000</vt:lpwstr>
  </property>
</Properties>
</file>