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1" r:id="rId4"/>
    <p:sldId id="262" r:id="rId5"/>
    <p:sldId id="270" r:id="rId6"/>
    <p:sldId id="269" r:id="rId7"/>
    <p:sldId id="257" r:id="rId8"/>
    <p:sldId id="258" r:id="rId9"/>
    <p:sldId id="259" r:id="rId10"/>
    <p:sldId id="260" r:id="rId11"/>
    <p:sldId id="272" r:id="rId12"/>
    <p:sldId id="273" r:id="rId13"/>
    <p:sldId id="275" r:id="rId14"/>
    <p:sldId id="276" r:id="rId15"/>
    <p:sldId id="277" r:id="rId16"/>
    <p:sldId id="285" r:id="rId17"/>
    <p:sldId id="286" r:id="rId18"/>
    <p:sldId id="291" r:id="rId19"/>
    <p:sldId id="293" r:id="rId20"/>
    <p:sldId id="287" r:id="rId21"/>
    <p:sldId id="295" r:id="rId22"/>
    <p:sldId id="29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74" r:id="rId3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34" autoAdjust="0"/>
  </p:normalViewPr>
  <p:slideViewPr>
    <p:cSldViewPr>
      <p:cViewPr varScale="1">
        <p:scale>
          <a:sx n="64" d="100"/>
          <a:sy n="64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фоны и шаблоны\ab60a0908d51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Оформляшки\5e226a3bbf95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357188"/>
            <a:ext cx="8080375" cy="596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CCBAB-D407-4422-A267-FF1C0A4D011E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C804A-E0B5-4CBE-90D9-4DDF6D8824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515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DB4A7-2999-4247-86BD-D892B06628E6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A58F-1FE6-44EC-A27C-B39C52A2FB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75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80081-D6A8-4317-865C-A98EDBB77CA2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E2B81-55B2-49AF-84D3-ED36D0BC95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211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1EE81-C1AB-4D91-85C5-BB8A7493D38F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64FB6-25F1-4E19-BD20-BC5C0C2966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395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1840C-E8D7-4F4E-8CA9-64703CF1C5C5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5EEA2-6E52-4B88-9CD2-00A7A03DFF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599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9E732-7BC5-4554-993D-42A2BFEBA16F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3243F-9150-4AEA-B637-91EB016F81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972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C52D4-A20A-4FF7-809B-710080E54AC3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9717A-DF98-4318-A808-9631142739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496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3CC7-86D8-4C93-9427-9CE0B6D93542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DC2C-A903-4AA0-8365-C572CF440A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643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D6343-6331-4F17-BF8A-07E36E278350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E86C-EEDA-483C-A4B4-8282793193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5431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E1C07-CA6B-4E56-80D6-48473645306C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1B832-44C0-4D3E-9224-FCA04BBDD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095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49447-5230-4F3D-BE8A-7B8A7CF26B22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5C1D8-07E8-4618-B961-F58B26DA24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024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F07089-AFAE-43B3-97DE-71005CA5FAB4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06F1FBA-2007-4D60-8DDA-15C884BA22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1031" name="Picture 5" descr="D:\фоны и шаблоны\ab60a0908d51.jp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4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827088" y="2636838"/>
            <a:ext cx="7772400" cy="1470025"/>
          </a:xfrm>
        </p:spPr>
        <p:txBody>
          <a:bodyPr/>
          <a:lstStyle/>
          <a:p>
            <a:pPr eaLnBrk="1" hangingPunct="1"/>
            <a:br>
              <a:rPr lang="ru-RU" altLang="ru-RU" b="1"/>
            </a:br>
            <a:endParaRPr lang="ru-RU" altLang="ru-RU" sz="48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275" y="3500438"/>
            <a:ext cx="4392613" cy="2592387"/>
          </a:xfrm>
        </p:spPr>
        <p:txBody>
          <a:bodyPr/>
          <a:lstStyle/>
          <a:p>
            <a:pPr algn="just" eaLnBrk="1" hangingPunct="1">
              <a:spcBef>
                <a:spcPts val="700"/>
              </a:spcBef>
            </a:pPr>
            <a:r>
              <a:rPr lang="ru-RU" altLang="ru-RU" sz="2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Высшей квалификационной категории</a:t>
            </a:r>
          </a:p>
          <a:p>
            <a:pPr algn="just" eaLnBrk="1" hangingPunct="1">
              <a:spcBef>
                <a:spcPts val="700"/>
              </a:spcBef>
            </a:pPr>
            <a:r>
              <a:rPr lang="ru-RU" altLang="ru-RU" sz="2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Карпушева Л.Я</a:t>
            </a:r>
          </a:p>
          <a:p>
            <a:pPr eaLnBrk="1" hangingPunct="1"/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1116013" y="333375"/>
            <a:ext cx="665638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2060"/>
                </a:solidFill>
                <a:latin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r>
              <a:rPr lang="ru-RU" altLang="ru-RU" sz="2000" b="1">
                <a:solidFill>
                  <a:srgbClr val="002060"/>
                </a:solidFill>
                <a:latin typeface="Arial" panose="020B0604020202020204" pitchFamily="34" charset="0"/>
              </a:rPr>
              <a:t>«</a:t>
            </a:r>
            <a:r>
              <a:rPr lang="ru-RU" altLang="ru-RU" sz="2000" b="1">
                <a:solidFill>
                  <a:srgbClr val="002060"/>
                </a:solidFill>
                <a:latin typeface="Times New Roman" panose="02020603050405020304" pitchFamily="18" charset="0"/>
              </a:rPr>
              <a:t>Детский сад № 26</a:t>
            </a: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2017713" y="1220788"/>
            <a:ext cx="611822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40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экологии</a:t>
            </a:r>
            <a:b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вокруг нас»</a:t>
            </a: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b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331913" y="404813"/>
            <a:ext cx="7561262" cy="584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Форма проведения итогового мероприятия проекта:</a:t>
            </a:r>
            <a:r>
              <a:rPr lang="ru-RU" altLang="ru-RU" sz="2400">
                <a:solidFill>
                  <a:srgbClr val="FF0000"/>
                </a:solidFill>
              </a:rPr>
              <a:t>   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экологии викторина «Знатоки природы».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Продукты проекта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</a:rPr>
              <a:t>Для детей: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 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 Тютчев «Весенние воды»,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Жуковский «Жаворонок»</a:t>
            </a: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стихотворения «Трудолюбивая пчелка» 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аппликации на тему «Солнышко ясное»,</a:t>
            </a:r>
            <a:r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НОД по лепке на тему «Воробей»</a:t>
            </a:r>
            <a:r>
              <a:rPr lang="ru-RU" altLang="ru-RU" sz="1800" b="1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образовательная деятельность на тему «Волшебная страна животных»</a:t>
            </a: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в уголке природы – посадка лука, кабачков, тыквы.</a:t>
            </a: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наблюдений за луком с зарисовкой этапов роста и развития.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сначала, что потом», «Когда это бывает?»</a:t>
            </a: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рассказов И. С. Соколов-Микитова из книги «Весна в лесу»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картин о весне, наблюдения в природе</a:t>
            </a: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619250" y="333375"/>
            <a:ext cx="1512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195513" y="4292600"/>
            <a:ext cx="15843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1403350" y="333375"/>
            <a:ext cx="7489825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игры с использованием игрового набора LEGO 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«В африканской саванне», «Экологи изучают Антарктиду»</a:t>
            </a: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на тему «Есть ли жизнь под землей (в почве)?,.Беседа на тему «Кто живет в воде?»</a:t>
            </a: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глобусом «Покажи материки и океаны»</a:t>
            </a: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«Карта – портрет Земли»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,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«Путешествие»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,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летает, бегает, прыгает»</a:t>
            </a: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рассматривание энциклопедии «Планета Земля», рассматривание глобуса</a:t>
            </a: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образовательная деятельность на тему «Тайны подводного мира»</a:t>
            </a: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«Зайцы и волк», «Хитрая лиса», «</a:t>
            </a:r>
            <a:r>
              <a:rPr lang="ru-RU" altLang="ru-RU" sz="1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Ловись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рыбка, большая и маленькая»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,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«Охотники и звери»</a:t>
            </a: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Физкультминутки «Звериная зарядка», «Весело в лесу», «Хомячок», «Зайка».</a:t>
            </a:r>
          </a:p>
          <a:p>
            <a:pPr marL="285750" indent="-285750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- ролевые игры «Зоопарк», «Рыбалка»</a:t>
            </a:r>
          </a:p>
          <a:p>
            <a:pPr marL="285750" indent="-285750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 печатные игры: «Живая природа», «Кто, где живёт?».</a:t>
            </a: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§"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403350" y="188913"/>
            <a:ext cx="7561263" cy="605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Для педагогов:</a:t>
            </a:r>
            <a:endParaRPr lang="ru-RU" altLang="ru-RU" sz="2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Создание  картотеки загадок о растениях и животных.</a:t>
            </a:r>
            <a:endParaRPr lang="ru-RU" altLang="ru-RU" sz="18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Создание альбома по теме «Национальный парк </a:t>
            </a:r>
            <a:r>
              <a:rPr lang="ru-RU" altLang="ru-RU" sz="1800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Зюраткуль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»</a:t>
            </a:r>
            <a:endParaRPr lang="ru-RU" altLang="ru-RU" sz="18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Консультация на тему </a:t>
            </a:r>
            <a:r>
              <a:rPr lang="ru-RU" altLang="ru-RU" sz="1800" dirty="0">
                <a:solidFill>
                  <a:srgbClr val="0070C0"/>
                </a:solidFill>
              </a:rPr>
              <a:t>«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у старших дошкольников».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Подбор методической, художественной литературы, иллюстрационного материала.</a:t>
            </a:r>
            <a:endParaRPr lang="ru-RU" altLang="ru-RU" sz="18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Создание картотеки дидактических игр по экологии.</a:t>
            </a:r>
            <a:endParaRPr lang="ru-RU" altLang="ru-RU" sz="18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Для родителей:</a:t>
            </a:r>
            <a:endParaRPr lang="ru-RU" altLang="ru-RU" sz="2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Консультация для родителей на тему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любви к природе».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Консультации для родителей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Игры экологического содержания</a:t>
            </a:r>
            <a:r>
              <a:rPr lang="ru-RU" altLang="ru-RU" sz="16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»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«Родители пример для детей в соблюдении экологической культуры»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Ознакомление родителей с презентацией на тему 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вокруг нас».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Привлечение родителей к изготовление разных видов дидактических игр по экологии для пополнения развивающей среды в группе.</a:t>
            </a:r>
          </a:p>
          <a:p>
            <a:pPr marL="285750" indent="-285750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выставки рисунков совместно с родителями «Моё любимое животное»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ru-RU" altLang="ru-RU" sz="1800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.</a:t>
            </a:r>
            <a:endParaRPr lang="ru-RU" altLang="ru-RU" sz="18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258888" y="260350"/>
            <a:ext cx="6408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паутинка по проекту «Природа вокруг нас»</a:t>
            </a:r>
            <a:endParaRPr lang="ru-RU" altLang="ru-RU" sz="1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350" y="765175"/>
          <a:ext cx="7561263" cy="5702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4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02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«Познавательное развитие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иллюстраций, картин о весне, наблюдения в природе.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Цикл наблюдений за луком с зарисовкой этапов роста и развития.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«Что сначала, что потом», «Когда это бывает?»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Игра с глобусом «Покажи материки и океаны»</a:t>
                      </a:r>
                      <a:endParaRPr kumimoji="0" lang="ru-RU" alt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и рассматривание энциклопедии «Планета Земля», рассматривание глобуса</a:t>
                      </a:r>
                      <a:endParaRPr kumimoji="0" lang="ru-RU" alt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676" marB="45676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 Социально-коммуникативное развитие»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Сюжетно - ролевые игры «Зоопарк», «Рыбалка»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настольно- печатные игры: «Лото»,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«Карта – портрет Земли», «Путешествие»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летает, бегает, прыгает» «Живая природа», «Кто, где живёт», «Стань другом природы», «Мир животных»</a:t>
                      </a:r>
                      <a:endParaRPr kumimoji="0" lang="ru-RU" alt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5" marR="91445" marT="45676" marB="4567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«Речевое развитие»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alt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художественной литературы :</a:t>
                      </a:r>
                      <a:r>
                        <a:rPr lang="ru-RU" alt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Ф. Тютчев «Весенние воды»</a:t>
                      </a:r>
                      <a:r>
                        <a:rPr lang="ru-RU" alt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ru-RU" altLang="ru-RU" sz="16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 Жуковский «Жаворонок»</a:t>
                      </a:r>
                      <a:endParaRPr lang="ru-RU" alt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  <a:p>
                      <a:r>
                        <a:rPr lang="ru-RU" altLang="ru-RU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Разучивание стихотворения «Трудолюбивая пчелка»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рассказов И. С. Соколов-Микитова из книги «Весна в лесу»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Совместная образовательная деятельность на тему «Волшебная страна животных»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5" marR="91445" marT="45676" marB="4567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6375" y="260350"/>
          <a:ext cx="7343775" cy="6264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64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«Познавательное развитие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Совместная образовательная деятельность на тему «Тайны подводного мира»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Конструктивные игры с использованием игрового набора LEGO «В африканской саванне», «Экологи изучают Антарктиду»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</a:txBody>
                  <a:tcPr marL="91427" marR="91427" marT="45717" marB="45717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 Социально-коммуникативное развитие»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/>
                    </a:p>
                  </a:txBody>
                  <a:tcPr marL="91427" marR="91427" marT="45717" marB="4571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область «Речевое развитие»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Совместная образовательная деятельность на тему «Тайны подводного мира»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Беседа на тему «Есть ли жизнь под землей (в почве)?»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Беседа на тему «Кто живет в воде?»</a:t>
                      </a:r>
                      <a:endParaRPr kumimoji="0" lang="ru-RU" alt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</a:txBody>
                  <a:tcPr marL="91427" marR="91427" marT="45717" marB="4571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6375" y="260350"/>
          <a:ext cx="7416800" cy="6337300"/>
        </p:xfrm>
        <a:graphic>
          <a:graphicData uri="http://schemas.openxmlformats.org/drawingml/2006/table">
            <a:tbl>
              <a:tblPr/>
              <a:tblGrid>
                <a:gridCol w="2471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1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37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 область «Художественно-эстетическое развитие»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Самостоятельная изобразительная деятельность по природе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(рисование, раскраски, лепка).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НОД по изодеятельности -«»; НОД по аппликаци на тему«Солнышко»; НОД по лепке на тему «Воробей»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Прослушивание « Звуки природы».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 область «Физическое развитие»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7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Подвижные игры  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«Зайцы и волк», «Хитрая лиса», «Ловись, рыбка, большая и маленькая»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«Охотники и звери».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Физкультминутки «Звериная зарядка», «Весело в лесу», «Хомячок», «Зайка».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Формы взаимодействия с семьёй.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родителей в образовательной деятельности 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Ознакомление родителей с презентацией на тему 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«Природа вокруг нас».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выставки рисунков совместно с родителями «Моё любимое животное»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Консультации для родителей.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«Воспитание любви к природе». «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Игры экологического содержания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»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«Родители пример для детей в соблюдении экологической культуры»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гостях у сказки».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Привлечение родителей к изготовлению разных видов дидактических игр по экологии для пополнения развивающей среды в группе.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45826"/>
            <a:ext cx="2808312" cy="2592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826" y="3818657"/>
            <a:ext cx="2592288" cy="2562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32655"/>
            <a:ext cx="2952328" cy="2592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861048"/>
            <a:ext cx="302433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2843213" y="3141663"/>
            <a:ext cx="4968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аппликации «Солнышко»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843" y="3933056"/>
            <a:ext cx="264375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9459" name="TextBox 9"/>
          <p:cNvSpPr txBox="1">
            <a:spLocks noChangeArrowheads="1"/>
          </p:cNvSpPr>
          <p:nvPr/>
        </p:nvSpPr>
        <p:spPr bwMode="auto">
          <a:xfrm>
            <a:off x="3635375" y="3435350"/>
            <a:ext cx="388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лука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5" y="764704"/>
            <a:ext cx="2797905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76672"/>
            <a:ext cx="273630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789040"/>
            <a:ext cx="259228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6672"/>
            <a:ext cx="266429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32656"/>
            <a:ext cx="259228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2484438" y="3213100"/>
            <a:ext cx="4895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семян тыквы и кабачков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933056"/>
            <a:ext cx="259228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0487" name="TextBox 13"/>
          <p:cNvSpPr txBox="1">
            <a:spLocks noChangeArrowheads="1"/>
          </p:cNvSpPr>
          <p:nvPr/>
        </p:nvSpPr>
        <p:spPr bwMode="auto">
          <a:xfrm>
            <a:off x="5724525" y="3860800"/>
            <a:ext cx="1871663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674641"/>
            <a:ext cx="2880320" cy="2399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76672"/>
            <a:ext cx="259228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332656"/>
            <a:ext cx="2520280" cy="2169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861048"/>
            <a:ext cx="259228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573016"/>
            <a:ext cx="252028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2534" name="TextBox 9"/>
          <p:cNvSpPr txBox="1">
            <a:spLocks noChangeArrowheads="1"/>
          </p:cNvSpPr>
          <p:nvPr/>
        </p:nvSpPr>
        <p:spPr bwMode="auto">
          <a:xfrm>
            <a:off x="3419475" y="2997200"/>
            <a:ext cx="3529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подвижные игры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>
                <a:latin typeface="Arial Black" panose="020B0A04020102020204" pitchFamily="34" charset="0"/>
              </a:rPr>
              <a:t> </a:t>
            </a:r>
            <a:endParaRPr lang="ru-RU" altLang="ru-RU" sz="180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476375" y="274638"/>
            <a:ext cx="7343775" cy="589121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ИНФОРМАЦИОННАЯ КАРТА ПРОЕКТА</a:t>
            </a:r>
            <a:b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на тему «Природа вокруг нас»</a:t>
            </a:r>
            <a:b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проекта: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Карпушева Л.Я.</a:t>
            </a:r>
            <a:b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краткосрочный, две недели.</a:t>
            </a:r>
            <a:b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проекта: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информационно-творческий, игровой, групповой.</a:t>
            </a:r>
            <a:b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взрослые и дети.</a:t>
            </a:r>
            <a:b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детей: 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5-6 лет.</a:t>
            </a:r>
            <a:endParaRPr lang="ru-RU" altLang="ru-RU" sz="28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617088"/>
            <a:ext cx="2736304" cy="26678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873" y="3203058"/>
            <a:ext cx="2839559" cy="30342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3556" name="TextBox 5"/>
          <p:cNvSpPr txBox="1">
            <a:spLocks noChangeArrowheads="1"/>
          </p:cNvSpPr>
          <p:nvPr/>
        </p:nvSpPr>
        <p:spPr bwMode="auto">
          <a:xfrm>
            <a:off x="5435600" y="1196975"/>
            <a:ext cx="28082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глобусом «Покажи материки и океаны»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10178"/>
            <a:ext cx="2859782" cy="2586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3996" y="3645024"/>
            <a:ext cx="276001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410178"/>
            <a:ext cx="3168352" cy="27307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7653" name="TextBox 11"/>
          <p:cNvSpPr txBox="1">
            <a:spLocks noChangeArrowheads="1"/>
          </p:cNvSpPr>
          <p:nvPr/>
        </p:nvSpPr>
        <p:spPr bwMode="auto">
          <a:xfrm>
            <a:off x="6084888" y="3644900"/>
            <a:ext cx="26638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«Моё любимое животное»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404664"/>
            <a:ext cx="309634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3429000"/>
            <a:ext cx="288032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3789040"/>
            <a:ext cx="316835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641231"/>
            <a:ext cx="3713347" cy="2787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1403350" y="90488"/>
            <a:ext cx="7272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занятие викторина «Знатоки природы»</a:t>
            </a: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6084888" y="1989138"/>
            <a:ext cx="23034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«Знатоки»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744416" cy="28803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0726" name="TextBox 8"/>
          <p:cNvSpPr txBox="1">
            <a:spLocks noChangeArrowheads="1"/>
          </p:cNvSpPr>
          <p:nvPr/>
        </p:nvSpPr>
        <p:spPr bwMode="auto">
          <a:xfrm>
            <a:off x="1979613" y="4652963"/>
            <a:ext cx="25209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«Почемучки»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513" y="260350"/>
            <a:ext cx="2951162" cy="2520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63" y="260350"/>
            <a:ext cx="3486150" cy="2520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513" y="4005263"/>
            <a:ext cx="3073400" cy="2465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825" y="4005263"/>
            <a:ext cx="3392488" cy="2465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1750" name="TextBox 9"/>
          <p:cNvSpPr txBox="1">
            <a:spLocks noChangeArrowheads="1"/>
          </p:cNvSpPr>
          <p:nvPr/>
        </p:nvSpPr>
        <p:spPr bwMode="auto">
          <a:xfrm>
            <a:off x="2484438" y="3068638"/>
            <a:ext cx="5040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заданий викторины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1692275" y="188913"/>
            <a:ext cx="16557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415049"/>
            <a:ext cx="2808312" cy="3454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1" y="1340768"/>
            <a:ext cx="305257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3492500" y="5300663"/>
            <a:ext cx="3816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«Конкурс капитанов»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48679"/>
            <a:ext cx="2952328" cy="3312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284984"/>
            <a:ext cx="302433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260" y="332655"/>
            <a:ext cx="3564402" cy="2952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694720"/>
            <a:ext cx="331236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835150" y="4076700"/>
            <a:ext cx="2808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«Звериная зарядка»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140968"/>
            <a:ext cx="2736304" cy="3384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32657"/>
            <a:ext cx="2674604" cy="33741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5148263" y="4508500"/>
            <a:ext cx="34671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«Изобрази животное»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590402"/>
            <a:ext cx="6172150" cy="4710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2484438" y="5949950"/>
            <a:ext cx="5183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участников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692275" y="333375"/>
            <a:ext cx="6840538" cy="548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</a:t>
            </a:r>
            <a:endParaRPr lang="ru-RU" altLang="ru-RU" sz="400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Tx/>
              <a:buNone/>
            </a:pPr>
            <a:r>
              <a:rPr lang="ru-RU" altLang="ru-RU" sz="220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наши дни, когда мир находится на грани экологической катастрофы и под угрозой будущее человечества, никто не станет отрицать, что экологическое воспитание подрастающих поколений – одна из актуальнейших задач современности. Разумное отношение к природе, окружающему миру должно стать одним из критериев оценки нравственности человека. Наиболее благоприятным периодом для решения задач экологического воспитания является дошкольный, а затем и школьный периоды развития человека. В эти периоды у детей можно сформировать осознанно правильное отношение к явлениям, объектам живой и неживой природы.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2916238" y="1989138"/>
            <a:ext cx="4824412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6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893763" y="444500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Актуальность проблемы:</a:t>
            </a:r>
            <a:br>
              <a:rPr lang="ru-RU" altLang="ru-RU" sz="2800" dirty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altLang="ru-RU" sz="4800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258888" y="981075"/>
            <a:ext cx="7499350" cy="4968875"/>
          </a:xfrm>
        </p:spPr>
        <p:txBody>
          <a:bodyPr/>
          <a:lstStyle/>
          <a:p>
            <a:pPr marL="0" indent="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на протяжении последних десятилетий не ослабевает внимание к проблемам экологического образования подрастающего поколения. Это обусловливает те позитивные изменения, которые наметились в экологическом образовании: рамки экологического воспитания расширились от ознакомления детей с природой до воспитания экологического мировоззрения, основанного на представлении о единстве человека с природой и о направленности культуры и среде, пвсей практической деятельности на ее развитие; сложилась определенная система целенаправленного обеспечения детей знаниями, необходимыми для воспитания экологической культуры, формирования эколого-осознанного поведения в окружающей природной привития практических природоохранных навыков.</a:t>
            </a:r>
            <a:r>
              <a:rPr lang="ru-RU" altLang="ru-RU" sz="20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образование детей дошкольного возраста особенно значимо, так как в этот период ребенок проходит самый интенсивный духовный и интеллектуальный путь развития.</a:t>
            </a:r>
            <a:endParaRPr lang="ru-RU" altLang="ru-RU" sz="200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endParaRPr lang="ru-RU" altLang="ru-RU" sz="2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Font typeface="Arial" panose="020B0604020202020204" pitchFamily="34" charset="0"/>
              <a:buNone/>
            </a:pPr>
            <a:endParaRPr lang="ru-RU" altLang="ru-RU" sz="280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476375" y="404813"/>
            <a:ext cx="7272338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0"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Задачи проекта:</a:t>
            </a:r>
            <a:endParaRPr lang="ru-RU" altLang="ru-RU" sz="18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indent="0"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Для детей: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Формировать у дошкольников основные природоведческие представления и понятия о живой и неживой природе, учить  устанавливать причинно-следственные связи между природными явлениями;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Подвести детей к пониманию того, что жизнь человека на Земле во многом зависит от окружающей среды: чистые воздух, вода, лес, почва благоприятно сказываются на здоровье и жизни человека;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Закреплять умение передавать свое отношение к природе в рассказах и продуктивных видах деятельности;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Учить обобщать и систематизировать представления о временах года;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Привлекать детей в разнообразные виды деятельности в природе и по ее охране;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Формировать навыки экологически грамотного, нравственного поведения в природе;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Обеспечить непрерывность экологического образования в системе «ДОУ - семья»;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Воспитывать любовь и бережное отношение ко всему живому и развивать эстетическое восприятие природы.</a:t>
            </a:r>
          </a:p>
          <a:p>
            <a:pPr indent="0"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ru-RU" sz="1800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</p:txBody>
      </p:sp>
      <p:sp>
        <p:nvSpPr>
          <p:cNvPr id="8195" name="Rectangle 1"/>
          <p:cNvSpPr>
            <a:spLocks noGrp="1" noChangeArrowheads="1"/>
          </p:cNvSpPr>
          <p:nvPr>
            <p:ph idx="1"/>
          </p:nvPr>
        </p:nvSpPr>
        <p:spPr>
          <a:xfrm>
            <a:off x="4067175" y="4727575"/>
            <a:ext cx="320675" cy="307975"/>
          </a:xfrm>
        </p:spPr>
        <p:txBody>
          <a:bodyPr wrap="none" anchor="ctr">
            <a:spAutoFit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1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8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120650"/>
            <a:ext cx="184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800">
              <a:latin typeface="Arial" panose="020B0604020202020204" pitchFamily="34" charset="0"/>
            </a:endParaRPr>
          </a:p>
        </p:txBody>
      </p:sp>
      <p:sp>
        <p:nvSpPr>
          <p:cNvPr id="8197" name="TextBox 1"/>
          <p:cNvSpPr txBox="1">
            <a:spLocks noChangeArrowheads="1"/>
          </p:cNvSpPr>
          <p:nvPr/>
        </p:nvSpPr>
        <p:spPr bwMode="auto">
          <a:xfrm>
            <a:off x="1692275" y="274638"/>
            <a:ext cx="7267575" cy="59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</a:rPr>
              <a:t>Для педагогов:</a:t>
            </a:r>
            <a:endParaRPr lang="ru-RU" altLang="ru-RU" sz="20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Составить план проекта и осуществить его реализацию в разных видах детской деятельности, вовлечь педагогов дополнительного образования в реализацию проекта.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Побудить коллег к обогащению развивающей среды и педагогического процесса через данный проект.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Активизировать творческий потенциал педагогов ДОУ.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Создавать условия для организации совместной театральной деятельности детей и взрослых, направленные на сближения детей, родителей и педагогов.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</a:rPr>
              <a:t>Для родителей:</a:t>
            </a:r>
          </a:p>
          <a:p>
            <a:pPr>
              <a:lnSpc>
                <a:spcPct val="107000"/>
              </a:lnSpc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поэтапную систему работы по экологическому образованию с составлением перспективного плана работы с детьми и их родителями;</a:t>
            </a:r>
          </a:p>
          <a:p>
            <a:pPr>
              <a:lnSpc>
                <a:spcPct val="107000"/>
              </a:lnSpc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Чтение художественной литературы, предложенной воспитателями.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403350" y="260350"/>
            <a:ext cx="727233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Приобщать родителей к сотрудничеству с педагогом и детьми через  чтение художественной литературы, предложенной воспитателями. и игры.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Обогащать детско-родительские отношения опытом совместных игр.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Обеспечить непрерывность экологического образования в системе «ДОУ - семья»;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Развивать у родителей способность видеть в ребенке личность, уважать его мнение, обсуждать с ним предстоящую работу.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родителей к совместным познавательно - тематическим мероприятиям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по вопросам экологического воспитания детей старшего дошкольного возраста.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включение родителей в образовательный процесс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7345363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</a:rPr>
              <a:t>Ожидаемые результаты по проекту</a:t>
            </a:r>
            <a:endParaRPr lang="ru-RU" altLang="ru-RU" sz="28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Для детей: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интереса к экспериментированию, анализу, обобщению;</a:t>
            </a:r>
          </a:p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внимательного, разумного, бережного отношения к окружающей природе</a:t>
            </a: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altLang="ru-RU" sz="1800">
              <a:solidFill>
                <a:srgbClr val="0070C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экологической культуры, экологической грамотности, познавательной активности;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 Способствуют проявлению самостоятельности и активности.</a:t>
            </a: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У детей формируется интерес к животным и растениям.</a:t>
            </a: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 Развивают координацию движений, двигательную активность детей.</a:t>
            </a: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Формируют представления о временах года.</a:t>
            </a: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 Воспитывают заботливое и бережное отношение к природе.</a:t>
            </a: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Созданы благоприятные условия для  саморазвития каждого ребенка. </a:t>
            </a:r>
            <a:r>
              <a:rPr lang="ru-RU" altLang="ru-RU" sz="1800">
                <a:solidFill>
                  <a:srgbClr val="0070C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altLang="ru-RU" sz="180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altLang="ru-RU" sz="18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6156325" y="692150"/>
            <a:ext cx="2232025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5580063" y="692150"/>
            <a:ext cx="1439862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1268" name="TextBox 1"/>
          <p:cNvSpPr txBox="1">
            <a:spLocks noChangeArrowheads="1"/>
          </p:cNvSpPr>
          <p:nvPr/>
        </p:nvSpPr>
        <p:spPr bwMode="auto">
          <a:xfrm>
            <a:off x="1547813" y="188913"/>
            <a:ext cx="7200900" cy="575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Для педагогов: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Усовершенствуют технику проектной деятельности.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общественного внимания к проблеме экологического воспитания дошкольников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Расширят свои возможности для развития педагогического творчества, достижения образовательных результатов за счёт применения продуктивных творческих методик</a:t>
            </a: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  <a:endParaRPr lang="ru-RU" altLang="ru-RU" sz="200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</a:rPr>
              <a:t>Для родителей:</a:t>
            </a:r>
            <a:endParaRPr lang="ru-RU" altLang="ru-RU" sz="24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Расширяют свои возможности влиять на процессы воспитания детей.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Arial" panose="020B0604020202020204" pitchFamily="34" charset="0"/>
              </a:rPr>
              <a:t> </a:t>
            </a: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жизни группы.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Нормализует психолого-педагогическую атмосферу в семье.</a:t>
            </a:r>
            <a:endParaRPr lang="ru-RU" altLang="ru-RU" sz="20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</a:rPr>
              <a:t>Участвуют в изготовлении разных видов игр по экологии для пополнения развивающей среды в группе.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совместных экологических мероприятиях и акциях.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экологическую культуру</a:t>
            </a:r>
            <a:r>
              <a:rPr lang="ru-RU" altLang="ru-RU" sz="200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altLang="ru-RU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1682</Words>
  <Application>Microsoft Office PowerPoint</Application>
  <PresentationFormat>Экран (4:3)</PresentationFormat>
  <Paragraphs>166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Times New Roman</vt:lpstr>
      <vt:lpstr>Wingdings</vt:lpstr>
      <vt:lpstr>Тема Office</vt:lpstr>
      <vt:lpstr> </vt:lpstr>
      <vt:lpstr> </vt:lpstr>
      <vt:lpstr>Презентация PowerPoint</vt:lpstr>
      <vt:lpstr>Актуальность проблемы: </vt:lpstr>
      <vt:lpstr>Презентация PowerPoint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Пользователь</cp:lastModifiedBy>
  <cp:revision>88</cp:revision>
  <dcterms:created xsi:type="dcterms:W3CDTF">2012-03-20T17:33:40Z</dcterms:created>
  <dcterms:modified xsi:type="dcterms:W3CDTF">2021-10-20T09:13:23Z</dcterms:modified>
</cp:coreProperties>
</file>