
<file path=[Content_Types].xml><?xml version="1.0" encoding="utf-8"?>
<Types xmlns="http://schemas.openxmlformats.org/package/2006/content-types">
  <Override ContentType="application/vnd.openxmlformats-officedocument.presentationml.notesSlide+xml" PartName="/ppt/notesSlides/notesSlide2.xml"/>
  <Override ContentType="application/vnd.ms-office.chartstyle+xml" PartName="/ppt/charts/style15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Layout+xml" PartName="/ppt/slideLayouts/slideLayout6.xml"/>
  <Override ContentType="application/vnd.ms-office.chartstyle+xml" PartName="/ppt/charts/style22.xml"/>
  <Override ContentType="application/vnd.ms-office.chartcolorstyle+xml" PartName="/ppt/charts/colors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drawingml.chart+xml" PartName="/ppt/charts/chart17.xml"/>
  <Override ContentType="application/vnd.ms-office.chartcolorstyle+xml" PartName="/ppt/charts/colors16.xml"/>
  <Override ContentType="application/vnd.ms-office.chartstyle+xml" PartName="/ppt/charts/style11.xml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drawingml.chart+xml" PartName="/ppt/charts/chart13.xml"/>
  <Override ContentType="application/vnd.openxmlformats-officedocument.drawingml.chart+xml" PartName="/ppt/charts/chart24.xml"/>
  <Override ContentType="application/vnd.ms-office.chartcolorstyle+xml" PartName="/ppt/charts/colors23.xml"/>
  <Override ContentType="application/vnd.ms-office.chartcolorstyle+xml" PartName="/ppt/charts/colors2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ms-office.chartcolorstyle+xml" PartName="/ppt/charts/colors12.xml"/>
  <Override ContentType="application/vnd.openxmlformats-officedocument.drawingml.chart+xml" PartName="/ppt/charts/chart7.xml"/>
  <Override ContentType="application/vnd.openxmlformats-officedocument.drawingml.chart+xml" PartName="/ppt/charts/chart20.xml"/>
  <Override ContentType="application/vnd.openxmlformats-officedocument.presentationml.notesSlide+xml" PartName="/ppt/notesSlides/notesSlide12.xml"/>
  <Override ContentType="application/vnd.ms-office.chartstyle+xml" PartName="/ppt/charts/style9.xml"/>
  <Default ContentType="application/vnd.openxmlformats-officedocument.spreadsheetml.sheet" Extension="xlsx"/>
  <Override ContentType="application/vnd.openxmlformats-officedocument.presentationml.notesSlide+xml" PartName="/ppt/notesSlides/notesSlide7.xml"/>
  <Override ContentType="application/vnd.openxmlformats-officedocument.drawingml.chart+xml" PartName="/ppt/charts/chart3.xml"/>
  <Override ContentType="application/vnd.ms-office.chartstyle+xml" PartName="/ppt/charts/style5.xml"/>
  <Override ContentType="application/vnd.openxmlformats-officedocument.presentationml.slide+xml" PartName="/ppt/slides/slide7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notesSlide+xml" PartName="/ppt/notesSlides/notesSlide5.xml"/>
  <Override ContentType="application/vnd.openxmlformats-officedocument.drawingml.chart+xml" PartName="/ppt/charts/chart1.xml"/>
  <Override ContentType="application/vnd.ms-office.chartstyle+xml" PartName="/ppt/charts/style3.xml"/>
  <Override ContentType="application/vnd.ms-office.chartstyle+xml" PartName="/ppt/charts/style16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notesSlide+xml" PartName="/ppt/notesSlides/notesSlide1.xml"/>
  <Default ContentType="image/png" Extension="png"/>
  <Override ContentType="application/vnd.openxmlformats-officedocument.presentationml.notesSlide+xml" PartName="/ppt/notesSlides/notesSlide3.xml"/>
  <Override ContentType="application/vnd.ms-office.chartstyle+xml" PartName="/ppt/charts/style23.xml"/>
  <Override ContentType="application/vnd.ms-office.chartstyle+xml" PartName="/ppt/charts/style1.xml"/>
  <Override ContentType="application/vnd.ms-office.chartcolorstyle+xml" PartName="/ppt/charts/colors9.xml"/>
  <Override ContentType="application/vnd.ms-office.chartstyle+xml" PartName="/ppt/charts/style14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drawingml.chart+xml" PartName="/ppt/charts/chart18.xml"/>
  <Override ContentType="application/vnd.ms-office.chartcolorstyle+xml" PartName="/ppt/charts/colors7.xml"/>
  <Override ContentType="application/vnd.ms-office.chartstyle+xml" PartName="/ppt/charts/style12.xml"/>
  <Override ContentType="application/vnd.ms-office.chartstyle+xml" PartName="/ppt/charts/style21.xml"/>
  <Override ContentType="application/vnd.ms-office.chartcolorstyle+xml" PartName="/ppt/charts/colors19.xml"/>
  <Override ContentType="application/vnd.ms-office.chartcolorstyle+xml" PartName="/ppt/charts/colors17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drawingml.chart+xml" PartName="/ppt/charts/chart16.xml"/>
  <Override ContentType="application/vnd.openxmlformats-officedocument.drawingml.chart+xml" PartName="/ppt/charts/chart25.xml"/>
  <Override ContentType="application/vnd.ms-office.chartstyle+xml" PartName="/ppt/charts/style10.xml"/>
  <Override ContentType="application/vnd.ms-office.chartcolorstyle+xml" PartName="/ppt/charts/colors15.xml"/>
  <Override ContentType="application/vnd.ms-office.chartcolorstyle+xml" PartName="/ppt/charts/colors5.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Override ContentType="application/vnd.openxmlformats-officedocument.drawingml.chart+xml" PartName="/ppt/charts/chart14.xml"/>
  <Override ContentType="application/vnd.openxmlformats-officedocument.drawingml.chart+xml" PartName="/ppt/charts/chart23.xml"/>
  <Override ContentType="application/vnd.openxmlformats-officedocument.presentationml.notesSlide+xml" PartName="/ppt/notesSlides/notesSlide15.xml"/>
  <Override ContentType="application/vnd.openxmlformats-officedocument.extended-properties+xml" PartName="/docProps/app.xml"/>
  <Override ContentType="application/vnd.ms-office.chartcolorstyle+xml" PartName="/ppt/charts/colors3.xml"/>
  <Override ContentType="application/vnd.ms-office.chartcolorstyle+xml" PartName="/ppt/charts/colors13.xml"/>
  <Override ContentType="application/vnd.openxmlformats-officedocument.presentationml.slide+xml" PartName="/ppt/slides/slide11.xml"/>
  <Override ContentType="application/vnd.openxmlformats-officedocument.presentationml.slide+xml" PartName="/ppt/slides/slide20.xml"/>
  <Override ContentType="application/vnd.openxmlformats-officedocument.drawingml.chart+xml" PartName="/ppt/charts/chart8.xml"/>
  <Override ContentType="application/vnd.openxmlformats-officedocument.drawingml.chart+xml" PartName="/ppt/charts/chart12.xml"/>
  <Override ContentType="application/vnd.openxmlformats-officedocument.drawingml.chart+xml" PartName="/ppt/charts/chart21.xml"/>
  <Override ContentType="application/vnd.openxmlformats-officedocument.presentationml.notesSlide+xml" PartName="/ppt/notesSlides/notesSlide13.xml"/>
  <Override ContentType="application/vnd.ms-office.chartcolorstyle+xml" PartName="/ppt/charts/colors22.xml"/>
  <Override ContentType="application/vnd.ms-office.chartcolorstyle+xml" PartName="/ppt/charts/colors1.xml"/>
  <Override ContentType="application/vnd.ms-office.chartcolorstyle+xml" PartName="/ppt/charts/colors11.xml"/>
  <Override ContentType="application/vnd.openxmlformats-officedocument.presentationml.slideLayout+xml" PartName="/ppt/slideLayouts/slideLayout10.xml"/>
  <Override ContentType="application/vnd.openxmlformats-officedocument.presentationml.notesSlide+xml" PartName="/ppt/notesSlides/notesSlide8.xml"/>
  <Override ContentType="application/vnd.openxmlformats-officedocument.drawingml.chart+xml" PartName="/ppt/charts/chart6.xml"/>
  <Override ContentType="application/vnd.openxmlformats-officedocument.drawingml.chart+xml" PartName="/ppt/charts/chart10.xml"/>
  <Override ContentType="application/vnd.openxmlformats-officedocument.presentationml.notesSlide+xml" PartName="/ppt/notesSlides/notesSlide11.xml"/>
  <Override ContentType="application/vnd.ms-office.chartstyle+xml" PartName="/ppt/charts/style8.xml"/>
  <Override ContentType="application/vnd.ms-office.chartcolorstyle+xml" PartName="/ppt/charts/colors20.xml"/>
  <Override ContentType="application/vnd.openxmlformats-officedocument.presentationml.notesSlide+xml" PartName="/ppt/notesSlides/notesSlide6.xml"/>
  <Override ContentType="application/vnd.openxmlformats-officedocument.drawingml.chart+xml" PartName="/ppt/charts/chart4.xml"/>
  <Override ContentType="application/vnd.ms-office.chartstyle+xml" PartName="/ppt/charts/style6.xml"/>
  <Override ContentType="application/vnd.ms-office.chartstyle+xml" PartName="/ppt/charts/style19.xml"/>
  <Override ContentType="application/vnd.openxmlformats-officedocument.presentationml.slide+xml" PartName="/ppt/slides/slide8.xml"/>
  <Override ContentType="application/vnd.openxmlformats-officedocument.presentationml.handoutMaster+xml" PartName="/ppt/handoutMasters/handoutMaster1.xml"/>
  <Override ContentType="application/vnd.openxmlformats-officedocument.presentationml.notesSlide+xml" PartName="/ppt/notesSlides/notesSlide4.xml"/>
  <Override ContentType="application/vnd.openxmlformats-officedocument.drawingml.chart+xml" PartName="/ppt/charts/chart2.xml"/>
  <Override ContentType="application/vnd.openxmlformats-package.core-properties+xml" PartName="/docProps/core.xml"/>
  <Override ContentType="application/vnd.ms-office.chartstyle+xml" PartName="/ppt/charts/style4.xml"/>
  <Override ContentType="application/vnd.ms-office.chartstyle+xml" PartName="/ppt/charts/style17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ms-office.chartcolorstyle+xml" PartName="/ppt/charts/colors8.xml"/>
  <Override ContentType="application/vnd.ms-office.chartstyle+xml" PartName="/ppt/charts/style2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4.xml"/>
  <Override ContentType="application/vnd.openxmlformats-officedocument.theme+xml" PartName="/ppt/theme/theme3.xml"/>
  <Override ContentType="application/vnd.openxmlformats-officedocument.drawingml.chart+xml" PartName="/ppt/charts/chart19.xml"/>
  <Override ContentType="application/vnd.ms-office.chartcolorstyle+xml" PartName="/ppt/charts/colors18.xml"/>
  <Override ContentType="application/vnd.ms-office.chartstyle+xml" PartName="/ppt/charts/style13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ms-office.chartcolorstyle+xml" PartName="/ppt/charts/colors4.xml"/>
  <Override ContentType="application/vnd.ms-office.chartstyle+xml" PartName="/ppt/charts/style20.xml"/>
  <Default ContentType="application/vnd.openxmlformats-package.relationships+xml" Extension="rels"/>
  <Override ContentType="application/vnd.openxmlformats-officedocument.drawingml.chart+xml" PartName="/ppt/charts/chart15.xml"/>
  <Override ContentType="application/vnd.ms-office.chartcolorstyle+xml" PartName="/ppt/charts/colors14.xml"/>
  <Override ContentType="application/vnd.openxmlformats-officedocument.presentationml.slide+xml" PartName="/ppt/slides/slide12.xml"/>
  <Override ContentType="application/vnd.openxmlformats-officedocument.presentationml.slideLayout+xml" PartName="/ppt/slideLayouts/slideLayout11.xml"/>
  <Override ContentType="application/vnd.openxmlformats-officedocument.drawingml.chart+xml" PartName="/ppt/charts/chart9.xml"/>
  <Override ContentType="application/vnd.openxmlformats-officedocument.drawingml.chart+xml" PartName="/ppt/charts/chart11.xml"/>
  <Override ContentType="application/vnd.openxmlformats-officedocument.drawingml.chart+xml" PartName="/ppt/charts/chart22.xml"/>
  <Override ContentType="application/vnd.openxmlformats-officedocument.presentationml.notesSlide+xml" PartName="/ppt/notesSlides/notesSlide14.xml"/>
  <Override ContentType="application/vnd.ms-office.chartcolorstyle+xml" PartName="/ppt/charts/colors21.xml"/>
  <Override ContentType="application/vnd.openxmlformats-officedocument.presentationml.notesSlide+xml" PartName="/ppt/notesSlides/notesSlide9.xml"/>
  <Override ContentType="application/vnd.ms-office.chartstyle+xml" PartName="/ppt/charts/style7.xml"/>
  <Override ContentType="application/vnd.ms-office.chartcolorstyle+xml" PartName="/ppt/charts/colors10.xml"/>
  <Override ContentType="application/vnd.openxmlformats-officedocument.drawingml.chart+xml" PartName="/ppt/charts/chart5.xml"/>
  <Override ContentType="application/vnd.openxmlformats-officedocument.presentationml.notesSlide+xml" PartName="/ppt/notesSlides/notesSlide10.xml"/>
  <Override ContentType="application/vnd.ms-office.chartstyle+xml" PartName="/ppt/charts/style18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92" r:id="rId2"/>
    <p:sldId id="265" r:id="rId3"/>
    <p:sldId id="307" r:id="rId4"/>
    <p:sldId id="312" r:id="rId5"/>
    <p:sldId id="267" r:id="rId6"/>
    <p:sldId id="268" r:id="rId7"/>
    <p:sldId id="269" r:id="rId8"/>
    <p:sldId id="270" r:id="rId9"/>
    <p:sldId id="271" r:id="rId10"/>
    <p:sldId id="272" r:id="rId11"/>
    <p:sldId id="301" r:id="rId12"/>
    <p:sldId id="263" r:id="rId13"/>
    <p:sldId id="264" r:id="rId14"/>
    <p:sldId id="302" r:id="rId15"/>
    <p:sldId id="288" r:id="rId16"/>
    <p:sldId id="289" r:id="rId17"/>
    <p:sldId id="305" r:id="rId18"/>
    <p:sldId id="306" r:id="rId19"/>
    <p:sldId id="285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2A7E2A"/>
    <a:srgbClr val="2A7E54"/>
    <a:srgbClr val="6C0000"/>
    <a:srgbClr val="753805"/>
    <a:srgbClr val="FFFFCC"/>
    <a:srgbClr val="226845"/>
    <a:srgbClr val="1D591D"/>
    <a:srgbClr val="006000"/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412" autoAdjust="0"/>
    <p:restoredTop sz="94653" autoAdjust="0"/>
  </p:normalViewPr>
  <p:slideViewPr>
    <p:cSldViewPr>
      <p:cViewPr varScale="1">
        <p:scale>
          <a:sx n="69" d="100"/>
          <a:sy n="69" d="100"/>
        </p:scale>
        <p:origin x="-12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5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 ?><Relationships xmlns="http://schemas.openxmlformats.org/package/2006/relationships"><Relationship Id="rId3" Target="style1.xml" Type="http://schemas.microsoft.com/office/2011/relationships/chartStyle"/><Relationship Id="rId2" Target="colors1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10.xml.rels><?xml version="1.0" encoding="UTF-8" standalone="yes" ?><Relationships xmlns="http://schemas.openxmlformats.org/package/2006/relationships"><Relationship Id="rId3" Target="style9.xml" Type="http://schemas.microsoft.com/office/2011/relationships/chartStyle"/><Relationship Id="rId2" Target="colors9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11.xml.rels><?xml version="1.0" encoding="UTF-8" standalone="yes" ?><Relationships xmlns="http://schemas.openxmlformats.org/package/2006/relationships"><Relationship Id="rId3" Target="style10.xml" Type="http://schemas.microsoft.com/office/2011/relationships/chartStyle"/><Relationship Id="rId2" Target="colors10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12.xml.rels><?xml version="1.0" encoding="UTF-8" standalone="yes" ?><Relationships xmlns="http://schemas.openxmlformats.org/package/2006/relationships"><Relationship Id="rId3" Target="style11.xml" Type="http://schemas.microsoft.com/office/2011/relationships/chartStyle"/><Relationship Id="rId2" Target="colors11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13.xml.rels><?xml version="1.0" encoding="UTF-8" standalone="yes" ?><Relationships xmlns="http://schemas.openxmlformats.org/package/2006/relationships"><Relationship Id="rId3" Target="style12.xml" Type="http://schemas.microsoft.com/office/2011/relationships/chartStyle"/><Relationship Id="rId2" Target="colors12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14.xml.rels><?xml version="1.0" encoding="UTF-8" standalone="yes" ?><Relationships xmlns="http://schemas.openxmlformats.org/package/2006/relationships"><Relationship Id="rId3" Target="style13.xml" Type="http://schemas.microsoft.com/office/2011/relationships/chartStyle"/><Relationship Id="rId2" Target="colors13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15.xml.rels><?xml version="1.0" encoding="UTF-8" standalone="yes" ?><Relationships xmlns="http://schemas.openxmlformats.org/package/2006/relationships"><Relationship Id="rId3" Target="style14.xml" Type="http://schemas.microsoft.com/office/2011/relationships/chartStyle"/><Relationship Id="rId2" Target="colors14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16.xml.rels><?xml version="1.0" encoding="UTF-8" standalone="yes" ?><Relationships xmlns="http://schemas.openxmlformats.org/package/2006/relationships"><Relationship Id="rId3" Target="style15.xml" Type="http://schemas.microsoft.com/office/2011/relationships/chartStyle"/><Relationship Id="rId2" Target="colors15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17.xml.rels><?xml version="1.0" encoding="UTF-8" standalone="yes" ?><Relationships xmlns="http://schemas.openxmlformats.org/package/2006/relationships"><Relationship Id="rId1" Target="NULL" TargetMode="External" Type="http://schemas.openxmlformats.org/officeDocument/2006/relationships/oleObject"/></Relationships>
</file>

<file path=ppt/charts/_rels/chart18.xml.rels><?xml version="1.0" encoding="UTF-8" standalone="yes" ?><Relationships xmlns="http://schemas.openxmlformats.org/package/2006/relationships"><Relationship Id="rId3" Target="style16.xml" Type="http://schemas.microsoft.com/office/2011/relationships/chartStyle"/><Relationship Id="rId2" Target="colors16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19.xml.rels><?xml version="1.0" encoding="UTF-8" standalone="yes" ?><Relationships xmlns="http://schemas.openxmlformats.org/package/2006/relationships"><Relationship Id="rId3" Target="style17.xml" Type="http://schemas.microsoft.com/office/2011/relationships/chartStyle"/><Relationship Id="rId2" Target="colors17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2.xml.rels><?xml version="1.0" encoding="UTF-8" standalone="yes" ?><Relationships xmlns="http://schemas.openxmlformats.org/package/2006/relationships"><Relationship Id="rId3" Target="style2.xml" Type="http://schemas.microsoft.com/office/2011/relationships/chartStyle"/><Relationship Id="rId2" Target="colors2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20.xml.rels><?xml version="1.0" encoding="UTF-8" standalone="yes" ?><Relationships xmlns="http://schemas.openxmlformats.org/package/2006/relationships"><Relationship Id="rId3" Target="style18.xml" Type="http://schemas.microsoft.com/office/2011/relationships/chartStyle"/><Relationship Id="rId2" Target="colors18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21.xml.rels><?xml version="1.0" encoding="UTF-8" standalone="yes" ?><Relationships xmlns="http://schemas.openxmlformats.org/package/2006/relationships"><Relationship Id="rId3" Target="style19.xml" Type="http://schemas.microsoft.com/office/2011/relationships/chartStyle"/><Relationship Id="rId2" Target="colors19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22.xml.rels><?xml version="1.0" encoding="UTF-8" standalone="yes" ?><Relationships xmlns="http://schemas.openxmlformats.org/package/2006/relationships"><Relationship Id="rId3" Target="style20.xml" Type="http://schemas.microsoft.com/office/2011/relationships/chartStyle"/><Relationship Id="rId2" Target="colors20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23.xml.rels><?xml version="1.0" encoding="UTF-8" standalone="yes" ?><Relationships xmlns="http://schemas.openxmlformats.org/package/2006/relationships"><Relationship Id="rId3" Target="style21.xml" Type="http://schemas.microsoft.com/office/2011/relationships/chartStyle"/><Relationship Id="rId2" Target="colors21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24.xml.rels><?xml version="1.0" encoding="UTF-8" standalone="yes" ?><Relationships xmlns="http://schemas.openxmlformats.org/package/2006/relationships"><Relationship Id="rId3" Target="style22.xml" Type="http://schemas.microsoft.com/office/2011/relationships/chartStyle"/><Relationship Id="rId2" Target="colors22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25.xml.rels><?xml version="1.0" encoding="UTF-8" standalone="yes" ?><Relationships xmlns="http://schemas.openxmlformats.org/package/2006/relationships"><Relationship Id="rId3" Target="style23.xml" Type="http://schemas.microsoft.com/office/2011/relationships/chartStyle"/><Relationship Id="rId2" Target="colors23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3.xml.rels><?xml version="1.0" encoding="UTF-8" standalone="yes" ?><Relationships xmlns="http://schemas.openxmlformats.org/package/2006/relationships"><Relationship Id="rId1" Target="NULL" TargetMode="External" Type="http://schemas.openxmlformats.org/officeDocument/2006/relationships/oleObject"/></Relationships>
</file>

<file path=ppt/charts/_rels/chart4.xml.rels><?xml version="1.0" encoding="UTF-8" standalone="yes" ?><Relationships xmlns="http://schemas.openxmlformats.org/package/2006/relationships"><Relationship Id="rId3" Target="style3.xml" Type="http://schemas.microsoft.com/office/2011/relationships/chartStyle"/><Relationship Id="rId2" Target="colors3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5.xml.rels><?xml version="1.0" encoding="UTF-8" standalone="yes" ?><Relationships xmlns="http://schemas.openxmlformats.org/package/2006/relationships"><Relationship Id="rId3" Target="style4.xml" Type="http://schemas.microsoft.com/office/2011/relationships/chartStyle"/><Relationship Id="rId2" Target="colors4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6.xml.rels><?xml version="1.0" encoding="UTF-8" standalone="yes" ?><Relationships xmlns="http://schemas.openxmlformats.org/package/2006/relationships"><Relationship Id="rId3" Target="style5.xml" Type="http://schemas.microsoft.com/office/2011/relationships/chartStyle"/><Relationship Id="rId2" Target="colors5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7.xml.rels><?xml version="1.0" encoding="UTF-8" standalone="yes" ?><Relationships xmlns="http://schemas.openxmlformats.org/package/2006/relationships"><Relationship Id="rId3" Target="style6.xml" Type="http://schemas.microsoft.com/office/2011/relationships/chartStyle"/><Relationship Id="rId2" Target="colors6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8.xml.rels><?xml version="1.0" encoding="UTF-8" standalone="yes" ?><Relationships xmlns="http://schemas.openxmlformats.org/package/2006/relationships"><Relationship Id="rId3" Target="style7.xml" Type="http://schemas.microsoft.com/office/2011/relationships/chartStyle"/><Relationship Id="rId2" Target="colors7.xml" Type="http://schemas.microsoft.com/office/2011/relationships/chartColorStyle"/><Relationship Id="rId1" Target="NULL" TargetMode="External" Type="http://schemas.openxmlformats.org/officeDocument/2006/relationships/oleObject"/></Relationships>
</file>

<file path=ppt/charts/_rels/chart9.xml.rels><?xml version="1.0" encoding="UTF-8" standalone="yes" ?><Relationships xmlns="http://schemas.openxmlformats.org/package/2006/relationships"><Relationship Id="rId3" Target="style8.xml" Type="http://schemas.microsoft.com/office/2011/relationships/chartStyle"/><Relationship Id="rId2" Target="colors8.xml" Type="http://schemas.microsoft.com/office/2011/relationships/chartColorStyle"/><Relationship Id="rId1" Target="NULL" TargetMode="External" Type="http://schemas.openxmlformats.org/officeDocument/2006/relationships/oleObject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3937130108666604"/>
          <c:y val="0.18171549962462125"/>
          <c:w val="0.57074326576326351"/>
          <c:h val="0.8182845003753791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Диаграмма 1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2"/>
                <c:pt idx="0">
                  <c:v>Папа</c:v>
                </c:pt>
                <c:pt idx="1">
                  <c:v>Мама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0.61000000000000065</c:v>
                </c:pt>
                <c:pt idx="1">
                  <c:v>0.39000000000000051</c:v>
                </c:pt>
              </c:numCache>
            </c:numRef>
          </c:val>
        </c:ser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26050114802058977"/>
          <c:y val="0.86573251120245898"/>
          <c:w val="0.43700468466466791"/>
          <c:h val="0.1022003447428400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1986092988901134E-2"/>
          <c:y val="5.7987714242189424E-2"/>
          <c:w val="0.88635882952034806"/>
          <c:h val="0.7515888509176130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Папа</c:v>
                </c:pt>
                <c:pt idx="1">
                  <c:v>Мама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0.37000000000000038</c:v>
                </c:pt>
                <c:pt idx="1">
                  <c:v>0.630000000000001</c:v>
                </c:pt>
              </c:numCache>
            </c:numRef>
          </c:val>
        </c:ser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23839150147336E-2"/>
          <c:y val="2.9845520058187008E-2"/>
          <c:w val="0.90761608498526458"/>
          <c:h val="0.765601040598134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Папа</c:v>
                </c:pt>
                <c:pt idx="1">
                  <c:v>Мама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%">
                  <c:v>0.3800000000000005</c:v>
                </c:pt>
                <c:pt idx="1">
                  <c:v>3.2</c:v>
                </c:pt>
              </c:numCache>
            </c:numRef>
          </c:val>
        </c:ser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2979357307182663E-2"/>
          <c:y val="0.11292109518695453"/>
          <c:w val="0.75854101959685771"/>
          <c:h val="0.6822405535187458"/>
        </c:manualLayout>
      </c:layout>
      <c:pie3DChart>
        <c:varyColors val="1"/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1986092988901134E-2"/>
          <c:y val="5.7987714242189424E-2"/>
          <c:w val="0.88635882952034806"/>
          <c:h val="0.75158885091761307"/>
        </c:manualLayout>
      </c:layout>
      <c:pie3DChart>
        <c:varyColors val="1"/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1986092988901134E-2"/>
          <c:y val="5.7987714242189424E-2"/>
          <c:w val="0.88635882952034806"/>
          <c:h val="0.7515888509176130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Папа</c:v>
                </c:pt>
                <c:pt idx="1">
                  <c:v>Мама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0.37000000000000038</c:v>
                </c:pt>
                <c:pt idx="1">
                  <c:v>0.630000000000001</c:v>
                </c:pt>
              </c:numCache>
            </c:numRef>
          </c:val>
        </c:ser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9.5845756727783963E-4"/>
          <c:w val="1"/>
          <c:h val="0.7876669948160299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showPercent val="1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Папа</c:v>
                </c:pt>
                <c:pt idx="1">
                  <c:v>Мама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0.32000000000000051</c:v>
                </c:pt>
                <c:pt idx="1">
                  <c:v>0.68</c:v>
                </c:pt>
              </c:numCache>
            </c:numRef>
          </c:val>
        </c:ser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6852457214898854"/>
          <c:y val="0.75860411735496758"/>
          <c:w val="0.34730138680243272"/>
          <c:h val="9.2446469780088247E-2"/>
        </c:manualLayout>
      </c:layout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Играть дома</a:t>
            </a:r>
          </a:p>
        </c:rich>
      </c:tx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098294616548163"/>
          <c:y val="0.67887461067767663"/>
          <c:w val="0.89017053834518456"/>
          <c:h val="0.2524493715775979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папа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0.31000000000000044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мама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0.69000000000000061</c:v>
                </c:pt>
              </c:numCache>
            </c:numRef>
          </c:val>
        </c:ser>
        <c:dLbls>
          <c:showVal val="1"/>
        </c:dLbls>
        <c:gapWidth val="65"/>
        <c:axId val="153609344"/>
        <c:axId val="153610880"/>
      </c:barChart>
      <c:catAx>
        <c:axId val="15360934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610880"/>
        <c:crosses val="autoZero"/>
        <c:auto val="1"/>
        <c:lblAlgn val="ctr"/>
        <c:lblOffset val="100"/>
      </c:catAx>
      <c:valAx>
        <c:axId val="15361088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tickLblPos val="none"/>
        <c:crossAx val="153609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422747342378385"/>
          <c:y val="0.9214460799320765"/>
          <c:w val="0.43154466567342942"/>
          <c:h val="7.8553920067923111E-2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Гулять</a:t>
            </a:r>
          </a:p>
        </c:rich>
      </c:tx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папа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0.69000000000000061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мама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31%</a:t>
                    </a:r>
                    <a:endParaRPr lang="en-US" dirty="0"/>
                  </a:p>
                </c:rich>
              </c:tx>
              <c:dLblPos val="in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</c:ser>
        <c:dLbls>
          <c:showVal val="1"/>
        </c:dLbls>
        <c:gapWidth val="65"/>
        <c:axId val="153800704"/>
        <c:axId val="153802240"/>
      </c:barChart>
      <c:catAx>
        <c:axId val="15380070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802240"/>
        <c:crosses val="autoZero"/>
        <c:auto val="1"/>
        <c:lblAlgn val="ctr"/>
        <c:lblOffset val="100"/>
      </c:catAx>
      <c:valAx>
        <c:axId val="15380224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tickLblPos val="none"/>
        <c:crossAx val="153800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9745185007933589E-2"/>
          <c:y val="5.8789764100285163E-2"/>
          <c:w val="0.61560538857505864"/>
          <c:h val="0.5147116590220134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Папа</c:v>
                </c:pt>
                <c:pt idx="1">
                  <c:v>Мама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0.47000000000000008</c:v>
                </c:pt>
                <c:pt idx="1">
                  <c:v>0.53</c:v>
                </c:pt>
              </c:numCache>
            </c:numRef>
          </c:val>
        </c:ser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449863120621961"/>
          <c:y val="0.64431630612471635"/>
          <c:w val="0.53845477283150878"/>
          <c:h val="0.17874154855809699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Смотреть</a:t>
            </a:r>
            <a:r>
              <a:rPr lang="ru-RU" baseline="0" dirty="0" smtClean="0"/>
              <a:t> телевизор</a:t>
            </a:r>
            <a:endParaRPr lang="ru-RU" dirty="0"/>
          </a:p>
        </c:rich>
      </c:tx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папа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0.46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мама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0.54</c:v>
                </c:pt>
              </c:numCache>
            </c:numRef>
          </c:val>
        </c:ser>
        <c:dLbls>
          <c:showVal val="1"/>
        </c:dLbls>
        <c:gapWidth val="65"/>
        <c:axId val="153303680"/>
        <c:axId val="153309568"/>
      </c:barChart>
      <c:catAx>
        <c:axId val="15330368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309568"/>
        <c:crosses val="autoZero"/>
        <c:auto val="1"/>
        <c:lblAlgn val="ctr"/>
        <c:lblOffset val="100"/>
      </c:catAx>
      <c:valAx>
        <c:axId val="15330956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tickLblPos val="none"/>
        <c:crossAx val="153303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Ходить</a:t>
            </a:r>
            <a:r>
              <a:rPr lang="ru-RU" baseline="0" dirty="0" smtClean="0"/>
              <a:t> в цирк</a:t>
            </a:r>
            <a:endParaRPr lang="ru-RU" dirty="0"/>
          </a:p>
        </c:rich>
      </c:tx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1.2027107395439929E-2"/>
          <c:y val="0.39607197204060229"/>
          <c:w val="0.86770181865016283"/>
          <c:h val="0.4195243390578762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папа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0.31000000000000044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мама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0.69000000000000061</c:v>
                </c:pt>
              </c:numCache>
            </c:numRef>
          </c:val>
        </c:ser>
        <c:dLbls>
          <c:showVal val="1"/>
        </c:dLbls>
        <c:gapWidth val="65"/>
        <c:axId val="153352064"/>
        <c:axId val="153353600"/>
      </c:barChart>
      <c:catAx>
        <c:axId val="15335206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353600"/>
        <c:crosses val="autoZero"/>
        <c:auto val="1"/>
        <c:lblAlgn val="ctr"/>
        <c:lblOffset val="100"/>
      </c:catAx>
      <c:valAx>
        <c:axId val="15335360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tickLblPos val="none"/>
        <c:crossAx val="153352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Играть дома</a:t>
            </a:r>
            <a:endParaRPr lang="ru-RU" dirty="0"/>
          </a:p>
        </c:rich>
      </c:tx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"/>
          <c:y val="0.20992346474273849"/>
          <c:w val="0.88697118371996586"/>
          <c:h val="0.6017976382724058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папа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0.69000000000000061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мама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0.31000000000000044</c:v>
                </c:pt>
              </c:numCache>
            </c:numRef>
          </c:val>
        </c:ser>
        <c:dLbls>
          <c:showVal val="1"/>
        </c:dLbls>
        <c:gapWidth val="65"/>
        <c:axId val="154580480"/>
        <c:axId val="154582016"/>
      </c:barChart>
      <c:catAx>
        <c:axId val="15458048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4582016"/>
        <c:crosses val="autoZero"/>
        <c:auto val="1"/>
        <c:lblAlgn val="ctr"/>
        <c:lblOffset val="100"/>
      </c:catAx>
      <c:valAx>
        <c:axId val="15458201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tickLblPos val="none"/>
        <c:crossAx val="154580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Гулять</a:t>
            </a:r>
            <a:endParaRPr lang="ru-RU" dirty="0"/>
          </a:p>
        </c:rich>
      </c:tx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папа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0.3800000000000005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мама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0.62000000000000088</c:v>
                </c:pt>
              </c:numCache>
            </c:numRef>
          </c:val>
        </c:ser>
        <c:dLbls>
          <c:showVal val="1"/>
        </c:dLbls>
        <c:gapWidth val="65"/>
        <c:axId val="154517888"/>
        <c:axId val="154519424"/>
      </c:barChart>
      <c:catAx>
        <c:axId val="15451788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4519424"/>
        <c:crosses val="autoZero"/>
        <c:auto val="1"/>
        <c:lblAlgn val="ctr"/>
        <c:lblOffset val="100"/>
      </c:catAx>
      <c:valAx>
        <c:axId val="15451942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tickLblPos val="none"/>
        <c:crossAx val="154517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Смотреть</a:t>
            </a:r>
            <a:r>
              <a:rPr lang="ru-RU" baseline="0" dirty="0" smtClean="0"/>
              <a:t> телевизор</a:t>
            </a:r>
            <a:endParaRPr lang="ru-RU" dirty="0"/>
          </a:p>
        </c:rich>
      </c:tx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4.6039514228747511E-2"/>
          <c:y val="0.33404855095580555"/>
          <c:w val="0.88745896521861656"/>
          <c:h val="0.46760470601948467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папа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0.62000000000000088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мама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0.3800000000000005</c:v>
                </c:pt>
              </c:numCache>
            </c:numRef>
          </c:val>
        </c:ser>
        <c:dLbls>
          <c:showVal val="1"/>
        </c:dLbls>
        <c:gapWidth val="65"/>
        <c:axId val="154487808"/>
        <c:axId val="154612480"/>
      </c:barChart>
      <c:catAx>
        <c:axId val="15448780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4612480"/>
        <c:crosses val="autoZero"/>
        <c:auto val="1"/>
        <c:lblAlgn val="ctr"/>
        <c:lblOffset val="100"/>
      </c:catAx>
      <c:valAx>
        <c:axId val="15461248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tickLblPos val="none"/>
        <c:crossAx val="154487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Ходить</a:t>
            </a:r>
            <a:r>
              <a:rPr lang="ru-RU" baseline="0" dirty="0" smtClean="0"/>
              <a:t> в цирк</a:t>
            </a:r>
            <a:endParaRPr lang="ru-RU" dirty="0"/>
          </a:p>
        </c:rich>
      </c:tx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папа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0.3800000000000005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мама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0.62000000000000088</c:v>
                </c:pt>
              </c:numCache>
            </c:numRef>
          </c:val>
        </c:ser>
        <c:dLbls>
          <c:showVal val="1"/>
        </c:dLbls>
        <c:gapWidth val="65"/>
        <c:axId val="154679168"/>
        <c:axId val="154680704"/>
      </c:barChart>
      <c:catAx>
        <c:axId val="15467916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4680704"/>
        <c:crosses val="autoZero"/>
        <c:auto val="1"/>
        <c:lblAlgn val="ctr"/>
        <c:lblOffset val="100"/>
      </c:catAx>
      <c:valAx>
        <c:axId val="15468070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tickLblPos val="none"/>
        <c:crossAx val="154679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2979357307182663E-2"/>
          <c:y val="0.11292109518695453"/>
          <c:w val="0.75854101959685771"/>
          <c:h val="0.68224055351874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Папа</c:v>
                </c:pt>
                <c:pt idx="1">
                  <c:v>Мама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0.18000000000000022</c:v>
                </c:pt>
                <c:pt idx="1">
                  <c:v>0.82000000000000062</c:v>
                </c:pt>
              </c:numCache>
            </c:numRef>
          </c:val>
        </c:ser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3890617091928196E-2"/>
          <c:y val="0"/>
          <c:w val="0.75122362947326871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Папа</c:v>
                </c:pt>
                <c:pt idx="1">
                  <c:v>Мама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0.37000000000000038</c:v>
                </c:pt>
                <c:pt idx="1">
                  <c:v>0.630000000000001</c:v>
                </c:pt>
              </c:numCache>
            </c:numRef>
          </c:val>
        </c:ser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2979357307182663E-2"/>
          <c:y val="0.11292109518695453"/>
          <c:w val="0.75854101959685771"/>
          <c:h val="0.6822405535187458"/>
        </c:manualLayout>
      </c:layout>
      <c:pie3DChart>
        <c:varyColors val="1"/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3890617091928196E-2"/>
          <c:y val="0"/>
          <c:w val="0.75122362947326871"/>
          <c:h val="1"/>
        </c:manualLayout>
      </c:layout>
      <c:pie3DChart>
        <c:varyColors val="1"/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Папа</c:v>
                </c:pt>
                <c:pt idx="1">
                  <c:v>Мама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0.53</c:v>
                </c:pt>
                <c:pt idx="1">
                  <c:v>0.47000000000000008</c:v>
                </c:pt>
              </c:numCache>
            </c:numRef>
          </c:val>
        </c:ser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2979357307182663E-2"/>
          <c:y val="0.11292109518695453"/>
          <c:w val="0.75854101959685771"/>
          <c:h val="0.6822405535187458"/>
        </c:manualLayout>
      </c:layout>
      <c:pie3DChart>
        <c:varyColors val="1"/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3890617091928196E-2"/>
          <c:y val="0"/>
          <c:w val="0.75122362947326871"/>
          <c:h val="1"/>
        </c:manualLayout>
      </c:layout>
      <c:pie3DChart>
        <c:varyColors val="1"/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9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0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C188D-7AA0-4BD6-A8D1-BDB690168CBD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235FC-491D-4CE6-9FA4-CB21228CBB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8760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D49EF-2A19-4707-95FB-9FFA73A11003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559DF-501B-481A-AC4F-FF644672BC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4812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05CEDA-F103-4BBC-8E86-7AB315FA23DF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9241200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42897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05CEDA-F103-4BBC-8E86-7AB315FA23DF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5659025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05CEDA-F103-4BBC-8E86-7AB315FA23DF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1709850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79248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12744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05CEDA-F103-4BBC-8E86-7AB315FA23DF}" type="slidenum">
              <a:rPr lang="ru-RU" altLang="ru-RU"/>
              <a:pPr/>
              <a:t>19</a:t>
            </a:fld>
            <a:endParaRPr lang="ru-RU" alt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85901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05CEDA-F103-4BBC-8E86-7AB315FA23DF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951647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05CEDA-F103-4BBC-8E86-7AB315FA23DF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704619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05CEDA-F103-4BBC-8E86-7AB315FA23DF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231310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05CEDA-F103-4BBC-8E86-7AB315FA23DF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5146145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6829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4834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27462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3995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7.xml"/><Relationship Id="rId3" Type="http://schemas.openxmlformats.org/officeDocument/2006/relationships/image" Target="../media/image9.jpeg"/><Relationship Id="rId7" Type="http://schemas.openxmlformats.org/officeDocument/2006/relationships/chart" Target="../charts/chart1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5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_rels/slide11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11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11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1.xml"/><Relationship Id="rId3" Type="http://schemas.openxmlformats.org/officeDocument/2006/relationships/image" Target="../media/image13.png"/><Relationship Id="rId7" Type="http://schemas.openxmlformats.org/officeDocument/2006/relationships/chart" Target="../charts/chart20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9.xml"/><Relationship Id="rId5" Type="http://schemas.openxmlformats.org/officeDocument/2006/relationships/chart" Target="../charts/chart18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chart" Target="../charts/chart25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4.xml"/><Relationship Id="rId5" Type="http://schemas.openxmlformats.org/officeDocument/2006/relationships/chart" Target="../charts/chart23.xml"/><Relationship Id="rId4" Type="http://schemas.openxmlformats.org/officeDocument/2006/relationships/chart" Target="../charts/chart22.xml"/></Relationships>
</file>

<file path=ppt/slides/_rels/slide14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12.xml" Type="http://schemas.openxmlformats.org/officeDocument/2006/relationships/notesSlide"/><Relationship Id="rId1" Target="../slideLayouts/slideLayout2.xml" Type="http://schemas.openxmlformats.org/officeDocument/2006/relationships/slideLayout"/><Relationship Id="rId5" Target="../media/image15.jpeg" Type="http://schemas.openxmlformats.org/officeDocument/2006/relationships/image"/><Relationship Id="rId4" Target="../media/image14.jpe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10.jpeg"/></Relationships>
</file>

<file path=ppt/slides/_rels/slide17.xml.rels><?xml version="1.0" encoding="UTF-8" standalone="yes" ?><Relationships xmlns="http://schemas.openxmlformats.org/package/2006/relationships"><Relationship Id="rId8" Target="../media/image28.jpeg" Type="http://schemas.openxmlformats.org/officeDocument/2006/relationships/image"/><Relationship Id="rId3" Target="../media/image13.png" Type="http://schemas.openxmlformats.org/officeDocument/2006/relationships/image"/><Relationship Id="rId7" Target="../media/image27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6.jpeg" Type="http://schemas.openxmlformats.org/officeDocument/2006/relationships/image"/><Relationship Id="rId5" Target="../media/image25.jpeg" Type="http://schemas.openxmlformats.org/officeDocument/2006/relationships/image"/><Relationship Id="rId4" Target="../media/image10.jpeg" Type="http://schemas.openxmlformats.org/officeDocument/2006/relationships/image"/><Relationship Id="rId9" Target="../media/image29.jpe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3" Target="../media/image13.pn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1.jpeg" Type="http://schemas.openxmlformats.org/officeDocument/2006/relationships/image"/><Relationship Id="rId5" Target="../media/image30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15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6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5.xml" Type="http://schemas.openxmlformats.org/officeDocument/2006/relationships/notesSlide"/><Relationship Id="rId1" Target="../slideLayouts/slideLayout2.xml" Type="http://schemas.openxmlformats.org/officeDocument/2006/relationships/slideLayout"/><Relationship Id="rId5" Target="../media/image8.jpeg" Type="http://schemas.openxmlformats.org/officeDocument/2006/relationships/image"/><Relationship Id="rId4" Target="../media/image7.jpe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2.xml"/><Relationship Id="rId3" Type="http://schemas.openxmlformats.org/officeDocument/2006/relationships/image" Target="../media/image9.jpeg"/><Relationship Id="rId7" Type="http://schemas.openxmlformats.org/officeDocument/2006/relationships/chart" Target="../charts/chart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фо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908720"/>
            <a:ext cx="8229600" cy="21602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+mn-lt"/>
              </a:rPr>
              <a:t/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/>
            </a:r>
            <a:br>
              <a:rPr lang="ru-RU" sz="2800" b="1" dirty="0" smtClean="0">
                <a:latin typeface="+mn-lt"/>
              </a:rPr>
            </a:br>
            <a:r>
              <a:rPr lang="ru-RU" sz="2800" b="1" dirty="0">
                <a:latin typeface="+mn-lt"/>
              </a:rPr>
              <a:t/>
            </a:r>
            <a:br>
              <a:rPr lang="ru-RU" sz="2800" b="1" dirty="0">
                <a:latin typeface="+mn-lt"/>
              </a:rPr>
            </a:br>
            <a:r>
              <a:rPr lang="ru-RU" sz="2800" b="1" dirty="0" smtClean="0">
                <a:latin typeface="+mn-lt"/>
              </a:rPr>
              <a:t/>
            </a:r>
            <a:br>
              <a:rPr lang="ru-RU" sz="2800" b="1" dirty="0" smtClean="0">
                <a:latin typeface="+mn-lt"/>
              </a:rPr>
            </a:br>
            <a:r>
              <a:rPr lang="ru-RU" sz="3600" b="1" dirty="0" smtClean="0">
                <a:solidFill>
                  <a:srgbClr val="7A0000"/>
                </a:solidFill>
                <a:latin typeface="+mn-lt"/>
              </a:rPr>
              <a:t>С кем детям интереснее проводить время с мамой или папой?</a:t>
            </a:r>
            <a:br>
              <a:rPr lang="ru-RU" sz="3600" b="1" dirty="0" smtClean="0">
                <a:solidFill>
                  <a:srgbClr val="7A0000"/>
                </a:solidFill>
                <a:latin typeface="+mn-lt"/>
              </a:rPr>
            </a:br>
            <a:endParaRPr lang="ru-RU" altLang="ru-RU" sz="3600" dirty="0">
              <a:solidFill>
                <a:srgbClr val="7A0000"/>
              </a:solidFill>
              <a:latin typeface="+mn-lt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/>
          </a:p>
          <a:p>
            <a:endParaRPr lang="ru-RU" dirty="0"/>
          </a:p>
        </p:txBody>
      </p:sp>
      <p:pic>
        <p:nvPicPr>
          <p:cNvPr id="5" name="Рисунок 4" descr="D:\С рабочего стола\психолог 2014г\метод.разработ\дочки-матери\фото\окружающий мир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04392"/>
            <a:ext cx="3875706" cy="32732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4578929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404664"/>
            <a:ext cx="4968552" cy="576064"/>
          </a:xfr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>С кем любят ходить в цирк?</a:t>
            </a:r>
            <a:endParaRPr lang="ru-RU" sz="4000" b="1" spc="300" dirty="0">
              <a:ln w="11430">
                <a:solidFill>
                  <a:schemeClr val="accent1"/>
                </a:solidFill>
              </a:ln>
              <a:blipFill dpi="0" rotWithShape="1">
                <a:blip r:embed="rId3"/>
                <a:srcRect/>
                <a:stretch>
                  <a:fillRect/>
                </a:stretch>
              </a:blip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graphicFrame>
        <p:nvGraphicFramePr>
          <p:cNvPr id="5" name="Объект 2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70515359"/>
              </p:ext>
            </p:extLst>
          </p:nvPr>
        </p:nvGraphicFramePr>
        <p:xfrm>
          <a:off x="1331640" y="3068960"/>
          <a:ext cx="2952328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Объект 3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992064575"/>
              </p:ext>
            </p:extLst>
          </p:nvPr>
        </p:nvGraphicFramePr>
        <p:xfrm>
          <a:off x="2627784" y="3429001"/>
          <a:ext cx="288032" cy="288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Объект 4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0315292"/>
              </p:ext>
            </p:extLst>
          </p:nvPr>
        </p:nvGraphicFramePr>
        <p:xfrm>
          <a:off x="1331640" y="2636912"/>
          <a:ext cx="3312368" cy="2769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Объект 4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707122632"/>
              </p:ext>
            </p:extLst>
          </p:nvPr>
        </p:nvGraphicFramePr>
        <p:xfrm>
          <a:off x="1484040" y="2789312"/>
          <a:ext cx="3312368" cy="2769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1" name="Объект 5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666777780"/>
              </p:ext>
            </p:extLst>
          </p:nvPr>
        </p:nvGraphicFramePr>
        <p:xfrm>
          <a:off x="4499992" y="4293096"/>
          <a:ext cx="3312368" cy="2193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="" xmlns:p14="http://schemas.microsoft.com/office/powerpoint/2010/main" val="268522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фо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/>
              <a:t>Провели: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800" dirty="0" smtClean="0"/>
              <a:t>анкету для родителей</a:t>
            </a:r>
            <a:r>
              <a:rPr lang="ru-RU" sz="4800" dirty="0"/>
              <a:t>;</a:t>
            </a:r>
            <a:endParaRPr lang="ru-RU" sz="4800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527015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6447623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cstate="screen"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1979712" y="1700808"/>
            <a:ext cx="6840760" cy="4824536"/>
          </a:xfrm>
        </p:spPr>
        <p:txBody>
          <a:bodyPr/>
          <a:lstStyle/>
          <a:p>
            <a:pPr indent="0" marL="0">
              <a:spcBef>
                <a:spcPts val="0"/>
              </a:spcBef>
              <a:buNone/>
            </a:pPr>
            <a:r>
              <a:rPr dirty="0" lang="ru-RU" smtClean="0"/>
              <a:t>        </a:t>
            </a:r>
          </a:p>
          <a:p>
            <a:pPr algn="ctr" indent="0" marL="0">
              <a:spcBef>
                <a:spcPts val="0"/>
              </a:spcBef>
              <a:buNone/>
            </a:pPr>
            <a:endParaRPr dirty="0" lang="ru-RU" smtClean="0"/>
          </a:p>
          <a:p>
            <a:pPr algn="ctr" indent="0" marL="0">
              <a:spcBef>
                <a:spcPts val="0"/>
              </a:spcBef>
              <a:buNone/>
            </a:pPr>
            <a:endParaRPr dirty="0" lang="ru-RU"/>
          </a:p>
        </p:txBody>
      </p:sp>
      <p:pic>
        <p:nvPicPr>
          <p:cNvPr descr="Рисунок3.png" id="10" name="Рисунок 9"/>
          <p:cNvPicPr>
            <a:picLocks noChangeAspect="1"/>
          </p:cNvPicPr>
          <p:nvPr/>
        </p:nvPicPr>
        <p:blipFill>
          <a:blip cstate="screen" r:embed="rId3"/>
          <a:stretch>
            <a:fillRect/>
          </a:stretch>
        </p:blipFill>
        <p:spPr>
          <a:xfrm>
            <a:off x="3131840" y="723116"/>
            <a:ext cx="5543003" cy="745984"/>
          </a:xfrm>
          <a:prstGeom prst="rect">
            <a:avLst/>
          </a:prstGeom>
        </p:spPr>
      </p:pic>
      <p:pic>
        <p:nvPicPr>
          <p:cNvPr descr="http://www.ndbmarshak.ru/content/news/566/rodzinnezabawy.jpg" id="5" name="Рисунок 4"/>
          <p:cNvPicPr/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43" l="52261" r="-242"/>
          <a:stretch/>
        </p:blipFill>
        <p:spPr bwMode="auto">
          <a:xfrm>
            <a:off x="7657630" y="210093"/>
            <a:ext cx="1197283" cy="1195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descr="http://www.ndbmarshak.ru/content/news/566/rodzinnezabawy.jpg" id="6" name="Рисунок 5"/>
          <p:cNvPicPr/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824" r="54473"/>
          <a:stretch/>
        </p:blipFill>
        <p:spPr bwMode="auto">
          <a:xfrm>
            <a:off x="6578654" y="210093"/>
            <a:ext cx="1105360" cy="11791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xmlns="" val="711438389"/>
              </p:ext>
            </p:extLst>
          </p:nvPr>
        </p:nvGraphicFramePr>
        <p:xfrm>
          <a:off x="1835696" y="1324170"/>
          <a:ext cx="2226263" cy="2392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xmlns="" val="3202755571"/>
              </p:ext>
            </p:extLst>
          </p:nvPr>
        </p:nvGraphicFramePr>
        <p:xfrm>
          <a:off x="3121961" y="3861048"/>
          <a:ext cx="2520280" cy="2824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xmlns="" val="1721948182"/>
              </p:ext>
            </p:extLst>
          </p:nvPr>
        </p:nvGraphicFramePr>
        <p:xfrm>
          <a:off x="6497101" y="3861048"/>
          <a:ext cx="2520280" cy="2795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xmlns="" val="3982272690"/>
              </p:ext>
            </p:extLst>
          </p:nvPr>
        </p:nvGraphicFramePr>
        <p:xfrm>
          <a:off x="4361009" y="1334438"/>
          <a:ext cx="2111896" cy="2392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 txBox="1">
            <a:spLocks/>
          </p:cNvSpPr>
          <p:nvPr/>
        </p:nvSpPr>
        <p:spPr>
          <a:xfrm>
            <a:off x="2123728" y="476672"/>
            <a:ext cx="6408712" cy="3816424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914400" eaLnBrk="1" fontAlgn="auto" hangingPunct="1" indent="-342900" latinLnBrk="0" lvl="0" marL="3429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charset="0" pitchFamily="34" typeface="Arial"/>
              <a:buNone/>
              <a:tabLst/>
              <a:defRPr/>
            </a:pPr>
            <a:endParaRPr b="1" baseline="0" cap="none" dirty="0" i="1" kern="1200" kumimoji="0" lang="ru-RU" noProof="0" normalizeH="0" smtClean="0" spc="0" strike="noStrike" sz="1400" u="none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5"/>
          <p:cNvSpPr txBox="1">
            <a:spLocks/>
          </p:cNvSpPr>
          <p:nvPr/>
        </p:nvSpPr>
        <p:spPr>
          <a:xfrm>
            <a:off x="2195736" y="5229200"/>
            <a:ext cx="6552728" cy="1035496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algn="ctr" defTabSz="914400" eaLnBrk="1" fontAlgn="auto" hangingPunct="1" indent="-342900" latinLnBrk="0" lvl="0" marL="34290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charset="0" pitchFamily="34" typeface="Arial"/>
              <a:buNone/>
              <a:tabLst/>
              <a:defRPr/>
            </a:pPr>
            <a:endParaRPr b="1" baseline="0" cap="none" dirty="0" i="1" kern="1200" kumimoji="0" lang="ru-RU" noProof="0" normalizeH="0" smtClean="0" spc="0" strike="noStrike" sz="1400" u="none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descr="Рисунок3.png" id="6" name="Рисунок 5"/>
          <p:cNvPicPr>
            <a:picLocks noChangeAspect="1"/>
          </p:cNvPicPr>
          <p:nvPr/>
        </p:nvPicPr>
        <p:blipFill>
          <a:blip cstate="screen" r:embed="rId2"/>
          <a:stretch>
            <a:fillRect/>
          </a:stretch>
        </p:blipFill>
        <p:spPr>
          <a:xfrm>
            <a:off x="2483768" y="5229200"/>
            <a:ext cx="5543003" cy="720080"/>
          </a:xfrm>
          <a:prstGeom prst="rect">
            <a:avLst/>
          </a:prstGeom>
        </p:spPr>
      </p:pic>
      <p:pic>
        <p:nvPicPr>
          <p:cNvPr descr="http://www.ndbmarshak.ru/content/news/566/rodzinnezabawy.jpg" id="7" name="Рисунок 6"/>
          <p:cNvPicPr/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824" r="54473"/>
          <a:stretch/>
        </p:blipFill>
        <p:spPr bwMode="auto">
          <a:xfrm>
            <a:off x="6578654" y="210093"/>
            <a:ext cx="1105360" cy="11791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descr="http://www.ndbmarshak.ru/content/news/566/rodzinnezabawy.jpg" id="8" name="Рисунок 7"/>
          <p:cNvPicPr/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43" l="52261" r="-242"/>
          <a:stretch/>
        </p:blipFill>
        <p:spPr bwMode="auto">
          <a:xfrm>
            <a:off x="7657630" y="210093"/>
            <a:ext cx="1197283" cy="1195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xmlns="" val="2440085144"/>
              </p:ext>
            </p:extLst>
          </p:nvPr>
        </p:nvGraphicFramePr>
        <p:xfrm>
          <a:off x="1331640" y="692696"/>
          <a:ext cx="2388096" cy="2680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" name="Диаграмма 21"/>
          <p:cNvGraphicFramePr/>
          <p:nvPr>
            <p:extLst>
              <p:ext uri="{D42A27DB-BD31-4B8C-83A1-F6EECF244321}">
                <p14:modId xmlns:p14="http://schemas.microsoft.com/office/powerpoint/2010/main" xmlns="" val="3247297007"/>
              </p:ext>
            </p:extLst>
          </p:nvPr>
        </p:nvGraphicFramePr>
        <p:xfrm>
          <a:off x="3419872" y="3609010"/>
          <a:ext cx="2376264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5" name="Диаграмма 24"/>
          <p:cNvGraphicFramePr/>
          <p:nvPr>
            <p:extLst>
              <p:ext uri="{D42A27DB-BD31-4B8C-83A1-F6EECF244321}">
                <p14:modId xmlns:p14="http://schemas.microsoft.com/office/powerpoint/2010/main" xmlns="" val="1627781981"/>
              </p:ext>
            </p:extLst>
          </p:nvPr>
        </p:nvGraphicFramePr>
        <p:xfrm>
          <a:off x="6232534" y="3669011"/>
          <a:ext cx="2482650" cy="2608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8" name="Диаграмма 27"/>
          <p:cNvGraphicFramePr/>
          <p:nvPr>
            <p:extLst>
              <p:ext uri="{D42A27DB-BD31-4B8C-83A1-F6EECF244321}">
                <p14:modId xmlns:p14="http://schemas.microsoft.com/office/powerpoint/2010/main" xmlns="" val="3820535933"/>
              </p:ext>
            </p:extLst>
          </p:nvPr>
        </p:nvGraphicFramePr>
        <p:xfrm>
          <a:off x="4139952" y="692696"/>
          <a:ext cx="2304256" cy="2698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фон" id="22530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indent="0" marL="0">
              <a:buNone/>
            </a:pPr>
            <a:r>
              <a:rPr b="1" dirty="0" lang="ru-RU" smtClean="0" sz="4000"/>
              <a:t>Провели: </a:t>
            </a:r>
          </a:p>
          <a:p>
            <a:pPr>
              <a:buFont charset="2" panose="05000000000000000000" pitchFamily="2" typeface="Wingdings"/>
              <a:buChar char="v"/>
            </a:pPr>
            <a:r>
              <a:rPr dirty="0" lang="ru-RU" smtClean="0" sz="4000"/>
              <a:t>динамический </a:t>
            </a:r>
            <a:r>
              <a:rPr dirty="0" lang="ru-RU" sz="4000"/>
              <a:t>рисунок </a:t>
            </a:r>
            <a:r>
              <a:rPr dirty="0" lang="ru-RU" smtClean="0" sz="4000"/>
              <a:t>семьи; </a:t>
            </a:r>
          </a:p>
          <a:p>
            <a:pPr indent="0" marL="0">
              <a:buNone/>
            </a:pPr>
            <a:endParaRPr b="1" dirty="0" lang="ru-RU" smtClean="0"/>
          </a:p>
          <a:p>
            <a:pPr indent="0" marL="0">
              <a:buNone/>
            </a:pPr>
            <a:endParaRPr b="1" dirty="0" lang="ru-RU"/>
          </a:p>
          <a:p>
            <a:pPr indent="0" marL="0">
              <a:buNone/>
            </a:pPr>
            <a:endParaRPr dirty="0" lang="ru-RU"/>
          </a:p>
          <a:p>
            <a:endParaRPr dirty="0"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49" r="-35"/>
          <a:stretch/>
        </p:blipFill>
        <p:spPr>
          <a:xfrm>
            <a:off x="539552" y="3060849"/>
            <a:ext cx="322973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92172" y="3060849"/>
            <a:ext cx="3547580" cy="2660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1108352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Click="0" p14:dur="2000" spd="slow"/>
    </mc:Choice>
    <mc:Fallback>
      <p:transition advClick="0" spd="slow"/>
    </mc:Fallback>
  </mc:AlternateContent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3.png" id="20" name="Рисунок 19"/>
          <p:cNvPicPr>
            <a:picLocks noChangeAspect="1"/>
          </p:cNvPicPr>
          <p:nvPr/>
        </p:nvPicPr>
        <p:blipFill>
          <a:blip cstate="screen" r:embed="rId3"/>
          <a:stretch>
            <a:fillRect/>
          </a:stretch>
        </p:blipFill>
        <p:spPr>
          <a:xfrm>
            <a:off x="1835696" y="636372"/>
            <a:ext cx="6839147" cy="920420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840760" cy="778098"/>
          </a:xfrm>
        </p:spPr>
        <p:txBody>
          <a:bodyPr>
            <a:normAutofit/>
            <a:scene3d>
              <a:camera prst="orthographicFront"/>
              <a:lightRig dir="t" rig="threePt"/>
            </a:scene3d>
            <a:sp3d extrusionH="57150">
              <a:bevelT h="38100" w="38100"/>
            </a:sp3d>
          </a:bodyPr>
          <a:lstStyle/>
          <a:p>
            <a:pPr algn="l"/>
            <a:r>
              <a:rPr dirty="0" lang="ru-RU" smtClean="0" sz="2800">
                <a:solidFill>
                  <a:srgbClr val="FF0000"/>
                </a:solidFill>
              </a:rPr>
              <a:t>Динамический рисунок семьи с </a:t>
            </a:r>
            <a:endParaRPr dirty="0" lang="ru-RU" sz="2800">
              <a:solidFill>
                <a:srgbClr val="FF0000"/>
              </a:solidFill>
            </a:endParaRPr>
          </a:p>
        </p:txBody>
      </p:sp>
      <p:pic>
        <p:nvPicPr>
          <p:cNvPr descr="http://www.ndbmarshak.ru/content/news/566/rodzinnezabawy.jpg" id="5" name="Рисунок 4"/>
          <p:cNvPicPr/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43" l="52261" r="-242"/>
          <a:stretch/>
        </p:blipFill>
        <p:spPr bwMode="auto">
          <a:xfrm>
            <a:off x="7452320" y="332656"/>
            <a:ext cx="792088" cy="7780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descr="D:\С рабочего стола\психолог 2014г\метод.разработ\дочки-матери\рисунки\DSCN1901.JPG" id="6" name="Объект 5"/>
          <p:cNvPicPr>
            <a:picLocks noGrp="1"/>
          </p:cNvPicPr>
          <p:nvPr>
            <p:ph idx="1"/>
          </p:nvPr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1705931" y="4043900"/>
            <a:ext cx="3316654" cy="2598244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descr="D:\С рабочего стола\психолог 2014г\метод.разработ\дочки-матери\рисунки\DSCN1904.JPG" id="8" name="Рисунок 7"/>
          <p:cNvPicPr/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1" l="-1889" r="40"/>
          <a:stretch/>
        </p:blipFill>
        <p:spPr bwMode="auto">
          <a:xfrm>
            <a:off x="5148063" y="1286135"/>
            <a:ext cx="3656545" cy="2502906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descr="D:\С рабочего стола\психолог 2014г\метод.разработ\дочки-матери\рисунки\DSCN1905.JPG" id="9" name="Рисунок 8"/>
          <p:cNvPicPr/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5931" y="1328310"/>
            <a:ext cx="3186237" cy="2498267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descr="E:\DCIM\107NIKON\DSCN1915.JPG" id="11" name="Рисунок 10"/>
          <p:cNvPicPr/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2464" y="4076449"/>
            <a:ext cx="3608008" cy="2533145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07735910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3.png" id="20" name="Рисунок 19"/>
          <p:cNvPicPr>
            <a:picLocks noChangeAspect="1"/>
          </p:cNvPicPr>
          <p:nvPr/>
        </p:nvPicPr>
        <p:blipFill>
          <a:blip cstate="screen" r:embed="rId3"/>
          <a:stretch>
            <a:fillRect/>
          </a:stretch>
        </p:blipFill>
        <p:spPr>
          <a:xfrm>
            <a:off x="1835696" y="636372"/>
            <a:ext cx="6839147" cy="920420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840760" cy="778098"/>
          </a:xfrm>
        </p:spPr>
        <p:txBody>
          <a:bodyPr>
            <a:normAutofit/>
            <a:scene3d>
              <a:camera prst="orthographicFront"/>
              <a:lightRig dir="t" rig="threePt"/>
            </a:scene3d>
            <a:sp3d extrusionH="57150">
              <a:bevelT h="38100" w="38100"/>
            </a:sp3d>
          </a:bodyPr>
          <a:lstStyle/>
          <a:p>
            <a:pPr algn="l"/>
            <a:r>
              <a:rPr dirty="0" lang="ru-RU" smtClean="0" sz="2800">
                <a:solidFill>
                  <a:srgbClr val="FF0000"/>
                </a:solidFill>
              </a:rPr>
              <a:t>Динамический рисунок семьи с </a:t>
            </a:r>
            <a:endParaRPr dirty="0" lang="ru-RU" sz="2800">
              <a:solidFill>
                <a:srgbClr val="FF0000"/>
              </a:solidFill>
            </a:endParaRPr>
          </a:p>
        </p:txBody>
      </p:sp>
      <p:pic>
        <p:nvPicPr>
          <p:cNvPr descr="http://www.ndbmarshak.ru/content/news/566/rodzinnezabawy.jpg" id="6" name="Рисунок 5"/>
          <p:cNvPicPr/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824" r="54473"/>
          <a:stretch/>
        </p:blipFill>
        <p:spPr bwMode="auto">
          <a:xfrm>
            <a:off x="7596336" y="322974"/>
            <a:ext cx="648072" cy="7877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descr="D:\С рабочего стола\психолог 2014г\метод.разработ\дочки-матери\рисунки\DSCN1907.JPG" id="8" name="Объект 7"/>
          <p:cNvPicPr>
            <a:picLocks noGrp="1"/>
          </p:cNvPicPr>
          <p:nvPr>
            <p:ph idx="1"/>
          </p:nvPr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293096"/>
            <a:ext cx="3113738" cy="2299874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descr="D:\С рабочего стола\психолог 2014г\метод.разработ\дочки-матери\рисунки\DSCN1910.JPG" id="9" name="Рисунок 8"/>
          <p:cNvPicPr/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70739" y="4284807"/>
            <a:ext cx="3203631" cy="2298953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descr="D:\С рабочего стола\психолог 2014г\метод.разработ\дочки-матери\рисунки\DSCN1902.JPG" id="10" name="Рисунок 9"/>
          <p:cNvPicPr/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4"/>
          <a:stretch/>
        </p:blipFill>
        <p:spPr bwMode="auto">
          <a:xfrm>
            <a:off x="3275856" y="1556791"/>
            <a:ext cx="3528392" cy="2281977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401740706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cstate="print"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1979712" y="1700808"/>
            <a:ext cx="6840760" cy="4824536"/>
          </a:xfrm>
        </p:spPr>
        <p:txBody>
          <a:bodyPr/>
          <a:lstStyle/>
          <a:p>
            <a:pPr indent="0" marL="0">
              <a:spcBef>
                <a:spcPts val="0"/>
              </a:spcBef>
              <a:buNone/>
            </a:pPr>
            <a:r>
              <a:rPr dirty="0" lang="ru-RU" smtClean="0"/>
              <a:t>        </a:t>
            </a:r>
          </a:p>
          <a:p>
            <a:pPr algn="ctr" indent="0" marL="0">
              <a:spcBef>
                <a:spcPts val="0"/>
              </a:spcBef>
              <a:buNone/>
            </a:pPr>
            <a:endParaRPr dirty="0" lang="ru-RU" smtClean="0"/>
          </a:p>
          <a:p>
            <a:pPr algn="ctr" indent="0" marL="0">
              <a:spcBef>
                <a:spcPts val="0"/>
              </a:spcBef>
              <a:buNone/>
            </a:pPr>
            <a:endParaRPr dirty="0" lang="ru-RU"/>
          </a:p>
        </p:txBody>
      </p:sp>
      <p:pic>
        <p:nvPicPr>
          <p:cNvPr descr="Рисунок3.png" id="10" name="Рисунок 9"/>
          <p:cNvPicPr>
            <a:picLocks noChangeAspect="1"/>
          </p:cNvPicPr>
          <p:nvPr/>
        </p:nvPicPr>
        <p:blipFill>
          <a:blip cstate="screen" r:embed="rId3"/>
          <a:stretch>
            <a:fillRect/>
          </a:stretch>
        </p:blipFill>
        <p:spPr>
          <a:xfrm>
            <a:off x="3131840" y="723116"/>
            <a:ext cx="5543003" cy="745984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635896" y="332656"/>
            <a:ext cx="4104456" cy="778098"/>
          </a:xfrm>
        </p:spPr>
        <p:txBody>
          <a:bodyPr>
            <a:normAutofit/>
            <a:scene3d>
              <a:camera prst="orthographicFront"/>
              <a:lightRig dir="t" rig="threePt"/>
            </a:scene3d>
            <a:sp3d extrusionH="57150">
              <a:bevelT h="38100" w="38100"/>
            </a:sp3d>
          </a:bodyPr>
          <a:lstStyle/>
          <a:p>
            <a:r>
              <a:rPr dirty="0" lang="ru-RU" smtClean="0">
                <a:solidFill>
                  <a:srgbClr val="753805"/>
                </a:solidFill>
              </a:rPr>
              <a:t>Рисунок с </a:t>
            </a:r>
            <a:endParaRPr dirty="0" lang="ru-RU">
              <a:solidFill>
                <a:srgbClr val="753805"/>
              </a:solidFill>
            </a:endParaRPr>
          </a:p>
        </p:txBody>
      </p:sp>
      <p:pic>
        <p:nvPicPr>
          <p:cNvPr descr="http://www.ndbmarshak.ru/content/news/566/rodzinnezabawy.jpg" id="5" name="Рисунок 4"/>
          <p:cNvPicPr/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43" l="52261" r="-242"/>
          <a:stretch/>
        </p:blipFill>
        <p:spPr bwMode="auto">
          <a:xfrm>
            <a:off x="7596336" y="188640"/>
            <a:ext cx="936104" cy="10218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descr="D:\С рабочего стола\психолог 2014г\метод.разработ\дочки-матери\рисунки\DSCN1906.JPG" id="6" name="Рисунок 5"/>
          <p:cNvPicPr/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74" r="69"/>
          <a:stretch/>
        </p:blipFill>
        <p:spPr bwMode="auto">
          <a:xfrm>
            <a:off x="727624" y="1392205"/>
            <a:ext cx="2736305" cy="2273408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descr="D:\С рабочего стола\психолог 2014г\метод.разработ\дочки-матери\рисунки\DSCN1908.JPG" id="8" name="Рисунок 7"/>
          <p:cNvPicPr/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94842" y="1585983"/>
            <a:ext cx="2221263" cy="1833708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descr="D:\С рабочего стола\психолог 2014г\метод.разработ\дочки-матери\рисунки\DSCN1912.JPG" id="9" name="Рисунок 8"/>
          <p:cNvPicPr/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340768"/>
            <a:ext cx="2965495" cy="2225509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descr="D:\С рабочего стола\психолог 2014г\метод.разработ\дочки-матери\рисунки\DSCN1913.JPG" id="11" name="Рисунок 10"/>
          <p:cNvPicPr/>
          <p:nvPr/>
        </p:nvPicPr>
        <p:blipFill rotWithShape="1">
          <a:blip cstate="print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44" r="31"/>
          <a:stretch/>
        </p:blipFill>
        <p:spPr bwMode="auto">
          <a:xfrm>
            <a:off x="2123728" y="3789040"/>
            <a:ext cx="3063457" cy="2286602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descr="D:\С рабочего стола\психолог 2014г\метод.разработ\дочки-матери\рисунки\DSCN1903.JPG" id="12" name="Рисунок 11"/>
          <p:cNvPicPr/>
          <p:nvPr/>
        </p:nvPicPr>
        <p:blipFill rotWithShape="1">
          <a:blip cstate="print"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34"/>
          <a:stretch/>
        </p:blipFill>
        <p:spPr bwMode="auto">
          <a:xfrm>
            <a:off x="5580112" y="3789040"/>
            <a:ext cx="3000546" cy="2269996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cstate="print"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1979712" y="1700808"/>
            <a:ext cx="6840760" cy="4824536"/>
          </a:xfrm>
        </p:spPr>
        <p:txBody>
          <a:bodyPr/>
          <a:lstStyle/>
          <a:p>
            <a:pPr indent="0" marL="0">
              <a:spcBef>
                <a:spcPts val="0"/>
              </a:spcBef>
              <a:buNone/>
            </a:pPr>
            <a:r>
              <a:rPr dirty="0" lang="ru-RU" smtClean="0"/>
              <a:t>        </a:t>
            </a:r>
          </a:p>
          <a:p>
            <a:pPr algn="ctr" indent="0" marL="0">
              <a:spcBef>
                <a:spcPts val="0"/>
              </a:spcBef>
              <a:buNone/>
            </a:pPr>
            <a:endParaRPr dirty="0" lang="ru-RU" smtClean="0"/>
          </a:p>
          <a:p>
            <a:pPr algn="ctr" indent="0" marL="0">
              <a:spcBef>
                <a:spcPts val="0"/>
              </a:spcBef>
              <a:buNone/>
            </a:pPr>
            <a:endParaRPr dirty="0" lang="ru-RU"/>
          </a:p>
        </p:txBody>
      </p:sp>
      <p:pic>
        <p:nvPicPr>
          <p:cNvPr descr="Рисунок3.png" id="10" name="Рисунок 9"/>
          <p:cNvPicPr>
            <a:picLocks noChangeAspect="1"/>
          </p:cNvPicPr>
          <p:nvPr/>
        </p:nvPicPr>
        <p:blipFill>
          <a:blip cstate="screen" r:embed="rId3"/>
          <a:stretch>
            <a:fillRect/>
          </a:stretch>
        </p:blipFill>
        <p:spPr>
          <a:xfrm>
            <a:off x="3131840" y="723116"/>
            <a:ext cx="5543003" cy="745984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635896" y="332656"/>
            <a:ext cx="3888432" cy="778098"/>
          </a:xfrm>
        </p:spPr>
        <p:txBody>
          <a:bodyPr>
            <a:normAutofit/>
            <a:scene3d>
              <a:camera prst="orthographicFront"/>
              <a:lightRig dir="t" rig="threePt"/>
            </a:scene3d>
            <a:sp3d extrusionH="57150">
              <a:bevelT h="38100" w="38100"/>
            </a:sp3d>
          </a:bodyPr>
          <a:lstStyle/>
          <a:p>
            <a:r>
              <a:rPr dirty="0" lang="ru-RU" smtClean="0">
                <a:solidFill>
                  <a:srgbClr val="753805"/>
                </a:solidFill>
              </a:rPr>
              <a:t>Рисунок с </a:t>
            </a:r>
            <a:endParaRPr dirty="0" lang="ru-RU">
              <a:solidFill>
                <a:srgbClr val="753805"/>
              </a:solidFill>
            </a:endParaRPr>
          </a:p>
        </p:txBody>
      </p:sp>
      <p:pic>
        <p:nvPicPr>
          <p:cNvPr descr="http://www.ndbmarshak.ru/content/news/566/rodzinnezabawy.jpg" id="5" name="Рисунок 4"/>
          <p:cNvPicPr/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824" r="54473"/>
          <a:stretch/>
        </p:blipFill>
        <p:spPr bwMode="auto">
          <a:xfrm>
            <a:off x="7668344" y="188640"/>
            <a:ext cx="864096" cy="10237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descr="D:\С рабочего стола\психолог 2014г\метод.разработ\дочки-матери\рисунки\DSCN1909.JPG" id="6" name="Рисунок 5"/>
          <p:cNvPicPr/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72816"/>
            <a:ext cx="3166923" cy="3941382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descr="D:\С рабочего стола\психолог 2014г\метод.разработ\дочки-матери\рисунки\DSCN1911.JPG" id="8" name="Рисунок 7"/>
          <p:cNvPicPr/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69275" y="2167629"/>
            <a:ext cx="3880667" cy="3091041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фо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" y="82565"/>
            <a:ext cx="9133728" cy="6850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D:\С рабочего стола\психолог 2014г\метод.разработ\дочки-матери\фото\окружающий мир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77072"/>
            <a:ext cx="2545504" cy="2160240"/>
          </a:xfrm>
          <a:prstGeom prst="rect">
            <a:avLst/>
          </a:prstGeom>
          <a:noFill/>
          <a:ln>
            <a:noFill/>
          </a:ln>
        </p:spPr>
      </p:pic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140968"/>
            <a:ext cx="8229600" cy="792088"/>
          </a:xfrm>
        </p:spPr>
        <p:txBody>
          <a:bodyPr>
            <a:normAutofit fontScale="90000"/>
          </a:bodyPr>
          <a:lstStyle/>
          <a:p>
            <a:pPr algn="l"/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пришли к выводу, что </a:t>
            </a:r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девочкам, и мальчикам 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интереснее 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проводить 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 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мамой.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altLang="ru-RU" sz="4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             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7749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фо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908720"/>
            <a:ext cx="8229600" cy="1152128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latin typeface="+mn-lt"/>
              </a:rPr>
              <a:t/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/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Наша </a:t>
            </a:r>
            <a:r>
              <a:rPr lang="ru-RU" sz="2800" b="1" dirty="0">
                <a:latin typeface="+mn-lt"/>
              </a:rPr>
              <a:t>цель: </a:t>
            </a:r>
            <a:r>
              <a:rPr lang="ru-RU" sz="2800" dirty="0">
                <a:latin typeface="+mn-lt"/>
              </a:rPr>
              <a:t>узнать, с кем детям интереснее проводить время с мамой или папой?»</a:t>
            </a:r>
            <a:br>
              <a:rPr lang="ru-RU" sz="2800" dirty="0">
                <a:latin typeface="+mn-lt"/>
              </a:rPr>
            </a:br>
            <a:endParaRPr lang="ru-RU" altLang="ru-RU" sz="2800" dirty="0">
              <a:latin typeface="+mn-lt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000" b="1" dirty="0" smtClean="0"/>
          </a:p>
          <a:p>
            <a:pPr marL="0" indent="0" algn="just">
              <a:buNone/>
            </a:pPr>
            <a:endParaRPr lang="ru-RU" sz="2000" b="1" dirty="0" smtClean="0"/>
          </a:p>
          <a:p>
            <a:pPr marL="0" indent="0" algn="just">
              <a:buNone/>
            </a:pPr>
            <a:endParaRPr lang="en-US" sz="2000" b="1" dirty="0" smtClean="0"/>
          </a:p>
          <a:p>
            <a:pPr marL="0" indent="0" algn="just">
              <a:buNone/>
            </a:pPr>
            <a:r>
              <a:rPr lang="ru-RU" sz="2000" b="1" dirty="0" smtClean="0"/>
              <a:t>Проблема: </a:t>
            </a:r>
            <a:r>
              <a:rPr lang="ru-RU" sz="2000" dirty="0" smtClean="0"/>
              <a:t>Папам </a:t>
            </a:r>
            <a:r>
              <a:rPr lang="ru-RU" sz="2000" dirty="0"/>
              <a:t>интереснее проводить время с сыновьями, ведь можно часами копаться в гараже с машиной, ходить на рыбалку или гонять в футбол. Однако и вместе с дочкой можно найти массу интересных занятий. Девочек чаще можно видеть с мамами: в парикмахерской, магазине, парке. Но и для сына игра или прогулка с мамой – радостное времяпрепровождения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dirty="0" smtClean="0"/>
              <a:t>Гипотеза: </a:t>
            </a:r>
            <a:r>
              <a:rPr lang="ru-RU" sz="2000" dirty="0" smtClean="0"/>
              <a:t>мы предположили, что девочкам интереснее проводить время с мамой, а мальчикам – с папой. </a:t>
            </a:r>
            <a:endParaRPr lang="ru-RU" sz="2000" b="1" dirty="0" smtClean="0"/>
          </a:p>
          <a:p>
            <a:pPr marL="0" indent="0" algn="just">
              <a:buNone/>
            </a:pPr>
            <a:endParaRPr lang="ru-RU" sz="2000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268151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295" y="0"/>
            <a:ext cx="927929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2136339"/>
            <a:ext cx="4572000" cy="458587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dirty="0" smtClean="0">
              <a:solidFill>
                <a:srgbClr val="000000"/>
              </a:solidFill>
              <a:latin typeface="Times New Roman Cyr" panose="02020603050405020304" pitchFamily="18" charset="0"/>
            </a:endParaRPr>
          </a:p>
          <a:p>
            <a:endParaRPr lang="ru-RU" b="1" dirty="0">
              <a:solidFill>
                <a:srgbClr val="000000"/>
              </a:solidFill>
              <a:latin typeface="Times New Roman Cyr" panose="02020603050405020304" pitchFamily="18" charset="0"/>
            </a:endParaRPr>
          </a:p>
          <a:p>
            <a:endParaRPr lang="ru-RU" b="1" dirty="0" smtClean="0">
              <a:solidFill>
                <a:srgbClr val="000000"/>
              </a:solidFill>
              <a:latin typeface="Times New Roman Cyr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FFFF00"/>
                </a:solidFill>
                <a:latin typeface="Times New Roman Cyr" panose="02020603050405020304" pitchFamily="18" charset="0"/>
              </a:rPr>
              <a:t>С мамой веселее</a:t>
            </a:r>
          </a:p>
          <a:p>
            <a:endParaRPr lang="ru-RU" sz="2000" b="1" dirty="0" smtClean="0">
              <a:solidFill>
                <a:srgbClr val="FFFF00"/>
              </a:solidFill>
              <a:latin typeface="Times New Roman Cyr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FFFF00"/>
                </a:solidFill>
                <a:latin typeface="Times New Roman Cyr" panose="02020603050405020304" pitchFamily="18" charset="0"/>
              </a:rPr>
              <a:t>На </a:t>
            </a:r>
            <a:r>
              <a:rPr lang="ru-RU" sz="2000" b="1" dirty="0">
                <a:solidFill>
                  <a:srgbClr val="FFFF00"/>
                </a:solidFill>
                <a:latin typeface="Times New Roman Cyr" panose="02020603050405020304" pitchFamily="18" charset="0"/>
              </a:rPr>
              <a:t>лошадке поскачу...</a:t>
            </a:r>
            <a:r>
              <a:rPr lang="ru-RU" sz="2000" b="1" dirty="0">
                <a:solidFill>
                  <a:srgbClr val="FFFF00"/>
                </a:solidFill>
              </a:rPr>
              <a:t/>
            </a:r>
            <a:br>
              <a:rPr lang="ru-RU" sz="2000" b="1" dirty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  <a:latin typeface="Times New Roman Cyr" panose="02020603050405020304" pitchFamily="18" charset="0"/>
              </a:rPr>
              <a:t>На ракете полечу...</a:t>
            </a:r>
            <a:r>
              <a:rPr lang="ru-RU" sz="2000" b="1" dirty="0">
                <a:solidFill>
                  <a:srgbClr val="FFFF00"/>
                </a:solidFill>
              </a:rPr>
              <a:t/>
            </a:r>
            <a:br>
              <a:rPr lang="ru-RU" sz="2000" b="1" dirty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  <a:latin typeface="Times New Roman Cyr" panose="02020603050405020304" pitchFamily="18" charset="0"/>
              </a:rPr>
              <a:t>А потом вернусь на Землю:</a:t>
            </a:r>
            <a:r>
              <a:rPr lang="ru-RU" sz="2000" b="1" dirty="0">
                <a:solidFill>
                  <a:srgbClr val="FFFF00"/>
                </a:solidFill>
              </a:rPr>
              <a:t/>
            </a:r>
            <a:br>
              <a:rPr lang="ru-RU" sz="2000" b="1" dirty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  <a:latin typeface="Times New Roman Cyr" panose="02020603050405020304" pitchFamily="18" charset="0"/>
              </a:rPr>
              <a:t>Очень к маме я хочу!</a:t>
            </a:r>
            <a:r>
              <a:rPr lang="ru-RU" sz="2000" b="1" dirty="0">
                <a:solidFill>
                  <a:srgbClr val="FFFF00"/>
                </a:solidFill>
              </a:rPr>
              <a:t/>
            </a:r>
            <a:br>
              <a:rPr lang="ru-RU" sz="2000" b="1" dirty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</a:rPr>
              <a:t/>
            </a:r>
            <a:br>
              <a:rPr lang="ru-RU" sz="2000" b="1" dirty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  <a:latin typeface="Times New Roman Cyr" panose="02020603050405020304" pitchFamily="18" charset="0"/>
              </a:rPr>
              <a:t>Хоть и</a:t>
            </a:r>
            <a:r>
              <a:rPr lang="ru-RU" sz="2000" b="1" dirty="0" smtClean="0">
                <a:solidFill>
                  <a:srgbClr val="FFFF00"/>
                </a:solidFill>
                <a:latin typeface="Times New Roman Cyr" panose="02020603050405020304" pitchFamily="18" charset="0"/>
              </a:rPr>
              <a:t> взрослая  </a:t>
            </a:r>
            <a:r>
              <a:rPr lang="ru-RU" sz="2000" b="1" dirty="0">
                <a:solidFill>
                  <a:srgbClr val="FFFF00"/>
                </a:solidFill>
                <a:latin typeface="Times New Roman Cyr" panose="02020603050405020304" pitchFamily="18" charset="0"/>
              </a:rPr>
              <a:t>совсем-</a:t>
            </a:r>
            <a:r>
              <a:rPr lang="ru-RU" sz="2000" b="1" dirty="0">
                <a:solidFill>
                  <a:srgbClr val="FFFF00"/>
                </a:solidFill>
              </a:rPr>
              <a:t/>
            </a:r>
            <a:br>
              <a:rPr lang="ru-RU" sz="2000" b="1" dirty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  <a:latin typeface="Times New Roman Cyr" panose="02020603050405020304" pitchFamily="18" charset="0"/>
              </a:rPr>
              <a:t>Одеваюсь </a:t>
            </a:r>
            <a:r>
              <a:rPr lang="ru-RU" sz="2000" b="1" dirty="0" smtClean="0">
                <a:solidFill>
                  <a:srgbClr val="FFFF00"/>
                </a:solidFill>
                <a:latin typeface="Times New Roman Cyr" panose="02020603050405020304" pitchFamily="18" charset="0"/>
              </a:rPr>
              <a:t>я сама </a:t>
            </a:r>
            <a:r>
              <a:rPr lang="ru-RU" sz="2000" b="1" dirty="0">
                <a:solidFill>
                  <a:srgbClr val="FFFF00"/>
                </a:solidFill>
                <a:latin typeface="Times New Roman Cyr" panose="02020603050405020304" pitchFamily="18" charset="0"/>
              </a:rPr>
              <a:t>и ем.</a:t>
            </a:r>
            <a:r>
              <a:rPr lang="ru-RU" sz="2000" b="1" dirty="0">
                <a:solidFill>
                  <a:srgbClr val="FFFF00"/>
                </a:solidFill>
              </a:rPr>
              <a:t/>
            </a:r>
            <a:br>
              <a:rPr lang="ru-RU" sz="2000" b="1" dirty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  <a:latin typeface="Times New Roman Cyr" panose="02020603050405020304" pitchFamily="18" charset="0"/>
              </a:rPr>
              <a:t>Только с мамой веселее.</a:t>
            </a:r>
            <a:r>
              <a:rPr lang="ru-RU" sz="2000" b="1" dirty="0">
                <a:solidFill>
                  <a:srgbClr val="FFFF00"/>
                </a:solidFill>
              </a:rPr>
              <a:t/>
            </a:r>
            <a:br>
              <a:rPr lang="ru-RU" sz="2000" b="1" dirty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  <a:latin typeface="Times New Roman Cyr" panose="02020603050405020304" pitchFamily="18" charset="0"/>
              </a:rPr>
              <a:t>С мамой лучше детям </a:t>
            </a:r>
            <a:r>
              <a:rPr lang="ru-RU" sz="2000" b="1" dirty="0" smtClean="0">
                <a:solidFill>
                  <a:srgbClr val="FFFF00"/>
                </a:solidFill>
                <a:latin typeface="Times New Roman Cyr" panose="02020603050405020304" pitchFamily="18" charset="0"/>
              </a:rPr>
              <a:t>всем…!</a:t>
            </a:r>
          </a:p>
          <a:p>
            <a:pPr algn="r"/>
            <a:r>
              <a:rPr lang="ru-RU" dirty="0" err="1" smtClean="0">
                <a:solidFill>
                  <a:srgbClr val="FFFF00"/>
                </a:solidFill>
                <a:latin typeface="Times New Roman Cyr" panose="02020603050405020304" pitchFamily="18" charset="0"/>
              </a:rPr>
              <a:t>Л.Воркуль</a:t>
            </a:r>
            <a:r>
              <a:rPr lang="ru-RU" dirty="0" smtClean="0">
                <a:solidFill>
                  <a:srgbClr val="FFFF00"/>
                </a:solidFill>
                <a:latin typeface="Times New Roman Cyr" panose="02020603050405020304" pitchFamily="18" charset="0"/>
              </a:rPr>
              <a:t>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594715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фо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Изучали: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000" dirty="0"/>
              <a:t>с</a:t>
            </a:r>
            <a:r>
              <a:rPr lang="ru-RU" sz="4000" dirty="0" smtClean="0"/>
              <a:t>траницы Интернета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877" y="3429000"/>
            <a:ext cx="3803915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7051229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фо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 smtClean="0"/>
              <a:t>Отдыхаем в парке развлечений </a:t>
            </a:r>
            <a:endParaRPr lang="ru-RU" alt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129" y="1340768"/>
            <a:ext cx="7705379" cy="47088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046964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фо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/>
              <a:t>П</a:t>
            </a:r>
            <a:r>
              <a:rPr lang="ru-RU" sz="3600" b="1" dirty="0" smtClean="0"/>
              <a:t>ровели: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/>
              <a:t>социометрический </a:t>
            </a:r>
            <a:r>
              <a:rPr lang="ru-RU" sz="3600" dirty="0"/>
              <a:t>опрос среди </a:t>
            </a:r>
            <a:r>
              <a:rPr lang="ru-RU" sz="3600" dirty="0" smtClean="0"/>
              <a:t>дошкольников, живущих в полных семьях; 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3455544"/>
            <a:ext cx="3166517" cy="2410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09" y="3455545"/>
            <a:ext cx="3213794" cy="2410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9069944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24898510"/>
              </p:ext>
            </p:extLst>
          </p:nvPr>
        </p:nvGraphicFramePr>
        <p:xfrm>
          <a:off x="1331640" y="2492896"/>
          <a:ext cx="3024336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Объект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35402561"/>
              </p:ext>
            </p:extLst>
          </p:nvPr>
        </p:nvGraphicFramePr>
        <p:xfrm>
          <a:off x="5004048" y="3275938"/>
          <a:ext cx="2808312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404664"/>
            <a:ext cx="5688632" cy="576064"/>
          </a:xfrm>
          <a:effectLst>
            <a:innerShdw blurRad="63500" dir="8100000" dist="50800">
              <a:prstClr val="black">
                <a:alpha val="50000"/>
              </a:prstClr>
            </a:innerShdw>
          </a:effectLst>
        </p:spPr>
        <p:txBody>
          <a:bodyPr>
            <a:noAutofit/>
            <a:scene3d>
              <a:camera prst="orthographicFront"/>
              <a:lightRig dir="tl" rig="soft">
                <a:rot lat="0" lon="0" rev="0"/>
              </a:lightRig>
            </a:scene3d>
            <a:sp3d contourW="25400" prstMaterial="matte">
              <a:bevelT h="55880" prst="artDeco" w="25400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b="1" dirty="0" lang="ru-RU" smtClean="0" spc="300" sz="4000">
                <a:ln w="11430">
                  <a:solidFill>
                    <a:schemeClr val="accent1"/>
                  </a:solidFill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effectLst>
                  <a:reflection algn="bl" blurRad="6350" dir="5400000" endA="900" endPos="58000" rotWithShape="0" stA="60000" sy="-100000"/>
                </a:effectLst>
              </a:rPr>
              <a:t/>
            </a:r>
            <a:br>
              <a:rPr b="1" dirty="0" lang="ru-RU" smtClean="0" spc="300" sz="4000">
                <a:ln w="11430">
                  <a:solidFill>
                    <a:schemeClr val="accent1"/>
                  </a:solidFill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effectLst>
                  <a:reflection algn="bl" blurRad="6350" dir="5400000" endA="900" endPos="58000" rotWithShape="0" stA="60000" sy="-100000"/>
                </a:effectLst>
              </a:rPr>
            </a:br>
            <a:r>
              <a:rPr b="1" dirty="0" lang="ru-RU" smtClean="0" spc="300" sz="4000">
                <a:ln w="11430">
                  <a:solidFill>
                    <a:schemeClr val="accent1"/>
                  </a:solidFill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effectLst>
                  <a:reflection algn="bl" blurRad="6350" dir="5400000" endA="900" endPos="58000" rotWithShape="0" stA="60000" sy="-100000"/>
                </a:effectLst>
              </a:rPr>
              <a:t/>
            </a:r>
            <a:br>
              <a:rPr b="1" dirty="0" lang="ru-RU" smtClean="0" spc="300" sz="4000">
                <a:ln w="11430">
                  <a:solidFill>
                    <a:schemeClr val="accent1"/>
                  </a:solidFill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effectLst>
                  <a:reflection algn="bl" blurRad="6350" dir="5400000" endA="900" endPos="58000" rotWithShape="0" stA="60000" sy="-100000"/>
                </a:effectLst>
              </a:rPr>
            </a:br>
            <a:r>
              <a:rPr b="1" dirty="0" lang="ru-RU" spc="300" sz="4000">
                <a:ln w="11430">
                  <a:solidFill>
                    <a:schemeClr val="accent1"/>
                  </a:solidFill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effectLst>
                  <a:reflection algn="bl" blurRad="6350" dir="5400000" endA="900" endPos="58000" rotWithShape="0" stA="60000" sy="-100000"/>
                </a:effectLst>
              </a:rPr>
              <a:t/>
            </a:r>
            <a:br>
              <a:rPr b="1" dirty="0" lang="ru-RU" spc="300" sz="4000">
                <a:ln w="11430">
                  <a:solidFill>
                    <a:schemeClr val="accent1"/>
                  </a:solidFill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effectLst>
                  <a:reflection algn="bl" blurRad="6350" dir="5400000" endA="900" endPos="58000" rotWithShape="0" stA="60000" sy="-100000"/>
                </a:effectLst>
              </a:rPr>
            </a:br>
            <a:r>
              <a:rPr b="1" dirty="0" lang="ru-RU" smtClean="0" spc="300" sz="4000">
                <a:ln w="11430">
                  <a:solidFill>
                    <a:schemeClr val="accent1"/>
                  </a:solidFill>
                </a:ln>
                <a:solidFill>
                  <a:srgbClr val="00B050"/>
                </a:solidFill>
                <a:effectLst>
                  <a:reflection algn="bl" blurRad="6350" dir="5400000" endA="900" endPos="58000" rotWithShape="0" stA="60000" sy="-100000"/>
                </a:effectLst>
                <a:latin typeface="+mn-lt"/>
              </a:rPr>
              <a:t>Социометрический опрос</a:t>
            </a:r>
            <a:r>
              <a:rPr b="1" dirty="0" lang="ru-RU" smtClean="0" spc="300" sz="4000">
                <a:ln w="11430">
                  <a:solidFill>
                    <a:schemeClr val="accent1"/>
                  </a:solidFill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effectLst>
                  <a:reflection algn="bl" blurRad="6350" dir="5400000" endA="900" endPos="58000" rotWithShape="0" stA="60000" sy="-100000"/>
                </a:effectLst>
              </a:rPr>
              <a:t/>
            </a:r>
            <a:br>
              <a:rPr b="1" dirty="0" lang="ru-RU" smtClean="0" spc="300" sz="4000">
                <a:ln w="11430">
                  <a:solidFill>
                    <a:schemeClr val="accent1"/>
                  </a:solidFill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effectLst>
                  <a:reflection algn="bl" blurRad="6350" dir="5400000" endA="900" endPos="58000" rotWithShape="0" stA="60000" sy="-100000"/>
                </a:effectLst>
              </a:rPr>
            </a:br>
            <a:r>
              <a:rPr b="1" dirty="0" lang="ru-RU" spc="300" sz="4000">
                <a:ln w="11430">
                  <a:solidFill>
                    <a:schemeClr val="accent1"/>
                  </a:solidFill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effectLst>
                  <a:reflection algn="bl" blurRad="6350" dir="5400000" endA="900" endPos="58000" rotWithShape="0" stA="60000" sy="-100000"/>
                </a:effectLst>
              </a:rPr>
              <a:t/>
            </a:r>
            <a:br>
              <a:rPr b="1" dirty="0" lang="ru-RU" spc="300" sz="4000">
                <a:ln w="11430">
                  <a:solidFill>
                    <a:schemeClr val="accent1"/>
                  </a:solidFill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effectLst>
                  <a:reflection algn="bl" blurRad="6350" dir="5400000" endA="900" endPos="58000" rotWithShape="0" stA="60000" sy="-100000"/>
                </a:effectLst>
              </a:rPr>
            </a:br>
            <a:r>
              <a:rPr b="1" dirty="0" lang="ru-RU" smtClean="0" spc="300" sz="4000">
                <a:ln w="11430">
                  <a:solidFill>
                    <a:schemeClr val="accent1"/>
                  </a:solidFill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effectLst>
                  <a:reflection algn="bl" blurRad="6350" dir="5400000" endA="900" endPos="58000" rotWithShape="0" stA="60000" sy="-100000"/>
                </a:effectLst>
              </a:rPr>
              <a:t>С кем любят играть дома?</a:t>
            </a:r>
            <a:endParaRPr b="1" dirty="0" lang="ru-RU" spc="300" sz="4000">
              <a:ln w="11430">
                <a:solidFill>
                  <a:schemeClr val="accent1"/>
                </a:solidFill>
              </a:ln>
              <a:blipFill dpi="0" rotWithShape="1">
                <a:blip r:embed="rId5"/>
                <a:srcRect/>
                <a:stretch>
                  <a:fillRect/>
                </a:stretch>
              </a:blipFill>
              <a:effectLst>
                <a:reflection algn="bl" blurRad="6350" dir="5400000" endA="900" endPos="58000" rotWithShape="0" stA="60000" sy="-100000"/>
              </a:effectLst>
            </a:endParaRPr>
          </a:p>
        </p:txBody>
      </p:sp>
      <p:pic>
        <p:nvPicPr>
          <p:cNvPr descr="http://www.ndbmarshak.ru/content/news/566/rodzinnezabawy.jpg" id="5" name="Рисунок 4"/>
          <p:cNvPicPr/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43" l="52261" r="-242"/>
          <a:stretch/>
        </p:blipFill>
        <p:spPr bwMode="auto">
          <a:xfrm>
            <a:off x="2843808" y="5003710"/>
            <a:ext cx="576064" cy="6480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descr="http://www.ndbmarshak.ru/content/news/566/rodzinnezabawy.jpg" id="6" name="Рисунок 5"/>
          <p:cNvPicPr/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824" r="54473"/>
          <a:stretch/>
        </p:blipFill>
        <p:spPr bwMode="auto">
          <a:xfrm>
            <a:off x="2092002" y="5012651"/>
            <a:ext cx="512518" cy="6480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descr="http://www.ndbmarshak.ru/content/news/566/rodzinnezabawy.jpg" id="7" name="Рисунок 6"/>
          <p:cNvPicPr/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824" r="54473"/>
          <a:stretch/>
        </p:blipFill>
        <p:spPr bwMode="auto">
          <a:xfrm>
            <a:off x="5366285" y="5061181"/>
            <a:ext cx="622611" cy="6720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descr="http://www.ndbmarshak.ru/content/news/566/rodzinnezabawy.jpg" id="8" name="Рисунок 7"/>
          <p:cNvPicPr/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43" l="52261" r="-242"/>
          <a:stretch/>
        </p:blipFill>
        <p:spPr bwMode="auto">
          <a:xfrm>
            <a:off x="6228184" y="5035240"/>
            <a:ext cx="631063" cy="6980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26390537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404664"/>
            <a:ext cx="4968552" cy="576064"/>
          </a:xfr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ru-RU" sz="4000" b="1" spc="300" dirty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ru-RU" sz="4000" b="1" spc="300" dirty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>С кем любят заниматься дома?</a:t>
            </a:r>
            <a:endParaRPr lang="ru-RU" sz="4000" b="1" spc="300" dirty="0">
              <a:ln w="11430">
                <a:solidFill>
                  <a:schemeClr val="accent1"/>
                </a:solidFill>
              </a:ln>
              <a:blipFill dpi="0" rotWithShape="1">
                <a:blip r:embed="rId3"/>
                <a:srcRect/>
                <a:stretch>
                  <a:fillRect/>
                </a:stretch>
              </a:blip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graphicFrame>
        <p:nvGraphicFramePr>
          <p:cNvPr id="5" name="Объект 2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70515359"/>
              </p:ext>
            </p:extLst>
          </p:nvPr>
        </p:nvGraphicFramePr>
        <p:xfrm>
          <a:off x="1331640" y="3068960"/>
          <a:ext cx="2952328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Объект 3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109859805"/>
              </p:ext>
            </p:extLst>
          </p:nvPr>
        </p:nvGraphicFramePr>
        <p:xfrm>
          <a:off x="4716016" y="4509120"/>
          <a:ext cx="2808312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20385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404664"/>
            <a:ext cx="4968552" cy="576064"/>
          </a:xfr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ru-RU" sz="4000" b="1" spc="300" dirty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ru-RU" sz="4000" b="1" spc="300" dirty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>С кем любят смотреть телевизор?</a:t>
            </a:r>
            <a:endParaRPr lang="ru-RU" sz="4000" b="1" spc="300" dirty="0">
              <a:ln w="11430">
                <a:solidFill>
                  <a:schemeClr val="accent1"/>
                </a:solidFill>
              </a:ln>
              <a:blipFill dpi="0" rotWithShape="1">
                <a:blip r:embed="rId3"/>
                <a:srcRect/>
                <a:stretch>
                  <a:fillRect/>
                </a:stretch>
              </a:blip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graphicFrame>
        <p:nvGraphicFramePr>
          <p:cNvPr id="5" name="Объект 2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70515359"/>
              </p:ext>
            </p:extLst>
          </p:nvPr>
        </p:nvGraphicFramePr>
        <p:xfrm>
          <a:off x="1331640" y="3068960"/>
          <a:ext cx="2952328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Объект 3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109859805"/>
              </p:ext>
            </p:extLst>
          </p:nvPr>
        </p:nvGraphicFramePr>
        <p:xfrm>
          <a:off x="4716016" y="4509120"/>
          <a:ext cx="2808312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Объект 3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0726500"/>
              </p:ext>
            </p:extLst>
          </p:nvPr>
        </p:nvGraphicFramePr>
        <p:xfrm>
          <a:off x="2627784" y="3429000"/>
          <a:ext cx="3754760" cy="2553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4803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404664"/>
            <a:ext cx="4968552" cy="576064"/>
          </a:xfr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ru-RU" sz="4000" b="1" spc="300" dirty="0" smtClean="0">
                <a:ln w="11430">
                  <a:solidFill>
                    <a:schemeClr val="accent1"/>
                  </a:solidFill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reflection blurRad="6350" stA="60000" endA="900" endPos="58000" dir="5400000" sy="-100000" algn="bl" rotWithShape="0"/>
                </a:effectLst>
              </a:rPr>
              <a:t>С кем любят гулять?</a:t>
            </a:r>
            <a:endParaRPr lang="ru-RU" sz="4000" b="1" spc="300" dirty="0">
              <a:ln w="11430">
                <a:solidFill>
                  <a:schemeClr val="accent1"/>
                </a:solidFill>
              </a:ln>
              <a:blipFill dpi="0" rotWithShape="1">
                <a:blip r:embed="rId3"/>
                <a:srcRect/>
                <a:stretch>
                  <a:fillRect/>
                </a:stretch>
              </a:blip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graphicFrame>
        <p:nvGraphicFramePr>
          <p:cNvPr id="5" name="Объект 2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70515359"/>
              </p:ext>
            </p:extLst>
          </p:nvPr>
        </p:nvGraphicFramePr>
        <p:xfrm>
          <a:off x="1331640" y="3068960"/>
          <a:ext cx="2952328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Объект 3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109859805"/>
              </p:ext>
            </p:extLst>
          </p:nvPr>
        </p:nvGraphicFramePr>
        <p:xfrm>
          <a:off x="4716016" y="4509120"/>
          <a:ext cx="2808312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Объект 3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992064575"/>
              </p:ext>
            </p:extLst>
          </p:nvPr>
        </p:nvGraphicFramePr>
        <p:xfrm>
          <a:off x="2627784" y="3429001"/>
          <a:ext cx="288032" cy="288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Объект 4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0315292"/>
              </p:ext>
            </p:extLst>
          </p:nvPr>
        </p:nvGraphicFramePr>
        <p:xfrm>
          <a:off x="1331640" y="2636912"/>
          <a:ext cx="3312368" cy="2769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9" name="Объект 5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702600009"/>
              </p:ext>
            </p:extLst>
          </p:nvPr>
        </p:nvGraphicFramePr>
        <p:xfrm>
          <a:off x="4283968" y="3645024"/>
          <a:ext cx="3384376" cy="29851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="" xmlns:p14="http://schemas.microsoft.com/office/powerpoint/2010/main" val="130434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1606</TotalTime>
  <Words>171</Words>
  <Application>Microsoft Office PowerPoint</Application>
  <PresentationFormat>Экран (4:3)</PresentationFormat>
  <Paragraphs>83</Paragraphs>
  <Slides>20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  С кем детям интереснее проводить время с мамой или папой? </vt:lpstr>
      <vt:lpstr>  Наша цель: узнать, с кем детям интереснее проводить время с мамой или папой?» </vt:lpstr>
      <vt:lpstr>Слайд 3</vt:lpstr>
      <vt:lpstr>Отдыхаем в парке развлечений </vt:lpstr>
      <vt:lpstr>Слайд 5</vt:lpstr>
      <vt:lpstr>   Социометрический опрос  С кем любят играть дома?</vt:lpstr>
      <vt:lpstr>     С кем любят заниматься дома?</vt:lpstr>
      <vt:lpstr>     С кем любят смотреть телевизор?</vt:lpstr>
      <vt:lpstr>   С кем любят гулять?</vt:lpstr>
      <vt:lpstr>   С кем любят ходить в цирк?</vt:lpstr>
      <vt:lpstr>Слайд 11</vt:lpstr>
      <vt:lpstr>Слайд 12</vt:lpstr>
      <vt:lpstr>Слайд 13</vt:lpstr>
      <vt:lpstr>Слайд 14</vt:lpstr>
      <vt:lpstr>Динамический рисунок семьи с </vt:lpstr>
      <vt:lpstr>Динамический рисунок семьи с </vt:lpstr>
      <vt:lpstr>Рисунок с </vt:lpstr>
      <vt:lpstr>Рисунок с </vt:lpstr>
      <vt:lpstr> Мы пришли к выводу, что  и девочкам, и мальчикам интереснее проводить  время с мамой. 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HP</cp:lastModifiedBy>
  <cp:revision>76</cp:revision>
  <dcterms:created xsi:type="dcterms:W3CDTF">2014-08-08T16:01:14Z</dcterms:created>
  <dcterms:modified xsi:type="dcterms:W3CDTF">2021-10-20T09:21:30Z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1010615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