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59" r:id="rId4"/>
    <p:sldId id="260" r:id="rId5"/>
    <p:sldId id="262" r:id="rId6"/>
    <p:sldId id="263" r:id="rId7"/>
    <p:sldId id="265" r:id="rId8"/>
    <p:sldId id="267" r:id="rId9"/>
    <p:sldId id="269" r:id="rId10"/>
    <p:sldId id="271" r:id="rId11"/>
    <p:sldId id="270" r:id="rId12"/>
    <p:sldId id="272" r:id="rId13"/>
    <p:sldId id="273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4DE9E-4477-4A0F-BFB2-7269DD429D6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E059E-A0E7-46F1-90A1-75A2459CB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Развитие фонематического анализа и синтеза слов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Составитель учитель-логопед  ГБУ ДО ЦППМСП   Бирюкова Наталья Александровна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Вписать буквы в кружки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Вписать  в данные  кружки третью букву следующих  слов</a:t>
            </a:r>
            <a:r>
              <a:rPr lang="en-US" sz="4000" dirty="0" smtClean="0"/>
              <a:t>: </a:t>
            </a:r>
            <a:r>
              <a:rPr lang="ru-RU" sz="4000" dirty="0" smtClean="0"/>
              <a:t>рак, брови, сумка, трава, сыр  </a:t>
            </a:r>
          </a:p>
          <a:p>
            <a:pPr>
              <a:buNone/>
            </a:pPr>
            <a:r>
              <a:rPr lang="ru-RU" sz="4000" dirty="0" smtClean="0"/>
              <a:t>    </a:t>
            </a:r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</a:t>
            </a:r>
            <a:r>
              <a:rPr lang="ru-RU" sz="4000" dirty="0" smtClean="0"/>
              <a:t>⃝     ⃝     ⃝     ⃝     ⃝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 К      о        м       а       </a:t>
            </a:r>
            <a:r>
              <a:rPr lang="ru-RU" sz="4000" dirty="0" err="1" smtClean="0"/>
              <a:t>р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Раскладывание картинок под графическими  схемами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/>
                </a:solidFill>
              </a:rPr>
              <a:t>●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/>
              <a:t>  │ </a:t>
            </a:r>
            <a:r>
              <a:rPr lang="ru-RU" dirty="0" smtClean="0">
                <a:solidFill>
                  <a:schemeClr val="tx2"/>
                </a:solidFill>
              </a:rPr>
              <a:t>●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                     </a:t>
            </a:r>
            <a:r>
              <a:rPr lang="ru-RU" dirty="0" smtClean="0">
                <a:solidFill>
                  <a:srgbClr val="FF0000"/>
                </a:solidFill>
              </a:rPr>
              <a:t>● </a:t>
            </a:r>
            <a:r>
              <a:rPr lang="ru-RU" dirty="0" smtClean="0">
                <a:solidFill>
                  <a:schemeClr val="tx2"/>
                </a:solidFill>
              </a:rPr>
              <a:t>●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│ </a:t>
            </a:r>
            <a:r>
              <a:rPr lang="ru-RU" dirty="0" smtClean="0">
                <a:solidFill>
                  <a:schemeClr val="tx2"/>
                </a:solidFill>
              </a:rPr>
              <a:t>●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		      </a:t>
            </a:r>
            <a:r>
              <a:rPr lang="ru-RU" dirty="0" smtClean="0">
                <a:solidFill>
                  <a:schemeClr val="tx2"/>
                </a:solidFill>
              </a:rPr>
              <a:t> ●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│ </a:t>
            </a:r>
            <a:r>
              <a:rPr lang="ru-RU" dirty="0" smtClean="0">
                <a:solidFill>
                  <a:schemeClr val="tx2"/>
                </a:solidFill>
              </a:rPr>
              <a:t>●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				</a:t>
            </a:r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071538" y="2714620"/>
            <a:ext cx="2714644" cy="714380"/>
          </a:xfrm>
          <a:prstGeom prst="flowChart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714876" y="2643182"/>
            <a:ext cx="2786082" cy="68408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1785918" y="4500570"/>
            <a:ext cx="2786082" cy="61264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Подбери картинки к схемам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smtClean="0">
                <a:solidFill>
                  <a:schemeClr val="tx2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●</a:t>
            </a:r>
            <a:r>
              <a:rPr lang="ru-RU" dirty="0" smtClean="0"/>
              <a:t>  │ </a:t>
            </a:r>
            <a:r>
              <a:rPr lang="ru-RU" dirty="0" smtClean="0">
                <a:solidFill>
                  <a:schemeClr val="tx2"/>
                </a:solidFill>
              </a:rPr>
              <a:t>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r>
              <a:rPr lang="ru-RU" dirty="0" smtClean="0">
                <a:solidFill>
                  <a:schemeClr val="tx2"/>
                </a:solidFill>
              </a:rPr>
              <a:t> ●</a:t>
            </a:r>
            <a:r>
              <a:rPr lang="ru-RU" dirty="0" smtClean="0"/>
              <a:t>  </a:t>
            </a:r>
            <a:r>
              <a:rPr lang="ru-RU" dirty="0" smtClean="0"/>
              <a:t>│ </a:t>
            </a:r>
            <a:r>
              <a:rPr lang="ru-RU" dirty="0" smtClean="0">
                <a:solidFill>
                  <a:schemeClr val="tx2"/>
                </a:solidFill>
              </a:rPr>
              <a:t>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●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214414" y="2571744"/>
            <a:ext cx="2214578" cy="61264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Natalya Devyatkina\Downloads\арф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928802"/>
            <a:ext cx="1404955" cy="1143008"/>
          </a:xfrm>
          <a:prstGeom prst="rect">
            <a:avLst/>
          </a:prstGeom>
          <a:noFill/>
        </p:spPr>
      </p:pic>
      <p:pic>
        <p:nvPicPr>
          <p:cNvPr id="1028" name="Picture 4" descr="C:\Users\Natalya Devyatkina\Downloads\кукла на прозрач. фон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857496"/>
            <a:ext cx="1643059" cy="1500199"/>
          </a:xfrm>
          <a:prstGeom prst="rect">
            <a:avLst/>
          </a:prstGeom>
          <a:noFill/>
        </p:spPr>
      </p:pic>
      <p:sp>
        <p:nvSpPr>
          <p:cNvPr id="10" name="Блок-схема: процесс 9"/>
          <p:cNvSpPr/>
          <p:nvPr/>
        </p:nvSpPr>
        <p:spPr>
          <a:xfrm>
            <a:off x="1214414" y="3571876"/>
            <a:ext cx="2214578" cy="64294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4786322"/>
            <a:ext cx="2286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1F497D"/>
                </a:solidFill>
              </a:rPr>
              <a:t>  ● </a:t>
            </a:r>
            <a:r>
              <a:rPr lang="ru-RU" sz="2800" dirty="0" smtClean="0">
                <a:solidFill>
                  <a:srgbClr val="FF0000"/>
                </a:solidFill>
              </a:rPr>
              <a:t>●</a:t>
            </a:r>
            <a:r>
              <a:rPr lang="ru-RU" sz="2800" dirty="0" smtClean="0">
                <a:solidFill>
                  <a:srgbClr val="1F497D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│ </a:t>
            </a:r>
            <a:r>
              <a:rPr lang="ru-RU" sz="2800" dirty="0" smtClean="0">
                <a:solidFill>
                  <a:srgbClr val="1F497D"/>
                </a:solidFill>
              </a:rPr>
              <a:t>●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●</a:t>
            </a:r>
            <a:r>
              <a:rPr lang="ru-RU" sz="2800" dirty="0" smtClean="0">
                <a:solidFill>
                  <a:srgbClr val="1F497D"/>
                </a:solidFill>
              </a:rPr>
              <a:t> ●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285852" y="4786322"/>
            <a:ext cx="2214578" cy="61264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 descr="C:\Users\Natalya Devyatkina\Downloads\лимон на белом фон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143380"/>
            <a:ext cx="128588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Задания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1) </a:t>
            </a:r>
            <a:r>
              <a:rPr lang="ru-RU" dirty="0" smtClean="0"/>
              <a:t>Придумать слова к графической схеме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2) Выбрать слова из предложения, которые </a:t>
            </a:r>
            <a:r>
              <a:rPr lang="ru-RU" dirty="0" err="1" smtClean="0"/>
              <a:t>соответсвуют</a:t>
            </a:r>
            <a:r>
              <a:rPr lang="ru-RU" dirty="0" smtClean="0"/>
              <a:t> данной графической схеме.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3) Назвать деревья, цветы, животных, посуду, одежду и т.д., слово-название которых соответствует данной схеме.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talya Devyatkina\Downloads\спасибо за вним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71438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Фонематический  </a:t>
            </a:r>
            <a:r>
              <a:rPr lang="ru-RU" sz="4000" dirty="0" smtClean="0"/>
              <a:t>анализ и синтез- умственные действия по анализу или синтезу звуковой структуры слова.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Подобрать слова на каждый звук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Р                у                ч                к               а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рак            уха             чай             кит          азу</a:t>
            </a:r>
            <a:endParaRPr lang="ru-RU" dirty="0"/>
          </a:p>
          <a:p>
            <a:pPr>
              <a:buNone/>
            </a:pPr>
            <a:r>
              <a:rPr lang="ru-RU" dirty="0" smtClean="0"/>
              <a:t>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роза           угол        </a:t>
            </a:r>
            <a:r>
              <a:rPr lang="ru-RU" dirty="0" smtClean="0"/>
              <a:t>  </a:t>
            </a:r>
            <a:r>
              <a:rPr lang="ru-RU" dirty="0" smtClean="0"/>
              <a:t>чаша          крот        арфа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радио        улица       чехол        карта       арбуз</a:t>
            </a:r>
            <a:endParaRPr lang="ru-RU" dirty="0"/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новые слова из букв одного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       крапива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(парк, ива, карп, пар, рак, Ира)</a:t>
            </a:r>
          </a:p>
          <a:p>
            <a:pPr>
              <a:buNone/>
            </a:pPr>
            <a:r>
              <a:rPr lang="ru-RU" sz="4000" dirty="0" smtClean="0"/>
              <a:t>            ствол 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(стол, вол)</a:t>
            </a:r>
            <a:endParaRPr lang="ru-RU" sz="4000" dirty="0"/>
          </a:p>
        </p:txBody>
      </p:sp>
    </p:spTree>
  </p:cSld>
  <p:clrMapOvr>
    <a:masterClrMapping/>
  </p:clrMapOvr>
  <p:transition spd="slow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Преобразовать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обавляя звук</a:t>
            </a:r>
            <a:r>
              <a:rPr lang="en-US" dirty="0" smtClean="0"/>
              <a:t>: </a:t>
            </a:r>
            <a:r>
              <a:rPr lang="ru-RU" dirty="0" smtClean="0"/>
              <a:t>рот- крот, мех- смех, осы-косы, луг-плуг</a:t>
            </a:r>
            <a:endParaRPr lang="en-US" dirty="0" smtClean="0"/>
          </a:p>
          <a:p>
            <a:r>
              <a:rPr lang="ru-RU" dirty="0"/>
              <a:t>п</a:t>
            </a:r>
            <a:r>
              <a:rPr lang="ru-RU" dirty="0" smtClean="0"/>
              <a:t>ереставляя звуки</a:t>
            </a:r>
            <a:r>
              <a:rPr lang="en-US" dirty="0" smtClean="0"/>
              <a:t>: </a:t>
            </a:r>
            <a:r>
              <a:rPr lang="ru-RU" dirty="0" smtClean="0"/>
              <a:t>пила-липа, палка-лапка, кукла-кулак, волос-слово</a:t>
            </a:r>
          </a:p>
          <a:p>
            <a:r>
              <a:rPr lang="ru-RU" dirty="0"/>
              <a:t>и</a:t>
            </a:r>
            <a:r>
              <a:rPr lang="ru-RU" dirty="0" smtClean="0"/>
              <a:t>зменяя один звук слова (цепочки слов)</a:t>
            </a:r>
            <a:r>
              <a:rPr lang="en-US" dirty="0" smtClean="0"/>
              <a:t>: </a:t>
            </a:r>
            <a:r>
              <a:rPr lang="ru-RU" dirty="0" err="1" smtClean="0"/>
              <a:t>сом-сок-сук-суп-сух-сох-сор-сыр-сын-сон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Образовать цепочку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dirty="0" smtClean="0"/>
              <a:t>Крот- </a:t>
            </a:r>
            <a:r>
              <a:rPr lang="ru-RU" sz="4800" dirty="0" smtClean="0"/>
              <a:t>танк- кнут- трос- снег- гимн- </a:t>
            </a:r>
            <a:r>
              <a:rPr lang="ru-RU" sz="4800" dirty="0" err="1" smtClean="0"/>
              <a:t>нога-арфа-азот-торт-тест</a:t>
            </a:r>
            <a:r>
              <a:rPr lang="ru-RU" sz="4800" dirty="0" smtClean="0"/>
              <a:t>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с кубиком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Дети бросают кубик и придумывают слово, состоящее из определенного количества звуков в соответствии с количеством точек на верхней грани кубика.</a:t>
            </a:r>
            <a:endParaRPr lang="ru-RU" dirty="0"/>
          </a:p>
        </p:txBody>
      </p:sp>
      <p:sp>
        <p:nvSpPr>
          <p:cNvPr id="1026" name="AutoShape 2" descr="Кубик - зарик для детей 30*30*30 см. — Купить в Перми на Flagma.ru #188260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убик - зарик для детей 30*30*30 см. — Купить в Перми на Flagma.ru #188260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убик - зарик для детей 30*30*30 см. — Купить в Перми на Flagma.ru #188260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Natalya Devyatkina\Downloads\куб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786190"/>
            <a:ext cx="2076450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Разгадать ребус</a:t>
            </a:r>
            <a:br>
              <a:rPr lang="ru-RU" dirty="0" smtClean="0"/>
            </a:br>
            <a:r>
              <a:rPr lang="ru-RU" sz="4000" dirty="0" smtClean="0"/>
              <a:t>выделить первый звук в названиях картинок, записать буквы, прочитать слово              </a:t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Natalya Devyatkina\Downloads\кур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71942"/>
            <a:ext cx="1528767" cy="1547024"/>
          </a:xfrm>
          <a:prstGeom prst="rect">
            <a:avLst/>
          </a:prstGeom>
          <a:noFill/>
        </p:spPr>
      </p:pic>
      <p:pic>
        <p:nvPicPr>
          <p:cNvPr id="6" name="Picture 3" descr="C:\Users\Natalya Devyatkina\Downloads\ос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357694"/>
            <a:ext cx="1428760" cy="1214446"/>
          </a:xfrm>
          <a:prstGeom prst="rect">
            <a:avLst/>
          </a:prstGeom>
          <a:noFill/>
        </p:spPr>
      </p:pic>
      <p:pic>
        <p:nvPicPr>
          <p:cNvPr id="7" name="Picture 4" descr="C:\Users\Natalya Devyatkina\Downloads\шуб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143380"/>
            <a:ext cx="1500198" cy="1428760"/>
          </a:xfrm>
          <a:prstGeom prst="rect">
            <a:avLst/>
          </a:prstGeom>
          <a:noFill/>
        </p:spPr>
      </p:pic>
      <p:pic>
        <p:nvPicPr>
          <p:cNvPr id="8" name="Picture 5" descr="C:\Users\Natalya Devyatkina\Downloads\каранда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286256"/>
            <a:ext cx="1071570" cy="1143008"/>
          </a:xfrm>
          <a:prstGeom prst="rect">
            <a:avLst/>
          </a:prstGeom>
          <a:noFill/>
        </p:spPr>
      </p:pic>
      <p:pic>
        <p:nvPicPr>
          <p:cNvPr id="9" name="Picture 6" descr="C:\Users\Natalya Devyatkina\Downloads\арбуз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000504"/>
            <a:ext cx="1500183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графическую схему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_________________         предложение</a:t>
            </a:r>
          </a:p>
          <a:p>
            <a:pPr>
              <a:buNone/>
            </a:pPr>
            <a:r>
              <a:rPr lang="ru-RU" sz="3600" dirty="0" smtClean="0"/>
              <a:t>   _________   _______          слова</a:t>
            </a:r>
          </a:p>
          <a:p>
            <a:pPr>
              <a:buNone/>
            </a:pPr>
            <a:r>
              <a:rPr lang="ru-RU" sz="3600" dirty="0" smtClean="0"/>
              <a:t>   ___   ____      ___   ___        слоги</a:t>
            </a:r>
          </a:p>
          <a:p>
            <a:pPr>
              <a:buNone/>
            </a:pPr>
            <a:r>
              <a:rPr lang="ru-RU" sz="3600" dirty="0" smtClean="0"/>
              <a:t>   ●●     ●●         ●●     ●●         звуки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280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Развитие фонематического анализа и синтеза слов</vt:lpstr>
      <vt:lpstr>Слайд 2</vt:lpstr>
      <vt:lpstr>Подобрать слова на каждый звук слова</vt:lpstr>
      <vt:lpstr>Составить новые слова из букв одного слова</vt:lpstr>
      <vt:lpstr>Преобразовать слова</vt:lpstr>
      <vt:lpstr>Образовать цепочку слов</vt:lpstr>
      <vt:lpstr>Игра с кубиком</vt:lpstr>
      <vt:lpstr>  Разгадать ребус выделить первый звук в названиях картинок, записать буквы, прочитать слово                </vt:lpstr>
      <vt:lpstr>Составить графическую схему предложения</vt:lpstr>
      <vt:lpstr>Вписать буквы в кружки</vt:lpstr>
      <vt:lpstr>Раскладывание картинок под графическими  схемами</vt:lpstr>
      <vt:lpstr>Подбери картинки к схемам</vt:lpstr>
      <vt:lpstr>Задания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фонематического анализа слов</dc:title>
  <dc:creator>Natalya Devyatkina</dc:creator>
  <cp:lastModifiedBy>Natalya Devyatkina</cp:lastModifiedBy>
  <cp:revision>54</cp:revision>
  <dcterms:created xsi:type="dcterms:W3CDTF">2021-03-15T19:32:45Z</dcterms:created>
  <dcterms:modified xsi:type="dcterms:W3CDTF">2021-03-23T16:38:20Z</dcterms:modified>
</cp:coreProperties>
</file>