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C7332-2BC7-4F47-9D28-EE9FFA02BB68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7B65B-F4F7-42FE-9152-CD9C3A712C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87B65B-F4F7-42FE-9152-CD9C3A712C2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6541d46a5900t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7" descr="ecb4031e37cd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84888" y="2914650"/>
            <a:ext cx="33147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8" descr="0_89604_568ac41e_M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48488" y="1844675"/>
            <a:ext cx="1300162" cy="136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52C08-236C-408A-A2E0-46F31ADE917D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4D203-18AA-47FA-A57E-CC9869135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0_a1a93_57fe433b_orig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80288" y="2636838"/>
            <a:ext cx="2309812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4db66d823c0a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92813" y="4219575"/>
            <a:ext cx="3151187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1835150" y="5661025"/>
            <a:ext cx="7308850" cy="1196975"/>
            <a:chOff x="0" y="4793739"/>
            <a:chExt cx="9144000" cy="2064261"/>
          </a:xfrm>
        </p:grpSpPr>
        <p:pic>
          <p:nvPicPr>
            <p:cNvPr id="7" name="Рисунок 9" descr="0_fe7f9_3e19977b_orig.pn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0" descr="0_fe7f9_3e19977b_orig.png"/>
            <p:cNvPicPr>
              <a:picLocks noChangeAspect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Группа 14"/>
          <p:cNvGrpSpPr>
            <a:grpSpLocks/>
          </p:cNvGrpSpPr>
          <p:nvPr/>
        </p:nvGrpSpPr>
        <p:grpSpPr bwMode="auto">
          <a:xfrm>
            <a:off x="0" y="5661025"/>
            <a:ext cx="7308850" cy="1196975"/>
            <a:chOff x="0" y="4793739"/>
            <a:chExt cx="9144000" cy="2064261"/>
          </a:xfrm>
        </p:grpSpPr>
        <p:pic>
          <p:nvPicPr>
            <p:cNvPr id="10" name="Рисунок 12" descr="0_fe7f9_3e19977b_orig.pn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3" descr="0_fe7f9_3e19977b_orig.png"/>
            <p:cNvPicPr>
              <a:picLocks noChangeAspect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Рисунок 14" descr="Рисунок1.gif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4652963"/>
            <a:ext cx="147637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E8322-4845-4AD4-A94E-FB19EEEAC3F7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44E89-5E17-4879-8C3F-199E4F1B17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baby30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221163"/>
            <a:ext cx="2646363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551f743ee188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78550" y="4221163"/>
            <a:ext cx="2965450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9"/>
          <p:cNvGrpSpPr>
            <a:grpSpLocks/>
          </p:cNvGrpSpPr>
          <p:nvPr/>
        </p:nvGrpSpPr>
        <p:grpSpPr bwMode="auto">
          <a:xfrm>
            <a:off x="1258888" y="6092825"/>
            <a:ext cx="7885112" cy="765175"/>
            <a:chOff x="1" y="5770398"/>
            <a:chExt cx="9143999" cy="1087602"/>
          </a:xfrm>
        </p:grpSpPr>
        <p:pic>
          <p:nvPicPr>
            <p:cNvPr id="6" name="Рисунок 9" descr="8bc5751b36aa55b03faa72cd4305b5eb_1329683174.pn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8bc5751b36aa55b03faa72cd4305b5eb_1329683174.pn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1" descr="8bc5751b36aa55b03faa72cd4305b5eb_1329683174.pn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Группа 12"/>
          <p:cNvGrpSpPr>
            <a:grpSpLocks/>
          </p:cNvGrpSpPr>
          <p:nvPr/>
        </p:nvGrpSpPr>
        <p:grpSpPr bwMode="auto">
          <a:xfrm>
            <a:off x="0" y="6092825"/>
            <a:ext cx="7885113" cy="765175"/>
            <a:chOff x="1" y="5770398"/>
            <a:chExt cx="9143999" cy="1087602"/>
          </a:xfrm>
        </p:grpSpPr>
        <p:pic>
          <p:nvPicPr>
            <p:cNvPr id="10" name="Рисунок 13" descr="8bc5751b36aa55b03faa72cd4305b5eb_1329683174.pn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4" descr="8bc5751b36aa55b03faa72cd4305b5eb_1329683174.pn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Рисунок 15" descr="8bc5751b36aa55b03faa72cd4305b5eb_1329683174.pn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7BA90-FB40-49D9-8A2F-C774EBA754A6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3366C-2DFE-4980-8FDA-EE0483E6A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b9c0b6dd666b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400" y="4005263"/>
            <a:ext cx="212566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0" y="5778500"/>
            <a:ext cx="9144000" cy="1079500"/>
            <a:chOff x="0" y="5777880"/>
            <a:chExt cx="9144000" cy="1080120"/>
          </a:xfrm>
        </p:grpSpPr>
        <p:pic>
          <p:nvPicPr>
            <p:cNvPr id="4" name="Рисунок 8" descr="0_a01d9_415b13cb_M.pn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4823511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Рисунок 9" descr="0_a01d9_415b13cb_M.pn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87624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10" descr="0_a01d9_415b13cb_M.pn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0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Рисунок 11" descr="386da46faaeb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91313" y="3619500"/>
            <a:ext cx="25558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5B10D-54FA-4C38-8A9F-E7000B364B7A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0BCB6-3EC8-4999-BFB6-E0B257956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42373f9d2983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00788" y="3860800"/>
            <a:ext cx="2987675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ec75d3390f56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383088"/>
            <a:ext cx="2166938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8"/>
          <p:cNvGrpSpPr>
            <a:grpSpLocks/>
          </p:cNvGrpSpPr>
          <p:nvPr/>
        </p:nvGrpSpPr>
        <p:grpSpPr bwMode="auto">
          <a:xfrm>
            <a:off x="1835150" y="5876925"/>
            <a:ext cx="7308850" cy="981075"/>
            <a:chOff x="0" y="4793739"/>
            <a:chExt cx="9144000" cy="2064261"/>
          </a:xfrm>
        </p:grpSpPr>
        <p:pic>
          <p:nvPicPr>
            <p:cNvPr id="6" name="Рисунок 9" descr="0_fe7f9_3e19977b_orig.pn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0_fe7f9_3e19977b_orig.png"/>
            <p:cNvPicPr>
              <a:picLocks noChangeAspect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Группа 11"/>
          <p:cNvGrpSpPr>
            <a:grpSpLocks/>
          </p:cNvGrpSpPr>
          <p:nvPr/>
        </p:nvGrpSpPr>
        <p:grpSpPr bwMode="auto">
          <a:xfrm>
            <a:off x="0" y="5876925"/>
            <a:ext cx="7308850" cy="981075"/>
            <a:chOff x="0" y="4793739"/>
            <a:chExt cx="9144000" cy="2064261"/>
          </a:xfrm>
        </p:grpSpPr>
        <p:pic>
          <p:nvPicPr>
            <p:cNvPr id="9" name="Рисунок 12" descr="0_fe7f9_3e19977b_orig.pn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3" descr="0_fe7f9_3e19977b_orig.png"/>
            <p:cNvPicPr>
              <a:picLocks noChangeAspect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8D904-5F1E-4F6E-9B72-3A94116ACED7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12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A61CF-DCB6-49DE-BBDD-66C3444DA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rgbClr val="CCFFFF"/>
            </a:gs>
            <a:gs pos="100000">
              <a:schemeClr val="accent3">
                <a:lumMod val="20000"/>
                <a:lumOff val="8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7F9E1B-8684-448E-9309-151189DA05CF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ED1C7A-BC26-453D-B491-E0FBF67BD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899592" y="4221088"/>
            <a:ext cx="5904507" cy="23034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285860"/>
            <a:ext cx="61926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«Роль сказок в воспитании детей дошкольного возраста»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4143380"/>
            <a:ext cx="19269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Подготовил:</a:t>
            </a:r>
          </a:p>
          <a:p>
            <a:r>
              <a:rPr lang="ru-RU" dirty="0" smtClean="0"/>
              <a:t>В</a:t>
            </a:r>
            <a:r>
              <a:rPr lang="ru-RU" dirty="0" smtClean="0"/>
              <a:t>оспитатель</a:t>
            </a:r>
            <a:endParaRPr lang="ru-RU" dirty="0" smtClean="0"/>
          </a:p>
          <a:p>
            <a:r>
              <a:rPr lang="ru-RU" dirty="0" smtClean="0"/>
              <a:t>Молоткова А.С.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285728"/>
            <a:ext cx="710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00"/>
                </a:solidFill>
                <a:latin typeface="+mn-lt"/>
              </a:rPr>
              <a:t>МБДОУ «Детский сад № </a:t>
            </a:r>
            <a:r>
              <a:rPr lang="ru-RU" sz="4000" b="1" dirty="0" smtClean="0">
                <a:solidFill>
                  <a:srgbClr val="000000"/>
                </a:solidFill>
                <a:latin typeface="+mn-lt"/>
              </a:rPr>
              <a:t>158</a:t>
            </a:r>
            <a:r>
              <a:rPr lang="ru-RU" sz="4000" b="1" dirty="0" smtClean="0">
                <a:solidFill>
                  <a:srgbClr val="000000"/>
                </a:solidFill>
                <a:latin typeface="+mn-lt"/>
              </a:rPr>
              <a:t>»</a:t>
            </a:r>
            <a:endParaRPr lang="ru-RU" sz="40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7554" y="5934670"/>
            <a:ext cx="21590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</a:rPr>
              <a:t>Нижний Новгород 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</a:rPr>
              <a:t>2021г</a:t>
            </a:r>
            <a:r>
              <a:rPr lang="ru-RU" dirty="0" smtClean="0">
                <a:solidFill>
                  <a:srgbClr val="00000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1600" i="1" dirty="0" smtClean="0">
                <a:latin typeface="+mn-lt"/>
              </a:rPr>
              <a:t>«Через сказку, фантазию, игру, через неповторимое детское творчество — верная дорога к сердцу ребенка. Сказка, фантазия — это ключик, с помощью которого можно открыть эти истоки, и они забьют животворными ключами»</a:t>
            </a:r>
            <a:br>
              <a:rPr lang="ru-RU" sz="1600" i="1" dirty="0" smtClean="0">
                <a:latin typeface="+mn-lt"/>
              </a:rPr>
            </a:br>
            <a:r>
              <a:rPr lang="ru-RU" sz="1600" i="1" dirty="0" smtClean="0">
                <a:latin typeface="+mn-lt"/>
              </a:rPr>
              <a:t>                                                                                                           В. А. Сухомлинский.</a:t>
            </a:r>
            <a:br>
              <a:rPr lang="ru-RU" sz="1600" i="1" dirty="0" smtClean="0">
                <a:latin typeface="+mn-lt"/>
              </a:rPr>
            </a:br>
            <a:endParaRPr lang="ru-RU" sz="1600" i="1" dirty="0" smtClean="0">
              <a:latin typeface="+mn-lt"/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7272808" cy="4176464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У ребенка с помощью сказки вы сможете воспитать:</a:t>
            </a:r>
            <a:endParaRPr lang="ru-RU" sz="20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000" dirty="0" smtClean="0"/>
              <a:t>• </a:t>
            </a:r>
            <a:r>
              <a:rPr lang="ru-RU" sz="2000" b="1" dirty="0" smtClean="0"/>
              <a:t>Волю</a:t>
            </a:r>
            <a:r>
              <a:rPr lang="ru-RU" sz="2000" dirty="0" smtClean="0"/>
              <a:t> — сложное и многогранное качество личности.</a:t>
            </a:r>
          </a:p>
          <a:p>
            <a:pPr>
              <a:buNone/>
            </a:pPr>
            <a:r>
              <a:rPr lang="ru-RU" sz="2000" dirty="0" smtClean="0"/>
              <a:t>• </a:t>
            </a:r>
            <a:r>
              <a:rPr lang="ru-RU" sz="2000" b="1" dirty="0" smtClean="0"/>
              <a:t>Веру в себя </a:t>
            </a:r>
            <a:r>
              <a:rPr lang="ru-RU" sz="2000" dirty="0" smtClean="0"/>
              <a:t>— умение противостоять неудачам.</a:t>
            </a:r>
          </a:p>
          <a:p>
            <a:pPr>
              <a:buNone/>
            </a:pPr>
            <a:r>
              <a:rPr lang="ru-RU" sz="2000" dirty="0" smtClean="0"/>
              <a:t>• </a:t>
            </a:r>
            <a:r>
              <a:rPr lang="ru-RU" sz="2000" b="1" dirty="0" smtClean="0"/>
              <a:t>Смелость</a:t>
            </a:r>
            <a:r>
              <a:rPr lang="ru-RU" sz="2000" dirty="0" smtClean="0"/>
              <a:t> — самообладание, бесстрашие, умение вести себя достойно в критических ситуациях.</a:t>
            </a:r>
          </a:p>
          <a:p>
            <a:pPr>
              <a:buNone/>
            </a:pPr>
            <a:r>
              <a:rPr lang="ru-RU" sz="2000" dirty="0" smtClean="0"/>
              <a:t>• </a:t>
            </a:r>
            <a:r>
              <a:rPr lang="ru-RU" sz="2000" b="1" dirty="0" smtClean="0"/>
              <a:t>Трудолюбие</a:t>
            </a:r>
            <a:r>
              <a:rPr lang="ru-RU" sz="2000" dirty="0" smtClean="0"/>
              <a:t> — нежелание сидеть без дела, стремление к полезному труду.</a:t>
            </a:r>
          </a:p>
          <a:p>
            <a:pPr>
              <a:buNone/>
            </a:pPr>
            <a:r>
              <a:rPr lang="ru-RU" sz="2000" dirty="0" smtClean="0"/>
              <a:t> • </a:t>
            </a:r>
            <a:r>
              <a:rPr lang="ru-RU" sz="2000" b="1" dirty="0" smtClean="0"/>
              <a:t>Настойчивость</a:t>
            </a:r>
            <a:r>
              <a:rPr lang="ru-RU" sz="2000" dirty="0" smtClean="0"/>
              <a:t> — терпение и выдержку при достижении цели.</a:t>
            </a:r>
          </a:p>
          <a:p>
            <a:pPr>
              <a:buNone/>
            </a:pPr>
            <a:r>
              <a:rPr lang="ru-RU" sz="2000" dirty="0" smtClean="0"/>
              <a:t> • </a:t>
            </a:r>
            <a:r>
              <a:rPr lang="ru-RU" sz="2000" b="1" dirty="0" smtClean="0"/>
              <a:t>Обязательность </a:t>
            </a:r>
            <a:r>
              <a:rPr lang="ru-RU" sz="2000" dirty="0" smtClean="0"/>
              <a:t>— умение держать слово.</a:t>
            </a:r>
          </a:p>
          <a:p>
            <a:r>
              <a:rPr lang="ru-RU" sz="2000" b="1" dirty="0" smtClean="0"/>
              <a:t>Оптимизм</a:t>
            </a:r>
            <a:r>
              <a:rPr lang="ru-RU" sz="2000" dirty="0" smtClean="0"/>
              <a:t> — веру в успех, увлеченность, душевный подъем.</a:t>
            </a:r>
          </a:p>
          <a:p>
            <a:pPr>
              <a:buNone/>
            </a:pPr>
            <a:r>
              <a:rPr lang="ru-RU" sz="2000" dirty="0" smtClean="0"/>
              <a:t>                   </a:t>
            </a:r>
            <a:r>
              <a:rPr lang="ru-RU" sz="2000" b="1" dirty="0" smtClean="0"/>
              <a:t>• Доброту и честность.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971600" y="404664"/>
            <a:ext cx="738031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С помощью сказки вы сможете развить у ребенка: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умение слушать;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умение познавать;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умение сравнивать, сопоставлять;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умение мыслить словами;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связную речь;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мышление; внимание;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память;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воображение;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мимику лица и жесты;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чувство юмора.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428728" y="357166"/>
            <a:ext cx="71287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Роль сказки в воспитании детей.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285852" y="1042864"/>
            <a:ext cx="678661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45000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Сказки – это неотъемлемая составляющая детского воспитания.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R="0" lvl="0" indent="4500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Очень важно, чтобы во время чтения сказок ребенок пребывал в хорошем настроении. </a:t>
            </a:r>
          </a:p>
          <a:p>
            <a:pPr marR="0" lvl="0" indent="4500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Читать сказку надо не спеша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и с удовольствием. </a:t>
            </a:r>
          </a:p>
          <a:p>
            <a:pPr marR="0" lvl="0" indent="4500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тарайтесь не отвлекаться во время чтения.  </a:t>
            </a:r>
          </a:p>
          <a:p>
            <a:pPr lvl="0" indent="450000" eaLnBrk="0" hangingPunct="0"/>
            <a:r>
              <a:rPr lang="ru-RU" sz="2000" dirty="0">
                <a:solidFill>
                  <a:srgbClr val="FF0000"/>
                </a:solidFill>
                <a:latin typeface="+mn-lt"/>
              </a:rPr>
              <a:t>Создайте ритуал чтения перед </a:t>
            </a:r>
            <a:r>
              <a:rPr lang="ru-RU" sz="2000" dirty="0" smtClean="0">
                <a:solidFill>
                  <a:srgbClr val="FF0000"/>
                </a:solidFill>
                <a:latin typeface="+mn-lt"/>
              </a:rPr>
              <a:t>сном.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n-lt"/>
              <a:cs typeface="Arial" pitchFamily="34" charset="0"/>
            </a:endParaRPr>
          </a:p>
          <a:p>
            <a:pPr marR="0" lvl="0" indent="4500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Роль сказок в воспитании ребенка состоит не только в приятном времяпровождении. Ведь ребенок неизбежно учиться понимать внутреннее состояние любимых героев, старается анализировать те или иные их поступки 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190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11560" y="332656"/>
            <a:ext cx="78488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Каким образом сказка воспитывает?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214414" y="1237833"/>
            <a:ext cx="678661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В сказке важные для детей понятия даны образно.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Сказка заранее готовит ребёнка к сложным ситуациям, в которых он может оказаться, подсказывает пути решения сложных житейских задач.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Через сказку ребенок познает свое место в этом мире.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Сказка формирует характер, воспитывает душу.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Ощутить близость общения с родными людьми, ощутить их любовь, пониманием и внимание к его проблемам.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Воспитание через сказку — это прекрасная возможность сохранить с ребенком близкие, доверительные отношения.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Сказка – это занимательный урок нравственности.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344816" cy="1143000"/>
          </a:xfrm>
        </p:spPr>
        <p:txBody>
          <a:bodyPr/>
          <a:lstStyle/>
          <a:p>
            <a:r>
              <a:rPr lang="ru-RU" sz="3200" b="1" dirty="0" smtClean="0">
                <a:latin typeface="+mn-lt"/>
              </a:rPr>
              <a:t>Как правильно читать ребёнку сказку:</a:t>
            </a:r>
            <a:br>
              <a:rPr lang="ru-RU" sz="3200" b="1" dirty="0" smtClean="0">
                <a:latin typeface="+mn-lt"/>
              </a:rPr>
            </a:br>
            <a:endParaRPr lang="ru-RU" sz="3200" b="1" dirty="0">
              <a:latin typeface="+mn-lt"/>
            </a:endParaRPr>
          </a:p>
        </p:txBody>
      </p:sp>
      <p:pic>
        <p:nvPicPr>
          <p:cNvPr id="3" name="Picture 8" descr="0_89604_568ac41e_M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14290"/>
            <a:ext cx="1259632" cy="1320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214414" y="1214422"/>
            <a:ext cx="685804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1. Рассказывайте сказку с удовольствием, старайтесь не отвлекаться на посторонние дела.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. Поучительные беседы должны быть короткими.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+mn-lt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. Если малыш изо дня в день просит рассказать одну и ту же сказку – рассказывайте.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4. Очень интересно поиграть в сказку, инсценировать её. 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В качестве персонажей можно использовать игрушки, фигурки, нарисованные и вырезанные, тени на стене.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683568" y="188640"/>
            <a:ext cx="741682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dirty="0" smtClean="0">
                <a:latin typeface="+mn-lt"/>
              </a:rPr>
              <a:t>Рекомендации родителям по</a:t>
            </a:r>
          </a:p>
          <a:p>
            <a:pPr algn="ctr"/>
            <a:r>
              <a:rPr lang="ru-RU" sz="3200" b="1" dirty="0" smtClean="0">
                <a:latin typeface="+mn-lt"/>
              </a:rPr>
              <a:t> </a:t>
            </a:r>
            <a:r>
              <a:rPr lang="ru-RU" sz="3200" b="1" dirty="0">
                <a:latin typeface="+mn-lt"/>
              </a:rPr>
              <a:t>подбору </a:t>
            </a:r>
            <a:r>
              <a:rPr lang="ru-RU" sz="3200" b="1" dirty="0" smtClean="0">
                <a:latin typeface="+mn-lt"/>
              </a:rPr>
              <a:t>сказок</a:t>
            </a:r>
            <a:endParaRPr lang="ru-RU" sz="3200" dirty="0">
              <a:latin typeface="+mn-lt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071538" y="1285860"/>
            <a:ext cx="756084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В возрасте с 2 до 3,5 лет - классические детские сказки с простым, повторяющимся сюжетом: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«Колобок», «Теремок», «Репка».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Спустя некоторое время можно приступать к более длинным и содержательным сказкам: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«Три поросенка», «Красная Шапочка».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В 3 года происходит осознание ребенком собственного «Я». Для трехлетнего малыша наличие в сказке такого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героя-образца для подражания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(желательно одного пола с ним) обязательно.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В возрасте 3-5 лет важно подбирать сказки, в которых ясно, кто хороший, кто плохой, где добро, а где зло.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Детям дошкольного возраста (5-6 лет) предложите прочитать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детские детективы, повести Николая Носова.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Отличный прием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— сочинить сказку вместе с ребенком. В таком случае, воспитательный эффект будет сильнее, ведь он будет направлен на конкретного ребенка, с учетом его характера и той проблемы, которую нужно решить.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260648"/>
            <a:ext cx="669674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+mn-lt"/>
              </a:rPr>
              <a:t>Практические рекомендации:</a:t>
            </a:r>
            <a:endParaRPr lang="ru-RU" sz="2800" dirty="0" smtClean="0">
              <a:latin typeface="+mn-lt"/>
            </a:endParaRPr>
          </a:p>
          <a:p>
            <a:pPr lvl="0" algn="ctr"/>
            <a:endParaRPr lang="ru-RU" dirty="0" smtClean="0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467544" y="908720"/>
            <a:ext cx="77048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1. Рассказывайте или читайте сказки вслух.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2. Рисуйте любимых персонажей.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467544" y="1484784"/>
            <a:ext cx="734481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3. Любимых сказочных героев можно сделать из разных материалов: пластилина, глины, старой куклы, из картона, цветной бумаги и других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4. Попросите ребенка пересказать отдельные эпизоды (для детей 5-7 лет)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500034" y="3000372"/>
            <a:ext cx="799288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5. Разыграйте диалог по ролям, имитируя действия и голос героев.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6. Предложите ребенку сделать аппликацию по сюжету сказки.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7. Попробуйте разгадывать сказки.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8. Выберите из знакомой книги со сказками картинку, попробуйте с ребёнком рассказать сказку по памяти.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9. Возьмите игрушку-героя из любой известной сказки и попробуйте всей семьей придумать рассказ о нем. Сказав одно предложение, передайте игрушку другому члену семьи, чтобы он продолжил рассказ.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835696" y="1700808"/>
            <a:ext cx="482453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  <a:t>Спасибо за внимание!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спитание сказкой">
  <a:themeElements>
    <a:clrScheme name="елочный">
      <a:dk1>
        <a:srgbClr val="003300"/>
      </a:dk1>
      <a:lt1>
        <a:srgbClr val="99FF99"/>
      </a:lt1>
      <a:dk2>
        <a:srgbClr val="006600"/>
      </a:dk2>
      <a:lt2>
        <a:srgbClr val="99FF66"/>
      </a:lt2>
      <a:accent1>
        <a:srgbClr val="FFFF00"/>
      </a:accent1>
      <a:accent2>
        <a:srgbClr val="66FF33"/>
      </a:accent2>
      <a:accent3>
        <a:srgbClr val="009900"/>
      </a:accent3>
      <a:accent4>
        <a:srgbClr val="FFFF99"/>
      </a:accent4>
      <a:accent5>
        <a:srgbClr val="6600FF"/>
      </a:accent5>
      <a:accent6>
        <a:srgbClr val="CCFF33"/>
      </a:accent6>
      <a:hlink>
        <a:srgbClr val="0000FF"/>
      </a:hlink>
      <a:folHlink>
        <a:srgbClr val="00CC6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Воспитание сказкой</Template>
  <TotalTime>360</TotalTime>
  <Words>710</Words>
  <Application>Microsoft Office PowerPoint</Application>
  <PresentationFormat>Экран (4:3)</PresentationFormat>
  <Paragraphs>70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Воспитание сказкой</vt:lpstr>
      <vt:lpstr>Слайд 1</vt:lpstr>
      <vt:lpstr>«Через сказку, фантазию, игру, через неповторимое детское творчество — верная дорога к сердцу ребенка. Сказка, фантазия — это ключик, с помощью которого можно открыть эти истоки, и они забьют животворными ключами»                                                                                                            В. А. Сухомлинский. </vt:lpstr>
      <vt:lpstr>Слайд 3</vt:lpstr>
      <vt:lpstr>Слайд 4</vt:lpstr>
      <vt:lpstr>Слайд 5</vt:lpstr>
      <vt:lpstr>Как правильно читать ребёнку сказку: 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user</cp:lastModifiedBy>
  <cp:revision>19</cp:revision>
  <dcterms:created xsi:type="dcterms:W3CDTF">2016-10-13T04:43:02Z</dcterms:created>
  <dcterms:modified xsi:type="dcterms:W3CDTF">2021-10-20T18:04:19Z</dcterms:modified>
</cp:coreProperties>
</file>