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21"/>
  </p:notesMasterIdLst>
  <p:handoutMasterIdLst>
    <p:handoutMasterId r:id="rId22"/>
  </p:handoutMasterIdLst>
  <p:sldIdLst>
    <p:sldId id="265" r:id="rId3"/>
    <p:sldId id="283" r:id="rId4"/>
    <p:sldId id="284" r:id="rId5"/>
    <p:sldId id="285" r:id="rId6"/>
    <p:sldId id="286" r:id="rId7"/>
    <p:sldId id="287" r:id="rId8"/>
    <p:sldId id="288" r:id="rId9"/>
    <p:sldId id="290" r:id="rId10"/>
    <p:sldId id="291" r:id="rId11"/>
    <p:sldId id="292" r:id="rId12"/>
    <p:sldId id="293" r:id="rId13"/>
    <p:sldId id="298" r:id="rId14"/>
    <p:sldId id="301" r:id="rId15"/>
    <p:sldId id="299" r:id="rId16"/>
    <p:sldId id="256" r:id="rId17"/>
    <p:sldId id="295" r:id="rId18"/>
    <p:sldId id="296" r:id="rId19"/>
    <p:sldId id="297" r:id="rId20"/>
  </p:sldIdLst>
  <p:sldSz cx="12188825" cy="6858000"/>
  <p:notesSz cx="9309100" cy="7023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2912EAC1-7E8C-401B-A66B-3B4E486022B7}">
          <p14:sldIdLst>
            <p14:sldId id="265"/>
            <p14:sldId id="283"/>
            <p14:sldId id="284"/>
            <p14:sldId id="285"/>
            <p14:sldId id="286"/>
            <p14:sldId id="287"/>
            <p14:sldId id="288"/>
            <p14:sldId id="290"/>
            <p14:sldId id="291"/>
            <p14:sldId id="292"/>
            <p14:sldId id="293"/>
            <p14:sldId id="298"/>
            <p14:sldId id="301"/>
          </p14:sldIdLst>
        </p14:section>
        <p14:section name="Раздел без заголовка" id="{EFDDF50C-AD5A-4B1F-98F3-724910AB5C93}">
          <p14:sldIdLst>
            <p14:sldId id="299"/>
            <p14:sldId id="256"/>
            <p14:sldId id="295"/>
            <p14:sldId id="296"/>
            <p14:sldId id="29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3936">
          <p15:clr>
            <a:srgbClr val="A4A3A4"/>
          </p15:clr>
        </p15:guide>
        <p15:guide id="3" orient="horz" pos="1152">
          <p15:clr>
            <a:srgbClr val="A4A3A4"/>
          </p15:clr>
        </p15:guide>
        <p15:guide id="4" orient="horz" pos="2544">
          <p15:clr>
            <a:srgbClr val="A4A3A4"/>
          </p15:clr>
        </p15:guide>
        <p15:guide id="5" orient="horz" pos="1008">
          <p15:clr>
            <a:srgbClr val="A4A3A4"/>
          </p15:clr>
        </p15:guide>
        <p15:guide id="6" orient="horz" pos="384">
          <p15:clr>
            <a:srgbClr val="A4A3A4"/>
          </p15:clr>
        </p15:guide>
        <p15:guide id="7" orient="horz" pos="3312">
          <p15:clr>
            <a:srgbClr val="A4A3A4"/>
          </p15:clr>
        </p15:guide>
        <p15:guide id="8" pos="3839">
          <p15:clr>
            <a:srgbClr val="A4A3A4"/>
          </p15:clr>
        </p15:guide>
        <p15:guide id="9" pos="959">
          <p15:clr>
            <a:srgbClr val="A4A3A4"/>
          </p15:clr>
        </p15:guide>
        <p15:guide id="10" pos="6719">
          <p15:clr>
            <a:srgbClr val="A4A3A4"/>
          </p15:clr>
        </p15:guide>
        <p15:guide id="11" pos="527">
          <p15:clr>
            <a:srgbClr val="A4A3A4"/>
          </p15:clr>
        </p15:guide>
        <p15:guide id="12" pos="7151">
          <p15:clr>
            <a:srgbClr val="A4A3A4"/>
          </p15:clr>
        </p15:guide>
        <p15:guide id="13" pos="4127">
          <p15:clr>
            <a:srgbClr val="A4A3A4"/>
          </p15:clr>
        </p15:guide>
        <p15:guide id="14" pos="4415">
          <p15:clr>
            <a:srgbClr val="A4A3A4"/>
          </p15:clr>
        </p15:guide>
        <p15:guide id="15" pos="2687">
          <p15:clr>
            <a:srgbClr val="A4A3A4"/>
          </p15:clr>
        </p15:guide>
        <p15:guide id="16" pos="383">
          <p15:clr>
            <a:srgbClr val="A4A3A4"/>
          </p15:clr>
        </p15:guide>
        <p15:guide id="17" pos="7295">
          <p15:clr>
            <a:srgbClr val="A4A3A4"/>
          </p15:clr>
        </p15:guide>
        <p15:guide id="18" pos="5327">
          <p15:clr>
            <a:srgbClr val="A4A3A4"/>
          </p15:clr>
        </p15:guide>
        <p15:guide id="19" pos="381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212">
          <p15:clr>
            <a:srgbClr val="A4A3A4"/>
          </p15:clr>
        </p15:guide>
        <p15:guide id="2" pos="2932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Автор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1E4AEA4-8DFA-4A89-87EB-49C32662AFE0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29" autoAdjust="0"/>
  </p:normalViewPr>
  <p:slideViewPr>
    <p:cSldViewPr showGuides="1">
      <p:cViewPr varScale="1">
        <p:scale>
          <a:sx n="116" d="100"/>
          <a:sy n="116" d="100"/>
        </p:scale>
        <p:origin x="330" y="96"/>
      </p:cViewPr>
      <p:guideLst>
        <p:guide orient="horz" pos="2160"/>
        <p:guide orient="horz" pos="3936"/>
        <p:guide orient="horz" pos="1152"/>
        <p:guide orient="horz" pos="2544"/>
        <p:guide orient="horz" pos="1008"/>
        <p:guide orient="horz" pos="384"/>
        <p:guide orient="horz" pos="3312"/>
        <p:guide pos="3839"/>
        <p:guide pos="959"/>
        <p:guide pos="6719"/>
        <p:guide pos="527"/>
        <p:guide pos="7151"/>
        <p:guide pos="4127"/>
        <p:guide pos="4415"/>
        <p:guide pos="2687"/>
        <p:guide pos="383"/>
        <p:guide pos="7295"/>
        <p:guide pos="5327"/>
        <p:guide pos="381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1734" y="72"/>
      </p:cViewPr>
      <p:guideLst>
        <p:guide orient="horz" pos="2212"/>
        <p:guide pos="293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273003" y="0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739FF845-BB4A-479D-8C06-522C1DBAB2F9}" type="datetimeFigureOut">
              <a:rPr lang="ru-RU"/>
              <a:pPr/>
              <a:t>20.10.2021</a:t>
            </a:fld>
            <a:endParaRPr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670726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273003" y="6670726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C4FD142E-5B44-489E-8F73-9E67242E680D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9612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273003" y="0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3ABD2D7A-D230-4F91-BD59-0A39C2703BA8}" type="datetimeFigureOut">
              <a:rPr lang="ru-RU"/>
              <a:pPr/>
              <a:t>20.10.2021</a:t>
            </a:fld>
            <a:endParaRPr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314575" y="527050"/>
            <a:ext cx="4679950" cy="26336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30910" y="3335972"/>
            <a:ext cx="7447280" cy="3160395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670726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273003" y="6670726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F93199CD-3E1B-4AE6-990F-76F925F5EA9F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76579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F93199CD-3E1B-4AE6-990F-76F925F5EA9F}" type="slidenum">
              <a:rPr lang="en-US" sz="1200" b="0" i="0">
                <a:latin typeface="Cambria"/>
                <a:ea typeface="+mn-ea"/>
                <a:cs typeface="+mn-cs"/>
              </a:rPr>
              <a:pPr algn="r" defTabSz="914400">
                <a:buNone/>
              </a:pPr>
              <a:t>1</a:t>
            </a:fld>
            <a:endParaRPr lang="en-US" sz="1200" b="0" i="0">
              <a:latin typeface="Cambr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27581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10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73150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11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075034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12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81912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13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54786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14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0348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F93199CD-3E1B-4AE6-990F-76F925F5EA9F}" type="slidenum">
              <a:rPr lang="en-US" sz="1200" b="0" i="0">
                <a:latin typeface="Cambria"/>
                <a:ea typeface="+mn-ea"/>
                <a:cs typeface="+mn-cs"/>
              </a:rPr>
              <a:pPr algn="r" defTabSz="914400">
                <a:buNone/>
              </a:pPr>
              <a:t>15</a:t>
            </a:fld>
            <a:endParaRPr lang="en-US" sz="1200" b="0" i="0" dirty="0">
              <a:latin typeface="Cambr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3749778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16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384815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17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936681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18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22374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228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75896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8743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07267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89202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7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87953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14575" y="527050"/>
            <a:ext cx="4679950" cy="26336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CC701-D80A-463B-8415-A85485312088}" type="slidenum">
              <a:rPr lang="en-US">
                <a:solidFill>
                  <a:prstClr val="black"/>
                </a:solidFill>
              </a:rPr>
              <a:pPr/>
              <a:t>8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12345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9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08922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2414" y="1600201"/>
            <a:ext cx="9144000" cy="2971799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6600">
                <a:solidFill>
                  <a:schemeClr val="tx1"/>
                </a:solidFill>
              </a:defRPr>
            </a:lvl1pPr>
          </a:lstStyle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2412" y="4724400"/>
            <a:ext cx="9144001" cy="9906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400" cap="none" baseline="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/>
              <a:t>Образец подзаголовка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20.10.2021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94999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равных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609600"/>
            <a:ext cx="60350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dirty="0"/>
              <a:t>Вставка рисунка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6153785" y="609600"/>
            <a:ext cx="60350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dirty="0"/>
              <a:t>Вставка рисунка</a:t>
            </a:r>
          </a:p>
        </p:txBody>
      </p:sp>
      <p:sp>
        <p:nvSpPr>
          <p:cNvPr id="2" name="Дата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20.10.2021</a:t>
            </a:fld>
            <a:endParaRPr lang="ru-RU" noProof="0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67066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вертикальных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2"/>
          <p:cNvSpPr>
            <a:spLocks noGrp="1"/>
          </p:cNvSpPr>
          <p:nvPr>
            <p:ph type="pic" idx="13"/>
          </p:nvPr>
        </p:nvSpPr>
        <p:spPr>
          <a:xfrm>
            <a:off x="0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dirty="0"/>
              <a:t>Вставка рисунка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dirty="0"/>
              <a:t>Вставка рисунка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dirty="0"/>
              <a:t>Вставка рисунка</a:t>
            </a:r>
          </a:p>
        </p:txBody>
      </p:sp>
      <p:sp>
        <p:nvSpPr>
          <p:cNvPr id="2" name="Дата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20.10.2021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093542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левых изображения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63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dirty="0"/>
              <a:t>Вставка рисунка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3523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43523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4109756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dirty="0"/>
              <a:t>Вставка рисунка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20.10.2021</a:t>
            </a:fld>
            <a:endParaRPr lang="ru-RU" noProof="0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714154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правых изображения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dirty="0"/>
              <a:t>Вставка рисунка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3550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3550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dirty="0"/>
              <a:t>Вставка рисунка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20.10.2021</a:t>
            </a:fld>
            <a:endParaRPr lang="ru-RU" noProof="0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376885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13212" y="609600"/>
            <a:ext cx="8075613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dirty="0"/>
              <a:t>Вставка рисунка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0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dirty="0"/>
              <a:t>Вставка рисунка</a:t>
            </a:r>
          </a:p>
        </p:txBody>
      </p:sp>
      <p:sp>
        <p:nvSpPr>
          <p:cNvPr id="2" name="Дата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20.10.2021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79211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альтернативных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609600"/>
            <a:ext cx="8075613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dirty="0"/>
              <a:t>Вставка рисунка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dirty="0"/>
              <a:t>Вставка рисунка</a:t>
            </a:r>
          </a:p>
        </p:txBody>
      </p:sp>
      <p:sp>
        <p:nvSpPr>
          <p:cNvPr id="2" name="Дата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20.10.2021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218208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" y="609600"/>
            <a:ext cx="8075611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dirty="0"/>
              <a:t>Вставка рисунка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dirty="0"/>
              <a:t>Вставка рисунка</a:t>
            </a:r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8211185" y="35052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dirty="0"/>
              <a:t>Вставка рисунка</a:t>
            </a:r>
          </a:p>
        </p:txBody>
      </p:sp>
      <p:sp>
        <p:nvSpPr>
          <p:cNvPr id="2" name="Дата 1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20.10.2021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900842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альтернативных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13214" y="609600"/>
            <a:ext cx="8075611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dirty="0"/>
              <a:t>Вставка рисунка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0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dirty="0"/>
              <a:t>Вставка рисунка</a:t>
            </a:r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0" y="35052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dirty="0"/>
              <a:t>Вставка рисунка</a:t>
            </a:r>
          </a:p>
        </p:txBody>
      </p:sp>
      <p:sp>
        <p:nvSpPr>
          <p:cNvPr id="2" name="Дата 1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20.10.2021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348559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ять изображени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2"/>
          <p:cNvSpPr>
            <a:spLocks noGrp="1"/>
          </p:cNvSpPr>
          <p:nvPr>
            <p:ph type="pic" idx="13"/>
          </p:nvPr>
        </p:nvSpPr>
        <p:spPr>
          <a:xfrm>
            <a:off x="0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dirty="0"/>
              <a:t>Вставка рисунка</a:t>
            </a:r>
          </a:p>
        </p:txBody>
      </p:sp>
      <p:sp>
        <p:nvSpPr>
          <p:cNvPr id="9" name="Рисунок 2"/>
          <p:cNvSpPr>
            <a:spLocks noGrp="1"/>
          </p:cNvSpPr>
          <p:nvPr>
            <p:ph type="pic" idx="14"/>
          </p:nvPr>
        </p:nvSpPr>
        <p:spPr>
          <a:xfrm>
            <a:off x="0" y="35052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dirty="0"/>
              <a:t>Вставка рисунка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dirty="0"/>
              <a:t>Вставка рисунка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dirty="0"/>
              <a:t>Вставка рисунка</a:t>
            </a:r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8211185" y="35052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dirty="0"/>
              <a:t>Вставка рисунка</a:t>
            </a:r>
          </a:p>
        </p:txBody>
      </p:sp>
      <p:sp>
        <p:nvSpPr>
          <p:cNvPr id="2" name="Дата 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20.10.2021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916662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Одно изображ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-64" y="609600"/>
            <a:ext cx="12188952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dirty="0"/>
              <a:t>Вставка рисунка</a:t>
            </a: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20.10.2021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735785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Вертикальное изображение титульного слайд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Рисунок 8"/>
          <p:cNvSpPr>
            <a:spLocks noGrp="1"/>
          </p:cNvSpPr>
          <p:nvPr>
            <p:ph type="pic" sz="quarter" idx="10"/>
          </p:nvPr>
        </p:nvSpPr>
        <p:spPr>
          <a:xfrm>
            <a:off x="0" y="609600"/>
            <a:ext cx="7008813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800"/>
            </a:lvl1pPr>
          </a:lstStyle>
          <a:p>
            <a:r>
              <a:rPr lang="ru-RU" noProof="0" dirty="0"/>
              <a:t>Вставка рисунка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7237411" y="1600200"/>
            <a:ext cx="4343402" cy="3733800"/>
          </a:xfrm>
        </p:spPr>
        <p:txBody>
          <a:bodyPr anchor="t">
            <a:normAutofit/>
          </a:bodyPr>
          <a:lstStyle>
            <a:lvl1pPr>
              <a:lnSpc>
                <a:spcPct val="85000"/>
              </a:lnSpc>
              <a:defRPr sz="6600">
                <a:solidFill>
                  <a:schemeClr val="tx1"/>
                </a:solidFill>
              </a:defRPr>
            </a:lvl1pPr>
          </a:lstStyle>
          <a:p>
            <a:r>
              <a:rPr lang="ru-RU" noProof="0" dirty="0"/>
              <a:t>Щелкните, чтобы ввести имя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37411" y="5562600"/>
            <a:ext cx="4343401" cy="762000"/>
          </a:xfrm>
        </p:spPr>
        <p:txBody>
          <a:bodyPr anchor="b">
            <a:normAutofit/>
          </a:bodyPr>
          <a:lstStyle>
            <a:lvl1pPr marL="0" indent="0" algn="l">
              <a:lnSpc>
                <a:spcPct val="110000"/>
              </a:lnSpc>
              <a:spcBef>
                <a:spcPts val="0"/>
              </a:spcBef>
              <a:buNone/>
              <a:defRPr sz="1800" cap="none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/>
              <a:t>Образец подзаголовка</a:t>
            </a:r>
            <a:endParaRPr lang="ru-RU" noProof="0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1" hasCustomPrompt="1"/>
          </p:nvPr>
        </p:nvSpPr>
        <p:spPr>
          <a:xfrm>
            <a:off x="7237411" y="533400"/>
            <a:ext cx="4343402" cy="838200"/>
          </a:xfrm>
        </p:spPr>
        <p:txBody>
          <a:bodyPr anchor="ctr">
            <a:no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4800" b="0" baseline="0">
                <a:solidFill>
                  <a:schemeClr val="accent2"/>
                </a:solidFill>
              </a:defRPr>
            </a:lvl1pPr>
            <a:lvl2pPr marL="0" indent="0" algn="r">
              <a:buNone/>
              <a:defRPr sz="5400" b="0" baseline="0">
                <a:solidFill>
                  <a:schemeClr val="bg1"/>
                </a:solidFill>
              </a:defRPr>
            </a:lvl2pPr>
            <a:lvl3pPr marL="0" indent="0" algn="r">
              <a:buNone/>
              <a:defRPr sz="5400" b="0" baseline="0">
                <a:solidFill>
                  <a:schemeClr val="bg1"/>
                </a:solidFill>
              </a:defRPr>
            </a:lvl3pPr>
            <a:lvl4pPr marL="0" indent="0" algn="r">
              <a:buNone/>
              <a:defRPr sz="5400" b="0" baseline="0">
                <a:solidFill>
                  <a:schemeClr val="bg1"/>
                </a:solidFill>
              </a:defRPr>
            </a:lvl4pPr>
            <a:lvl5pPr marL="0" indent="0" algn="r">
              <a:buNone/>
              <a:defRPr sz="5400" b="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ru-RU" noProof="0" dirty="0"/>
              <a:t>Год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20.10.2021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287267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20.10.2021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738254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4" y="2514600"/>
            <a:ext cx="9144000" cy="2895600"/>
          </a:xfrm>
        </p:spPr>
        <p:txBody>
          <a:bodyPr anchor="b">
            <a:normAutofit/>
          </a:bodyPr>
          <a:lstStyle>
            <a:lvl1pPr algn="l">
              <a:defRPr sz="4800" b="0" cap="none" baseline="0"/>
            </a:lvl1pPr>
          </a:lstStyle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3" y="1257300"/>
            <a:ext cx="9144000" cy="1143000"/>
          </a:xfrm>
        </p:spPr>
        <p:txBody>
          <a:bodyPr anchor="t">
            <a:norm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240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20.10.2021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761813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3" y="381000"/>
            <a:ext cx="9144002" cy="1219200"/>
          </a:xfrm>
        </p:spPr>
        <p:txBody>
          <a:bodyPr/>
          <a:lstStyle/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22412" y="1828800"/>
            <a:ext cx="4419599" cy="4419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46814" y="1828800"/>
            <a:ext cx="4419600" cy="4419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20.10.2021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825340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3" y="381000"/>
            <a:ext cx="9144002" cy="12192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2" y="1828800"/>
            <a:ext cx="4416552" cy="838200"/>
          </a:xfrm>
        </p:spPr>
        <p:txBody>
          <a:bodyPr anchor="ctr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2400" b="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22412" y="2743200"/>
            <a:ext cx="4416552" cy="35052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49862" y="1828800"/>
            <a:ext cx="4416552" cy="838200"/>
          </a:xfrm>
        </p:spPr>
        <p:txBody>
          <a:bodyPr anchor="ctr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2400" b="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49862" y="2743200"/>
            <a:ext cx="4416552" cy="35052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20.10.2021</a:t>
            </a:fld>
            <a:endParaRPr lang="ru-RU" noProof="0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208419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20.10.2021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626631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20.10.2021</a:t>
            </a:fld>
            <a:endParaRPr lang="ru-RU" noProof="0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607540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51613" y="762000"/>
            <a:ext cx="5029200" cy="2667000"/>
          </a:xfrm>
        </p:spPr>
        <p:txBody>
          <a:bodyPr anchor="b">
            <a:noAutofit/>
          </a:bodyPr>
          <a:lstStyle>
            <a:lvl1pPr algn="l">
              <a:lnSpc>
                <a:spcPct val="85000"/>
              </a:lnSpc>
              <a:defRPr sz="3200" b="0">
                <a:solidFill>
                  <a:schemeClr val="accent2"/>
                </a:solidFill>
              </a:defRPr>
            </a:lvl1pPr>
          </a:lstStyle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4795" y="609600"/>
            <a:ext cx="5473580" cy="5638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 baseline="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551613" y="3581400"/>
            <a:ext cx="5029200" cy="24384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20.10.2021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544981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-64" y="609600"/>
            <a:ext cx="6046533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dirty="0"/>
              <a:t>Вставка рисунка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51614" y="762000"/>
            <a:ext cx="5029200" cy="26670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551614" y="3581400"/>
            <a:ext cx="5029200" cy="24384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20.10.2021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249172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20.10.2021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60095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142412" y="609600"/>
            <a:ext cx="1524001" cy="5638800"/>
          </a:xfrm>
        </p:spPr>
        <p:txBody>
          <a:bodyPr vert="eaVert"/>
          <a:lstStyle/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2412" y="609600"/>
            <a:ext cx="7391399" cy="5638800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20.10.2021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079035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Левое изображение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609600"/>
            <a:ext cx="8075612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dirty="0"/>
              <a:t>Вставка рисунка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56613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56613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20.10.2021</a:t>
            </a:fld>
            <a:endParaRPr lang="ru-RU" noProof="0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332594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равое изображение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13213" y="609600"/>
            <a:ext cx="8075612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dirty="0"/>
              <a:t>Вставка рисунка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3550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3550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20.10.2021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3820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Четыре левых изображения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63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dirty="0"/>
              <a:t>Вставка рисунка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3523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43523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4109756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dirty="0"/>
              <a:t>Вставка рисунка</a:t>
            </a:r>
          </a:p>
        </p:txBody>
      </p:sp>
      <p:sp>
        <p:nvSpPr>
          <p:cNvPr id="6" name="Рисунок 2"/>
          <p:cNvSpPr>
            <a:spLocks noGrp="1"/>
          </p:cNvSpPr>
          <p:nvPr>
            <p:ph type="pic" idx="11"/>
          </p:nvPr>
        </p:nvSpPr>
        <p:spPr>
          <a:xfrm>
            <a:off x="4163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dirty="0"/>
              <a:t>Вставка рисунка</a:t>
            </a:r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4109756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dirty="0"/>
              <a:t>Вставка рисунка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20.10.2021</a:t>
            </a:fld>
            <a:endParaRPr lang="ru-RU" noProof="0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071646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Четыре правых изображения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dirty="0"/>
              <a:t>Вставка рисунка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3550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3550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dirty="0"/>
              <a:t>Вставка рисунка</a:t>
            </a:r>
          </a:p>
        </p:txBody>
      </p:sp>
      <p:sp>
        <p:nvSpPr>
          <p:cNvPr id="6" name="Рисунок 2"/>
          <p:cNvSpPr>
            <a:spLocks noGrp="1"/>
          </p:cNvSpPr>
          <p:nvPr>
            <p:ph type="pic" idx="11"/>
          </p:nvPr>
        </p:nvSpPr>
        <p:spPr>
          <a:xfrm>
            <a:off x="4105592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dirty="0"/>
              <a:t>Вставка рисунка</a:t>
            </a:r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8211185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dirty="0"/>
              <a:t>Вставка рисунка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20.10.2021</a:t>
            </a:fld>
            <a:endParaRPr lang="ru-RU" noProof="0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399376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Шесть изображени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2"/>
          <p:cNvSpPr>
            <a:spLocks noGrp="1"/>
          </p:cNvSpPr>
          <p:nvPr>
            <p:ph type="pic" idx="13"/>
          </p:nvPr>
        </p:nvSpPr>
        <p:spPr>
          <a:xfrm>
            <a:off x="0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dirty="0"/>
              <a:t>Вставка рисунка</a:t>
            </a:r>
          </a:p>
        </p:txBody>
      </p:sp>
      <p:sp>
        <p:nvSpPr>
          <p:cNvPr id="9" name="Рисунок 2"/>
          <p:cNvSpPr>
            <a:spLocks noGrp="1"/>
          </p:cNvSpPr>
          <p:nvPr>
            <p:ph type="pic" idx="14"/>
          </p:nvPr>
        </p:nvSpPr>
        <p:spPr>
          <a:xfrm>
            <a:off x="0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dirty="0"/>
              <a:t>Вставка рисунка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dirty="0"/>
              <a:t>Вставка рисунка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dirty="0"/>
              <a:t>Вставка рисунка</a:t>
            </a:r>
          </a:p>
        </p:txBody>
      </p:sp>
      <p:sp>
        <p:nvSpPr>
          <p:cNvPr id="6" name="Рисунок 2"/>
          <p:cNvSpPr>
            <a:spLocks noGrp="1"/>
          </p:cNvSpPr>
          <p:nvPr>
            <p:ph type="pic" idx="11"/>
          </p:nvPr>
        </p:nvSpPr>
        <p:spPr>
          <a:xfrm>
            <a:off x="4105592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dirty="0"/>
              <a:t>Вставка рисунка</a:t>
            </a:r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8211185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dirty="0"/>
              <a:t>Вставка рисунка</a:t>
            </a:r>
          </a:p>
        </p:txBody>
      </p:sp>
      <p:sp>
        <p:nvSpPr>
          <p:cNvPr id="2" name="Дата 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20.10.2021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15873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Левое изображение с цита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-1" y="608076"/>
            <a:ext cx="6035040" cy="5641848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dirty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551613" y="1828800"/>
            <a:ext cx="5029200" cy="4038600"/>
          </a:xfrm>
        </p:spPr>
        <p:txBody>
          <a:bodyPr anchor="ctr">
            <a:normAutofit/>
          </a:bodyPr>
          <a:lstStyle>
            <a:lvl1pPr marL="128016" indent="-128016">
              <a:lnSpc>
                <a:spcPct val="110000"/>
              </a:lnSpc>
              <a:spcBef>
                <a:spcPts val="1800"/>
              </a:spcBef>
              <a:buNone/>
              <a:defRPr sz="2800" i="1">
                <a:solidFill>
                  <a:schemeClr val="accent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20.10.2021</a:t>
            </a:fld>
            <a:endParaRPr lang="ru-RU" noProof="0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1387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равое изображение с цита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153785" y="609600"/>
            <a:ext cx="60350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dirty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013" y="1828800"/>
            <a:ext cx="5029200" cy="4038600"/>
          </a:xfrm>
        </p:spPr>
        <p:txBody>
          <a:bodyPr anchor="ctr">
            <a:normAutofit/>
          </a:bodyPr>
          <a:lstStyle>
            <a:lvl1pPr marL="128016" indent="-128016">
              <a:lnSpc>
                <a:spcPct val="110000"/>
              </a:lnSpc>
              <a:spcBef>
                <a:spcPts val="1800"/>
              </a:spcBef>
              <a:buNone/>
              <a:defRPr sz="2800" i="1">
                <a:solidFill>
                  <a:schemeClr val="accent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20.10.2021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62099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2" y="381000"/>
            <a:ext cx="9144002" cy="1219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noProof="0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2" y="1828800"/>
            <a:ext cx="9144002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dirty="0"/>
              <a:t>Образец текста</a:t>
            </a:r>
          </a:p>
          <a:p>
            <a:pPr lvl="1"/>
            <a:r>
              <a:rPr lang="ru-RU" noProof="0" dirty="0"/>
              <a:t>Второй уровень</a:t>
            </a:r>
          </a:p>
          <a:p>
            <a:pPr lvl="2"/>
            <a:r>
              <a:rPr lang="ru-RU" noProof="0" dirty="0"/>
              <a:t>Третий уровень</a:t>
            </a:r>
          </a:p>
          <a:p>
            <a:pPr lvl="3"/>
            <a:r>
              <a:rPr lang="ru-RU" noProof="0" dirty="0"/>
              <a:t>Четвертый уровень</a:t>
            </a:r>
          </a:p>
          <a:p>
            <a:pPr lvl="4"/>
            <a:r>
              <a:rPr lang="ru-RU" noProof="0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7770812" y="6400800"/>
            <a:ext cx="1548659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F41C87-7AD9-4845-A077-840E4A0F3F06}" type="datetimeFigureOut">
              <a:rPr lang="ru-RU" noProof="0" smtClean="0"/>
              <a:pPr/>
              <a:t>20.10.2021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522412" y="6400800"/>
            <a:ext cx="5954834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599612" y="6400800"/>
            <a:ext cx="1066802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4030599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68" r:id="rId3"/>
    <p:sldLayoutId id="2147483669" r:id="rId4"/>
    <p:sldLayoutId id="2147483670" r:id="rId5"/>
    <p:sldLayoutId id="2147483663" r:id="rId6"/>
    <p:sldLayoutId id="2147483667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65" r:id="rId14"/>
    <p:sldLayoutId id="2147483677" r:id="rId15"/>
    <p:sldLayoutId id="2147483664" r:id="rId16"/>
    <p:sldLayoutId id="2147483678" r:id="rId17"/>
    <p:sldLayoutId id="2147483679" r:id="rId18"/>
    <p:sldLayoutId id="2147483662" r:id="rId19"/>
    <p:sldLayoutId id="2147483650" r:id="rId20"/>
    <p:sldLayoutId id="2147483651" r:id="rId21"/>
    <p:sldLayoutId id="2147483652" r:id="rId22"/>
    <p:sldLayoutId id="2147483653" r:id="rId23"/>
    <p:sldLayoutId id="2147483654" r:id="rId24"/>
    <p:sldLayoutId id="2147483655" r:id="rId25"/>
    <p:sldLayoutId id="2147483656" r:id="rId26"/>
    <p:sldLayoutId id="2147483657" r:id="rId27"/>
    <p:sldLayoutId id="2147483658" r:id="rId28"/>
    <p:sldLayoutId id="2147483659" r:id="rId2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3838" indent="-223838" algn="l" defTabSz="914400" rtl="0" eaLnBrk="1" latinLnBrk="0" hangingPunct="1">
        <a:lnSpc>
          <a:spcPct val="90000"/>
        </a:lnSpc>
        <a:spcBef>
          <a:spcPts val="1800"/>
        </a:spcBef>
        <a:buSzPct val="80000"/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75488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04088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50976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79576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26464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655064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901952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379372" y="2564904"/>
            <a:ext cx="11287204" cy="1649914"/>
          </a:xfrm>
        </p:spPr>
        <p:txBody>
          <a:bodyPr>
            <a:normAutofit fontScale="90000"/>
          </a:bodyPr>
          <a:lstStyle/>
          <a:p>
            <a:pPr algn="ctr" defTabSz="914400">
              <a:lnSpc>
                <a:spcPct val="85000"/>
              </a:lnSpc>
              <a:spcBef>
                <a:spcPts val="0"/>
              </a:spcBef>
              <a:buNone/>
            </a:pPr>
            <a:r>
              <a:rPr lang="ru-RU" sz="3600" dirty="0">
                <a:latin typeface="Cambria"/>
              </a:rPr>
              <a:t>подготовительная</a:t>
            </a:r>
            <a:r>
              <a:rPr lang="ru-RU" sz="3600" b="0" i="0" dirty="0">
                <a:solidFill>
                  <a:schemeClr val="tx1"/>
                </a:solidFill>
                <a:latin typeface="Cambria"/>
                <a:ea typeface="+mj-ea"/>
                <a:cs typeface="+mj-cs"/>
              </a:rPr>
              <a:t>  группа (6-7 лет), </a:t>
            </a:r>
            <a:br>
              <a:rPr lang="ru-RU" sz="3600" b="0" i="0" dirty="0">
                <a:solidFill>
                  <a:schemeClr val="tx1"/>
                </a:solidFill>
                <a:latin typeface="Cambria"/>
                <a:ea typeface="+mj-ea"/>
                <a:cs typeface="+mj-cs"/>
              </a:rPr>
            </a:br>
            <a:r>
              <a:rPr lang="ru-RU" sz="3600" b="0" i="0" dirty="0">
                <a:solidFill>
                  <a:schemeClr val="tx1"/>
                </a:solidFill>
                <a:latin typeface="Cambria"/>
                <a:ea typeface="+mj-ea"/>
                <a:cs typeface="+mj-cs"/>
              </a:rPr>
              <a:t>тема «</a:t>
            </a:r>
            <a:r>
              <a:rPr lang="ru-RU" sz="3600" dirty="0">
                <a:latin typeface="Cambria"/>
              </a:rPr>
              <a:t>Р</a:t>
            </a:r>
            <a:r>
              <a:rPr lang="ru-RU" sz="3600" b="0" i="0" dirty="0">
                <a:solidFill>
                  <a:schemeClr val="tx1"/>
                </a:solidFill>
                <a:latin typeface="Cambria"/>
                <a:ea typeface="+mj-ea"/>
                <a:cs typeface="+mj-cs"/>
              </a:rPr>
              <a:t>ечевое развитие детей 6-7 лет </a:t>
            </a:r>
            <a:br>
              <a:rPr lang="ru-RU" sz="3600" b="0" i="0" dirty="0">
                <a:solidFill>
                  <a:schemeClr val="tx1"/>
                </a:solidFill>
                <a:latin typeface="Cambria"/>
                <a:ea typeface="+mj-ea"/>
                <a:cs typeface="+mj-cs"/>
              </a:rPr>
            </a:br>
            <a:r>
              <a:rPr lang="ru-RU" sz="3600" b="0" i="0" dirty="0">
                <a:solidFill>
                  <a:schemeClr val="tx1"/>
                </a:solidFill>
                <a:latin typeface="Cambria"/>
                <a:ea typeface="+mj-ea"/>
                <a:cs typeface="+mj-cs"/>
              </a:rPr>
              <a:t>посредством дидактических игр»</a:t>
            </a:r>
            <a:br>
              <a:rPr lang="ru-RU" sz="1800" dirty="0">
                <a:latin typeface="Cambria"/>
              </a:rPr>
            </a:br>
            <a:endParaRPr lang="ru-RU" sz="3600" b="0" i="0" dirty="0">
              <a:solidFill>
                <a:schemeClr val="tx1"/>
              </a:solidFill>
              <a:latin typeface="Cambria"/>
              <a:ea typeface="+mj-ea"/>
              <a:cs typeface="+mj-cs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7462564" y="4869160"/>
            <a:ext cx="4343401" cy="1440160"/>
          </a:xfrm>
        </p:spPr>
        <p:txBody>
          <a:bodyPr>
            <a:normAutofit fontScale="77500" lnSpcReduction="20000"/>
          </a:bodyPr>
          <a:lstStyle/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endParaRPr lang="ru-RU" sz="2100" b="1" dirty="0"/>
          </a:p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endParaRPr lang="ru-RU" sz="2100" b="1" dirty="0"/>
          </a:p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100" b="1" dirty="0"/>
              <a:t>( Мокроусова М.И., старший воспитатель, МБДОУ «ЦРР – детский сад № 181, </a:t>
            </a:r>
            <a:br>
              <a:rPr lang="ru-RU" sz="2100" b="1" dirty="0"/>
            </a:br>
            <a:r>
              <a:rPr lang="ru-RU" sz="2100" b="1" dirty="0"/>
              <a:t>город Воронеж, Коминтерновский  район)</a:t>
            </a:r>
            <a:endParaRPr lang="ru-RU" sz="1800" b="0" i="0" baseline="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1"/>
          </p:nvPr>
        </p:nvSpPr>
        <p:spPr>
          <a:xfrm>
            <a:off x="3022263" y="478001"/>
            <a:ext cx="6336704" cy="838200"/>
          </a:xfrm>
        </p:spPr>
        <p:txBody>
          <a:bodyPr/>
          <a:lstStyle/>
          <a:p>
            <a:pPr marL="0" indent="0" algn="ctr" defTabSz="914400">
              <a:lnSpc>
                <a:spcPct val="85000"/>
              </a:lnSpc>
              <a:spcBef>
                <a:spcPts val="1800"/>
              </a:spcBef>
              <a:buNone/>
            </a:pPr>
            <a:r>
              <a:rPr lang="ru-RU" sz="3600" b="0" i="0" baseline="0" dirty="0">
                <a:solidFill>
                  <a:srgbClr val="1E83DE"/>
                </a:solidFill>
                <a:latin typeface="Cambria"/>
                <a:ea typeface="+mn-ea"/>
                <a:cs typeface="+mn-cs"/>
              </a:rPr>
              <a:t>2021-2022</a:t>
            </a:r>
            <a:r>
              <a:rPr lang="ru-RU" sz="3600" b="0" i="0" dirty="0">
                <a:solidFill>
                  <a:srgbClr val="1E83DE"/>
                </a:solidFill>
                <a:latin typeface="Cambria"/>
                <a:ea typeface="+mn-ea"/>
                <a:cs typeface="+mn-cs"/>
              </a:rPr>
              <a:t> </a:t>
            </a:r>
            <a:r>
              <a:rPr lang="ru-RU" sz="3600" b="0" i="0" baseline="0" dirty="0">
                <a:solidFill>
                  <a:srgbClr val="1E83DE"/>
                </a:solidFill>
                <a:latin typeface="Cambria"/>
                <a:ea typeface="+mn-ea"/>
                <a:cs typeface="+mn-cs"/>
              </a:rPr>
              <a:t> учебный год</a:t>
            </a:r>
          </a:p>
        </p:txBody>
      </p:sp>
    </p:spTree>
    <p:extLst>
      <p:ext uri="{BB962C8B-B14F-4D97-AF65-F5344CB8AC3E}">
        <p14:creationId xmlns:p14="http://schemas.microsoft.com/office/powerpoint/2010/main" val="2808920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21804" y="6043005"/>
            <a:ext cx="4540675" cy="450844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Активный сектор  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809660" y="6148388"/>
            <a:ext cx="3124200" cy="612441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2.2.5. Активный сектор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7" name="Заголовок 2"/>
          <p:cNvSpPr txBox="1">
            <a:spLocks/>
          </p:cNvSpPr>
          <p:nvPr/>
        </p:nvSpPr>
        <p:spPr>
          <a:xfrm>
            <a:off x="3934172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АКТИВНЫЙ СЕКТОР</a:t>
            </a:r>
          </a:p>
        </p:txBody>
      </p:sp>
      <p:pic>
        <p:nvPicPr>
          <p:cNvPr id="12" name="Рисунок 11"/>
          <p:cNvPicPr>
            <a:picLocks noGrp="1" noChangeAspect="1"/>
          </p:cNvPicPr>
          <p:nvPr>
            <p:ph type="pic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4274" y="415417"/>
            <a:ext cx="5260097" cy="5605871"/>
          </a:xfrm>
        </p:spPr>
      </p:pic>
      <p:pic>
        <p:nvPicPr>
          <p:cNvPr id="13" name="Рисунок 12"/>
          <p:cNvPicPr>
            <a:picLocks noGrp="1" noChangeAspect="1"/>
          </p:cNvPicPr>
          <p:nvPr>
            <p:ph type="pic" idx="10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53785" y="438920"/>
            <a:ext cx="5413235" cy="5582368"/>
          </a:xfrm>
        </p:spPr>
      </p:pic>
    </p:spTree>
    <p:extLst>
      <p:ext uri="{BB962C8B-B14F-4D97-AF65-F5344CB8AC3E}">
        <p14:creationId xmlns:p14="http://schemas.microsoft.com/office/powerpoint/2010/main" val="4025718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2"/>
          <p:cNvSpPr txBox="1">
            <a:spLocks/>
          </p:cNvSpPr>
          <p:nvPr/>
        </p:nvSpPr>
        <p:spPr>
          <a:xfrm>
            <a:off x="3934172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АКТИВНЫЙ СЕКТОР</a:t>
            </a:r>
          </a:p>
        </p:txBody>
      </p:sp>
      <p:sp>
        <p:nvSpPr>
          <p:cNvPr id="7" name="Заголовок 2"/>
          <p:cNvSpPr txBox="1">
            <a:spLocks/>
          </p:cNvSpPr>
          <p:nvPr/>
        </p:nvSpPr>
        <p:spPr>
          <a:xfrm>
            <a:off x="6211361" y="5930708"/>
            <a:ext cx="5476644" cy="77508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Активный сектор  </a:t>
            </a:r>
          </a:p>
          <a:p>
            <a:pPr algn="ctr"/>
            <a:r>
              <a:rPr lang="ru-RU" sz="1600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8" name="Заголовок 2"/>
          <p:cNvSpPr txBox="1">
            <a:spLocks/>
          </p:cNvSpPr>
          <p:nvPr/>
        </p:nvSpPr>
        <p:spPr>
          <a:xfrm>
            <a:off x="537383" y="5941089"/>
            <a:ext cx="5040560" cy="76470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Активный сектор  </a:t>
            </a:r>
          </a:p>
          <a:p>
            <a:pPr algn="ctr"/>
            <a:r>
              <a:rPr lang="ru-RU" sz="1600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pic>
        <p:nvPicPr>
          <p:cNvPr id="13" name="Рисунок 12" descr="IMG20200129180521.jpg"/>
          <p:cNvPicPr>
            <a:picLocks noGrp="1" noChangeAspect="1"/>
          </p:cNvPicPr>
          <p:nvPr>
            <p:ph type="pic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3772" y="476672"/>
            <a:ext cx="5702300" cy="5371083"/>
          </a:xfrm>
        </p:spPr>
      </p:pic>
      <p:pic>
        <p:nvPicPr>
          <p:cNvPr id="16" name="Рисунок 15" descr="IMG20200129173629.jpg"/>
          <p:cNvPicPr>
            <a:picLocks noGrp="1" noChangeAspect="1"/>
          </p:cNvPicPr>
          <p:nvPr>
            <p:ph type="pic"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01628" y="476672"/>
            <a:ext cx="4333344" cy="5454036"/>
          </a:xfrm>
        </p:spPr>
      </p:pic>
    </p:spTree>
    <p:extLst>
      <p:ext uri="{BB962C8B-B14F-4D97-AF65-F5344CB8AC3E}">
        <p14:creationId xmlns:p14="http://schemas.microsoft.com/office/powerpoint/2010/main" val="1042467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2"/>
          <p:cNvSpPr txBox="1">
            <a:spLocks/>
          </p:cNvSpPr>
          <p:nvPr/>
        </p:nvSpPr>
        <p:spPr>
          <a:xfrm>
            <a:off x="3934172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СПОКОЙНЫЙ СЕКТОР</a:t>
            </a:r>
          </a:p>
        </p:txBody>
      </p:sp>
      <p:sp>
        <p:nvSpPr>
          <p:cNvPr id="11" name="Заголовок 2"/>
          <p:cNvSpPr txBox="1">
            <a:spLocks/>
          </p:cNvSpPr>
          <p:nvPr/>
        </p:nvSpPr>
        <p:spPr>
          <a:xfrm>
            <a:off x="-344502" y="6149069"/>
            <a:ext cx="4671920" cy="82714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Спокойный сектор</a:t>
            </a:r>
            <a:b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12" name="Текст 3"/>
          <p:cNvSpPr txBox="1">
            <a:spLocks/>
          </p:cNvSpPr>
          <p:nvPr/>
        </p:nvSpPr>
        <p:spPr>
          <a:xfrm>
            <a:off x="4090578" y="6097506"/>
            <a:ext cx="4095360" cy="702264"/>
          </a:xfrm>
          <a:prstGeom prst="rect">
            <a:avLst/>
          </a:prstGeom>
        </p:spPr>
        <p:txBody>
          <a:bodyPr>
            <a:noAutofit/>
          </a:bodyPr>
          <a:lstStyle>
            <a:lvl1pPr marL="223838" indent="-223838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5488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4088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50976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79576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26464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55064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0195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lnSpc>
                <a:spcPct val="100000"/>
              </a:lnSpc>
              <a:spcBef>
                <a:spcPts val="0"/>
              </a:spcBef>
              <a:buSzTx/>
              <a:buNone/>
            </a:pPr>
            <a: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Спокойный сектор</a:t>
            </a:r>
            <a:b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495179" y="6156250"/>
            <a:ext cx="33123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Спокойный сектор</a:t>
            </a:r>
            <a:b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</a:p>
        </p:txBody>
      </p:sp>
      <p:pic>
        <p:nvPicPr>
          <p:cNvPr id="13" name="Рисунок 12" descr="IMG20200129171243.jpg"/>
          <p:cNvPicPr>
            <a:picLocks noGrp="1" noChangeAspect="1"/>
          </p:cNvPicPr>
          <p:nvPr>
            <p:ph type="pic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2713" y="415925"/>
            <a:ext cx="3978275" cy="5638800"/>
          </a:xfrm>
        </p:spPr>
      </p:pic>
      <p:pic>
        <p:nvPicPr>
          <p:cNvPr id="14" name="Рисунок 13" descr="IMG20200129171402.jpg"/>
          <p:cNvPicPr>
            <a:picLocks noGrp="1" noChangeAspect="1"/>
          </p:cNvPicPr>
          <p:nvPr>
            <p:ph type="pic" idx="13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08463" y="415925"/>
            <a:ext cx="3976687" cy="5638800"/>
          </a:xfrm>
        </p:spPr>
      </p:pic>
      <p:pic>
        <p:nvPicPr>
          <p:cNvPr id="15" name="Рисунок 14" descr="IMG20200129171334.jpg"/>
          <p:cNvPicPr>
            <a:picLocks noGrp="1" noChangeAspect="1"/>
          </p:cNvPicPr>
          <p:nvPr>
            <p:ph type="pic" idx="10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304213" y="415925"/>
            <a:ext cx="3694112" cy="5653088"/>
          </a:xfrm>
        </p:spPr>
      </p:pic>
    </p:spTree>
    <p:extLst>
      <p:ext uri="{BB962C8B-B14F-4D97-AF65-F5344CB8AC3E}">
        <p14:creationId xmlns:p14="http://schemas.microsoft.com/office/powerpoint/2010/main" val="903871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2"/>
          <p:cNvSpPr txBox="1">
            <a:spLocks/>
          </p:cNvSpPr>
          <p:nvPr/>
        </p:nvSpPr>
        <p:spPr>
          <a:xfrm>
            <a:off x="-89043" y="6031258"/>
            <a:ext cx="4060501" cy="64012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>
                <a:solidFill>
                  <a:srgbClr val="FF9933"/>
                </a:solidFill>
              </a:rPr>
              <a:t> Среда для диалога с родителями</a:t>
            </a:r>
          </a:p>
          <a:p>
            <a:pPr algn="ctr"/>
            <a:r>
              <a:rPr lang="ru-RU" sz="1800" dirty="0">
                <a:solidFill>
                  <a:srgbClr val="FF9933"/>
                </a:solidFill>
              </a:rPr>
              <a:t> </a:t>
            </a:r>
          </a:p>
        </p:txBody>
      </p:sp>
      <p:sp>
        <p:nvSpPr>
          <p:cNvPr id="10" name="Заголовок 2"/>
          <p:cNvSpPr txBox="1">
            <a:spLocks/>
          </p:cNvSpPr>
          <p:nvPr/>
        </p:nvSpPr>
        <p:spPr>
          <a:xfrm>
            <a:off x="8086776" y="5969123"/>
            <a:ext cx="4105826" cy="70226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 lnSpcReduction="1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2200" dirty="0">
                <a:solidFill>
                  <a:srgbClr val="FF9933"/>
                </a:solidFill>
              </a:rPr>
              <a:t> </a:t>
            </a:r>
            <a:r>
              <a:rPr lang="ru-RU" sz="1800" dirty="0">
                <a:solidFill>
                  <a:srgbClr val="FF9933"/>
                </a:solidFill>
              </a:rPr>
              <a:t>Среда для диалога с родителями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2200" dirty="0">
                <a:solidFill>
                  <a:srgbClr val="FF9933"/>
                </a:solidFill>
              </a:rPr>
              <a:t> </a:t>
            </a:r>
          </a:p>
        </p:txBody>
      </p:sp>
      <p:sp>
        <p:nvSpPr>
          <p:cNvPr id="14" name="Заголовок 2"/>
          <p:cNvSpPr txBox="1">
            <a:spLocks/>
          </p:cNvSpPr>
          <p:nvPr/>
        </p:nvSpPr>
        <p:spPr>
          <a:xfrm>
            <a:off x="4164745" y="5867302"/>
            <a:ext cx="4164899" cy="80408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800" dirty="0">
                <a:solidFill>
                  <a:srgbClr val="FF9933"/>
                </a:solidFill>
              </a:rPr>
              <a:t>Среда для диалога с родителями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solidFill>
                  <a:srgbClr val="FF9933"/>
                </a:solidFill>
              </a:rPr>
              <a:t>  </a:t>
            </a:r>
          </a:p>
        </p:txBody>
      </p:sp>
      <p:sp>
        <p:nvSpPr>
          <p:cNvPr id="15" name="Заголовок 2"/>
          <p:cNvSpPr txBox="1">
            <a:spLocks/>
          </p:cNvSpPr>
          <p:nvPr/>
        </p:nvSpPr>
        <p:spPr>
          <a:xfrm>
            <a:off x="3502124" y="44059"/>
            <a:ext cx="5832648" cy="35290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rgbClr val="FF9933"/>
                </a:solidFill>
              </a:rPr>
              <a:t>4. </a:t>
            </a:r>
            <a:r>
              <a:rPr lang="ru-RU" sz="1800" b="1" dirty="0">
                <a:solidFill>
                  <a:srgbClr val="FF99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Организация среды для диалога с родителями</a:t>
            </a:r>
            <a:endParaRPr lang="ru-RU" sz="1800" b="1" dirty="0">
              <a:solidFill>
                <a:srgbClr val="FF9933"/>
              </a:solidFill>
            </a:endParaRPr>
          </a:p>
        </p:txBody>
      </p:sp>
      <p:pic>
        <p:nvPicPr>
          <p:cNvPr id="18" name="Рисунок 17"/>
          <p:cNvPicPr>
            <a:picLocks noGrp="1" noChangeAspect="1"/>
          </p:cNvPicPr>
          <p:nvPr>
            <p:ph type="pic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0864" y="560067"/>
            <a:ext cx="3987078" cy="5307235"/>
          </a:xfrm>
        </p:spPr>
      </p:pic>
      <p:pic>
        <p:nvPicPr>
          <p:cNvPr id="19" name="Рисунок 18"/>
          <p:cNvPicPr>
            <a:picLocks noGrp="1" noChangeAspect="1"/>
          </p:cNvPicPr>
          <p:nvPr>
            <p:ph type="pic" idx="13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308027" y="550486"/>
            <a:ext cx="3868068" cy="5305117"/>
          </a:xfrm>
        </p:spPr>
      </p:pic>
      <p:pic>
        <p:nvPicPr>
          <p:cNvPr id="20" name="Рисунок 19"/>
          <p:cNvPicPr>
            <a:picLocks noGrp="1" noChangeAspect="1"/>
          </p:cNvPicPr>
          <p:nvPr>
            <p:ph type="pic" idx="10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315726" y="560067"/>
            <a:ext cx="3722236" cy="5324515"/>
          </a:xfrm>
        </p:spPr>
      </p:pic>
    </p:spTree>
    <p:extLst>
      <p:ext uri="{BB962C8B-B14F-4D97-AF65-F5344CB8AC3E}">
        <p14:creationId xmlns:p14="http://schemas.microsoft.com/office/powerpoint/2010/main" val="2213216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I:\Новая папка (2)\IMG2020013107322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7" y="688943"/>
            <a:ext cx="3528391" cy="5265902"/>
          </a:xfrm>
          <a:prstGeom prst="rect">
            <a:avLst/>
          </a:prstGeom>
          <a:noFill/>
        </p:spPr>
      </p:pic>
      <p:pic>
        <p:nvPicPr>
          <p:cNvPr id="4099" name="Picture 3" descr="I:\Новая папка (2)\IMG2020013107243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62164" y="725058"/>
            <a:ext cx="4385795" cy="5236404"/>
          </a:xfrm>
          <a:prstGeom prst="rect">
            <a:avLst/>
          </a:prstGeom>
          <a:noFill/>
        </p:spPr>
      </p:pic>
      <p:pic>
        <p:nvPicPr>
          <p:cNvPr id="4100" name="Picture 4" descr="I:\Новая папка (2)\IMG20200131073330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58493" y="725059"/>
            <a:ext cx="3716885" cy="523640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4340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08000" y="357166"/>
            <a:ext cx="10930014" cy="6143668"/>
          </a:xfrm>
        </p:spPr>
        <p:txBody>
          <a:bodyPr>
            <a:normAutofit/>
          </a:bodyPr>
          <a:lstStyle/>
          <a:p>
            <a:pPr lvl="0" algn="just"/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Развивающая предметно-пространственная среда обеспечивает реализацию образовательного потенциала пространства группы,  а также игровых участков, материалов, оборудования и инвентаря для развития детей дошкольного возраста в соответствии с особенностями  возрастного этапа, охраны и укрепления их здоровья.</a:t>
            </a:r>
          </a:p>
          <a:p>
            <a:pPr lvl="0" algn="just"/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Развивающая предметно-пространственная среда группы обеспечивает возможность общения и совместной деятельности детей и взрослых, двигательной активности детей, а также возможности для уединения.</a:t>
            </a:r>
          </a:p>
          <a:p>
            <a:pPr lvl="0" algn="just"/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Развивающая предметно-пространственная среда групп в целом ориентирована на реализацию принципов ФГОС.</a:t>
            </a:r>
          </a:p>
          <a:p>
            <a:pPr algn="just"/>
            <a:r>
              <a:rPr lang="ru-RU" sz="1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Насыщенность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среды - соответствует возрастным возможностям детей и содержанию ООП ДОО. Образовательное пространство оснащено средствами обучения и воспитания (в том числе техническими), соответствующими материалами, в том числе расходным игровым, физкультурным инвентарем. Организация образовательного пространства и разнообразие материалов, оборудования и инвентаря групп и участков обеспечивают:</a:t>
            </a:r>
          </a:p>
          <a:p>
            <a:pPr algn="just"/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игровую, познавательную, исследовательскую и творческую активность воспитанников, экспериментирование с доступными детям материалами (в том числе с песком и водой);</a:t>
            </a:r>
          </a:p>
          <a:p>
            <a:pPr algn="just"/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двигательную активность, в том числе развитие крупной и мелкой моторики, участие в подвижных играх и соревнованиях;</a:t>
            </a:r>
          </a:p>
          <a:p>
            <a:pPr algn="just"/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эмоциональное благополучие детей во взаимодействии с предметно-пространственным окружением;</a:t>
            </a:r>
          </a:p>
          <a:p>
            <a:pPr algn="just"/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возможность самовыражения детей.</a:t>
            </a:r>
          </a:p>
          <a:p>
            <a:pPr algn="just"/>
            <a:r>
              <a:rPr lang="ru-RU" sz="1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Трансформируемость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пространства – предусмотрена возможность изменений предметно-пространственной среды в зависимости от образовательной ситуации, в том числе от меняющихся интересов и возможностей детей.</a:t>
            </a:r>
          </a:p>
          <a:p>
            <a:pPr algn="just"/>
            <a:r>
              <a:rPr lang="ru-RU" sz="1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Полифункциональность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материалов – выражается в возможности разнообразного использования различных составляющих предметной среды (детской мебели, матов, мягких модулей, ширм и т.д.). В группе имеются полифункциональные предметы, пригодные для использования в разных видах детской активности.</a:t>
            </a:r>
          </a:p>
          <a:p>
            <a:pPr algn="just"/>
            <a:r>
              <a:rPr lang="ru-RU" sz="1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Вариативность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среды – в группах имеются различные зоны (для игры, конструирования, уединения и пр.), а также разнообразные материалы, игры, игрушки и оборудование, обеспечивающие свободный выбор детей. Отмечается периодическая сменяемость игрового материала, появление новых предметов, стимулирующих игровую, двигательную, познавательную и исследовательскую активность детей.</a:t>
            </a:r>
          </a:p>
          <a:p>
            <a:pPr algn="just"/>
            <a:r>
              <a:rPr lang="ru-RU" sz="1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Доступность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среды групп выражается в:</a:t>
            </a:r>
          </a:p>
          <a:p>
            <a:pPr algn="just"/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доступности для воспитанников всех помещений, где осуществляется образовательная деятельность;</a:t>
            </a:r>
          </a:p>
          <a:p>
            <a:pPr algn="just"/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 свободном доступе детей к играм, игрушкам, материалам, пособиям, обеспечивающим все основные виды детской активности;</a:t>
            </a:r>
          </a:p>
          <a:p>
            <a:pPr algn="just"/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 исправности и сохранности материалов и оборудования.</a:t>
            </a:r>
          </a:p>
          <a:p>
            <a:pPr algn="just"/>
            <a:r>
              <a:rPr lang="ru-RU" sz="1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Безопасность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предметно-пространственной среды – проявляется в соответствии всех ее элементов требованиям по обеспечению надежности и безопасности их использования.</a:t>
            </a:r>
          </a:p>
          <a:p>
            <a:pPr algn="just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932876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9756" y="389748"/>
            <a:ext cx="2592288" cy="5865565"/>
          </a:xfrm>
        </p:spPr>
        <p:txBody>
          <a:bodyPr>
            <a:normAutofit/>
          </a:bodyPr>
          <a:lstStyle/>
          <a:p>
            <a:pPr algn="just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Предметно-пространственная среда  в группе организуется по принципу небольших полузамкнутых микропространств, для того, чтобы избежать скученности детей и способствовать играм подгруппами в 5-6 человек. Все материалы и  игрушки располагаются так, чтобы не мешать свободному перемещению детей, создать условия для общения со сверстниками. «Уголки уединения», где ребенок может отойти от общения, подумать, помечтать. В группе создаются различные центры активности.</a:t>
            </a:r>
          </a:p>
          <a:p>
            <a:endParaRPr lang="ru-RU" dirty="0"/>
          </a:p>
        </p:txBody>
      </p:sp>
      <p:pic>
        <p:nvPicPr>
          <p:cNvPr id="2050" name="Picture 2" descr="I:\Новая папка (2)\IMG2020012917061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30938" y="223645"/>
            <a:ext cx="4248472" cy="3098885"/>
          </a:xfrm>
          <a:prstGeom prst="rect">
            <a:avLst/>
          </a:prstGeom>
          <a:noFill/>
        </p:spPr>
      </p:pic>
      <p:pic>
        <p:nvPicPr>
          <p:cNvPr id="2051" name="Picture 3" descr="I:\Новая папка (2)\IMG2020012917065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6399" y="223645"/>
            <a:ext cx="4131847" cy="3098885"/>
          </a:xfrm>
          <a:prstGeom prst="rect">
            <a:avLst/>
          </a:prstGeom>
          <a:noFill/>
        </p:spPr>
      </p:pic>
      <p:pic>
        <p:nvPicPr>
          <p:cNvPr id="2052" name="Picture 4" descr="I:\Новая папка (2)\IMG20200129170734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30937" y="3501009"/>
            <a:ext cx="4248472" cy="3186354"/>
          </a:xfrm>
          <a:prstGeom prst="rect">
            <a:avLst/>
          </a:prstGeom>
          <a:noFill/>
        </p:spPr>
      </p:pic>
      <p:pic>
        <p:nvPicPr>
          <p:cNvPr id="2053" name="Picture 5" descr="I:\Новая папка (2)\IMG20200129172534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95077" y="3544743"/>
            <a:ext cx="4131847" cy="309888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89538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6496" y="285728"/>
            <a:ext cx="3491254" cy="5734072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/>
              <a:t>В среде группы активно используются знаковая символика, модели для обозначения предметов, действий, последовательностей. Воспитатели записывают творческие рассказы детей в альбомы, которые дети иллюстрируют своими рисунками. В этом возрасте дети особенно чувствительны к оценке взрослого, ожидают поддержки и  похвалы, хотят услышать и увидеть одобрение своих действий. Поэтому важно найти в группе место, где ребенок мог бы выставить, повесить свою поделку, работу, украсить ею помещение. 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1026" name="Picture 2" descr="C:\Users\UserSS\Desktop\Юля\РМО\Фото презентация\DSCN365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34172" y="476672"/>
            <a:ext cx="3935993" cy="2952328"/>
          </a:xfrm>
          <a:prstGeom prst="rect">
            <a:avLst/>
          </a:prstGeom>
          <a:noFill/>
        </p:spPr>
      </p:pic>
      <p:pic>
        <p:nvPicPr>
          <p:cNvPr id="1027" name="Picture 3" descr="C:\Users\UserSS\Desktop\Юля\РМО\Фото презентация\DSCN365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81467" y="451507"/>
            <a:ext cx="3935992" cy="2952328"/>
          </a:xfrm>
          <a:prstGeom prst="rect">
            <a:avLst/>
          </a:prstGeom>
          <a:noFill/>
        </p:spPr>
      </p:pic>
      <p:pic>
        <p:nvPicPr>
          <p:cNvPr id="1029" name="Picture 5" descr="C:\Users\UserSS\Desktop\Юля\РМО\Фото презентация\DSCN3649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34172" y="3620936"/>
            <a:ext cx="3935993" cy="2952328"/>
          </a:xfrm>
          <a:prstGeom prst="rect">
            <a:avLst/>
          </a:prstGeom>
          <a:noFill/>
        </p:spPr>
      </p:pic>
      <p:pic>
        <p:nvPicPr>
          <p:cNvPr id="1030" name="Picture 6" descr="C:\Users\UserSS\Desktop\Юля\РМО\Фото презентация\DSCN3641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30744" y="3613881"/>
            <a:ext cx="3837438" cy="287840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1334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406780" y="476672"/>
            <a:ext cx="2534073" cy="5591196"/>
          </a:xfrm>
        </p:spPr>
        <p:txBody>
          <a:bodyPr>
            <a:normAutofit/>
          </a:bodyPr>
          <a:lstStyle/>
          <a:p>
            <a:pPr algn="just"/>
            <a:r>
              <a:rPr lang="ru-RU" dirty="0"/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группе много сюжетно –ролевых игр ,  картотек с подвижными играми,  играми для развития мелкой и крупной моторики. Воспитатель использует как традиционное (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масажные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мячики,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су-джок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, так и нетрадиционное оборудование( шишки, каштаны и т.п.)</a:t>
            </a:r>
          </a:p>
          <a:p>
            <a:pPr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заключении хотелось бы отметить, что  в группе  педагогами совместно с родителями создана очень уютная атмосфера. Конечно РППС  нашей группы еще  будет совершенствоваться, пополнятся различными сюжетно-ролевыми играми, развивающими центрами и т.п.</a:t>
            </a:r>
          </a:p>
        </p:txBody>
      </p:sp>
      <p:pic>
        <p:nvPicPr>
          <p:cNvPr id="3074" name="Picture 2" descr="I:\Новая папка (2)\IMG2020012918225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748" y="555005"/>
            <a:ext cx="4213142" cy="5256584"/>
          </a:xfrm>
          <a:prstGeom prst="rect">
            <a:avLst/>
          </a:prstGeom>
          <a:noFill/>
        </p:spPr>
      </p:pic>
      <p:pic>
        <p:nvPicPr>
          <p:cNvPr id="3075" name="Picture 3" descr="I:\Новая папка (2)\IMG2020012918152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38228" y="548680"/>
            <a:ext cx="4838329" cy="52565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0220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33713" y="6237288"/>
            <a:ext cx="3961450" cy="393576"/>
          </a:xfrm>
        </p:spPr>
        <p:txBody>
          <a:bodyPr>
            <a:noAutofit/>
          </a:bodyPr>
          <a:lstStyle/>
          <a:p>
            <a:pPr algn="ctr"/>
            <a:r>
              <a:rPr lang="ru-RU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Вход в группу, нижняя левая точка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92603" y="6312744"/>
            <a:ext cx="3124200" cy="318120"/>
          </a:xfrm>
        </p:spPr>
        <p:txBody>
          <a:bodyPr>
            <a:noAutofit/>
          </a:bodyPr>
          <a:lstStyle/>
          <a:p>
            <a:pPr algn="ctr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Нижняя правая точка</a:t>
            </a:r>
          </a:p>
        </p:txBody>
      </p:sp>
      <p:sp>
        <p:nvSpPr>
          <p:cNvPr id="16" name="Заголовок 2"/>
          <p:cNvSpPr txBox="1">
            <a:spLocks/>
          </p:cNvSpPr>
          <p:nvPr/>
        </p:nvSpPr>
        <p:spPr>
          <a:xfrm>
            <a:off x="121772" y="2980952"/>
            <a:ext cx="3550920" cy="39357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Верхняя левая точка</a:t>
            </a:r>
          </a:p>
        </p:txBody>
      </p:sp>
      <p:sp>
        <p:nvSpPr>
          <p:cNvPr id="17" name="Текст 3"/>
          <p:cNvSpPr txBox="1">
            <a:spLocks/>
          </p:cNvSpPr>
          <p:nvPr/>
        </p:nvSpPr>
        <p:spPr>
          <a:xfrm>
            <a:off x="4654252" y="2980952"/>
            <a:ext cx="3124200" cy="3181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200"/>
              </a:spcBef>
              <a:buSzPct val="80000"/>
              <a:buFont typeface="Wingdings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Верхняя правая точка</a:t>
            </a:r>
          </a:p>
        </p:txBody>
      </p:sp>
      <p:sp>
        <p:nvSpPr>
          <p:cNvPr id="18" name="Текст 3"/>
          <p:cNvSpPr txBox="1">
            <a:spLocks/>
          </p:cNvSpPr>
          <p:nvPr/>
        </p:nvSpPr>
        <p:spPr>
          <a:xfrm>
            <a:off x="8714243" y="1700808"/>
            <a:ext cx="3124200" cy="39604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200"/>
              </a:spcBef>
              <a:buSzPct val="80000"/>
              <a:buFont typeface="Wingdings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 </a:t>
            </a:r>
          </a:p>
          <a:p>
            <a:pPr algn="ctr"/>
            <a:r>
              <a:rPr lang="ru-RU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ранний возраст, младший, средний, старший, </a:t>
            </a:r>
            <a:r>
              <a:rPr lang="ru-RU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подготовительный </a:t>
            </a:r>
            <a:r>
              <a:rPr lang="ru-RU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нужное подчеркнуть) </a:t>
            </a:r>
            <a:r>
              <a:rPr lang="ru-RU" sz="24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группы с четырех точек по периметру</a:t>
            </a:r>
          </a:p>
        </p:txBody>
      </p:sp>
      <p:pic>
        <p:nvPicPr>
          <p:cNvPr id="22" name="Рисунок 21" descr="IMG20200129182257.jpg"/>
          <p:cNvPicPr>
            <a:picLocks noGrp="1" noChangeAspect="1"/>
          </p:cNvPicPr>
          <p:nvPr>
            <p:ph type="pic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1763" y="233363"/>
            <a:ext cx="3978275" cy="2743200"/>
          </a:xfrm>
        </p:spPr>
      </p:pic>
      <p:pic>
        <p:nvPicPr>
          <p:cNvPr id="23" name="Рисунок 22" descr="IMG20200129182131.jpg"/>
          <p:cNvPicPr>
            <a:picLocks noGrp="1" noChangeAspect="1"/>
          </p:cNvPicPr>
          <p:nvPr>
            <p:ph type="pic" idx="1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11675" y="238125"/>
            <a:ext cx="3978275" cy="2743200"/>
          </a:xfrm>
        </p:spPr>
      </p:pic>
      <p:pic>
        <p:nvPicPr>
          <p:cNvPr id="24" name="Рисунок 23" descr="IMG20200129181428.jpg"/>
          <p:cNvPicPr>
            <a:picLocks noGrp="1" noChangeAspect="1"/>
          </p:cNvPicPr>
          <p:nvPr>
            <p:ph type="pic" idx="1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33363" y="3433763"/>
            <a:ext cx="3978275" cy="2743200"/>
          </a:xfrm>
        </p:spPr>
      </p:pic>
      <p:pic>
        <p:nvPicPr>
          <p:cNvPr id="25" name="Рисунок 24" descr="IMG20200129181455.jpg"/>
          <p:cNvPicPr>
            <a:picLocks noGrp="1" noChangeAspect="1"/>
          </p:cNvPicPr>
          <p:nvPr>
            <p:ph type="pic" idx="11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24388" y="3467100"/>
            <a:ext cx="3978275" cy="2743200"/>
          </a:xfrm>
        </p:spPr>
      </p:pic>
    </p:spTree>
    <p:extLst>
      <p:ext uri="{BB962C8B-B14F-4D97-AF65-F5344CB8AC3E}">
        <p14:creationId xmlns:p14="http://schemas.microsoft.com/office/powerpoint/2010/main" val="2705085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737222" y="214290"/>
            <a:ext cx="6194398" cy="785818"/>
          </a:xfrm>
        </p:spPr>
        <p:txBody>
          <a:bodyPr>
            <a:normAutofit/>
          </a:bodyPr>
          <a:lstStyle/>
          <a:p>
            <a:pPr algn="ctr"/>
            <a:r>
              <a:rPr lang="ru-RU" sz="2400" dirty="0"/>
              <a:t>1. Рабочий сектор </a:t>
            </a:r>
            <a:br>
              <a:rPr lang="ru-RU" sz="2400" dirty="0"/>
            </a:br>
            <a:r>
              <a:rPr lang="ru-RU" sz="2400" dirty="0"/>
              <a:t> 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22908" y="857232"/>
            <a:ext cx="5826511" cy="4714908"/>
          </a:xfrm>
        </p:spPr>
        <p:txBody>
          <a:bodyPr>
            <a:normAutofit/>
          </a:bodyPr>
          <a:lstStyle/>
          <a:p>
            <a:pPr marL="342900" indent="-342900" algn="just"/>
            <a:r>
              <a:rPr lang="ru-RU" sz="1200" dirty="0"/>
              <a:t>          МБДОУ «ЦРР – детский сад № 181»  (450 воспитанников). МБДОУ «ЦРР – детский сад № 181» (далее ДОО) реализует Основную Образовательную Программу дошкольного образования в группах общеразвивающей направленности (14 групп)с приоритетным осуществлением деятельности по нескольким направлениям: речевое развитие через театрализованную деятельность, духовно-нравственное воспитание, физическое развитие.</a:t>
            </a:r>
          </a:p>
          <a:p>
            <a:pPr marL="342900" indent="-342900" algn="just"/>
            <a:r>
              <a:rPr lang="ru-RU" sz="1200" dirty="0"/>
              <a:t>          Рабочий сектор группы  обеспечивает познавательную и творческую активность воспитанников. Пространство группы организованно так, что достаточно места для осуществления одновременно нескольких форм активности различных групп воспитанников. Детям доступно много различных материалов  по  пяти образовательным областям. В оформлении центров присутствуют работы детей. Материалы среды позитивно демонстрируют разнообразие игрушек, настольно-печатных игр и т.д.   В группе  имеются центры: природы, экспериментирования, математики,  календарь природы, правильной речи, патриотический и т.д. Центры продуманы так, чтобы ребенок  мог получить разнообразные знания, умения, навыки.  Пространство группы оформлено в спокойных тонах, группа достаточно освещена, столы расположены так, чтобы свет падал слева. Весь наглядно- методический материал подобран в соответствии с возрастом детей. РППС постоянно пополняется и усовершенствуется.</a:t>
            </a:r>
          </a:p>
          <a:p>
            <a:pPr marL="342900" indent="-342900">
              <a:buFontTx/>
              <a:buChar char="-"/>
            </a:pPr>
            <a:endParaRPr lang="ru-RU" sz="1200" dirty="0">
              <a:solidFill>
                <a:srgbClr val="FFFF00"/>
              </a:solidFill>
            </a:endParaRPr>
          </a:p>
        </p:txBody>
      </p:sp>
      <p:pic>
        <p:nvPicPr>
          <p:cNvPr id="7" name="Рисунок 6" descr="IMG20200129181404.jpg"/>
          <p:cNvPicPr>
            <a:picLocks noGrp="1" noChangeAspect="1"/>
          </p:cNvPicPr>
          <p:nvPr>
            <p:ph type="pic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54100" y="620713"/>
            <a:ext cx="3976688" cy="5638800"/>
          </a:xfrm>
        </p:spPr>
      </p:pic>
    </p:spTree>
    <p:extLst>
      <p:ext uri="{BB962C8B-B14F-4D97-AF65-F5344CB8AC3E}">
        <p14:creationId xmlns:p14="http://schemas.microsoft.com/office/powerpoint/2010/main" val="1389676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2"/>
          <p:cNvSpPr txBox="1">
            <a:spLocks/>
          </p:cNvSpPr>
          <p:nvPr/>
        </p:nvSpPr>
        <p:spPr>
          <a:xfrm>
            <a:off x="331152" y="6187064"/>
            <a:ext cx="3550920" cy="53648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 lnSpcReduction="1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Рабочий сектор</a:t>
            </a:r>
          </a:p>
          <a:p>
            <a:pPr algn="ctr"/>
            <a:r>
              <a:rPr lang="ru-RU" sz="18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9" name="Заголовок 2"/>
          <p:cNvSpPr txBox="1">
            <a:spLocks/>
          </p:cNvSpPr>
          <p:nvPr/>
        </p:nvSpPr>
        <p:spPr>
          <a:xfrm>
            <a:off x="4184974" y="5758252"/>
            <a:ext cx="3550920" cy="109331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Рабочий сектор </a:t>
            </a:r>
          </a:p>
          <a:p>
            <a:pPr algn="ctr"/>
            <a:r>
              <a:rPr lang="ru-RU" sz="16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10" name="Заголовок 2"/>
          <p:cNvSpPr txBox="1">
            <a:spLocks/>
          </p:cNvSpPr>
          <p:nvPr/>
        </p:nvSpPr>
        <p:spPr>
          <a:xfrm>
            <a:off x="8593534" y="6097506"/>
            <a:ext cx="3550920" cy="70226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Рабочий сектор </a:t>
            </a:r>
          </a:p>
          <a:p>
            <a:pPr algn="ctr"/>
            <a:endParaRPr lang="ru-RU" sz="1800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Заголовок 2"/>
          <p:cNvSpPr txBox="1">
            <a:spLocks/>
          </p:cNvSpPr>
          <p:nvPr/>
        </p:nvSpPr>
        <p:spPr>
          <a:xfrm>
            <a:off x="3502124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РАБОЧИЙ СЕКТОР</a:t>
            </a:r>
          </a:p>
        </p:txBody>
      </p:sp>
      <p:pic>
        <p:nvPicPr>
          <p:cNvPr id="16" name="Рисунок 15" descr="IMG20200129170336.jpg"/>
          <p:cNvPicPr>
            <a:picLocks noGrp="1" noChangeAspect="1"/>
          </p:cNvPicPr>
          <p:nvPr>
            <p:ph type="pic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3375" y="333375"/>
            <a:ext cx="3644900" cy="5638800"/>
          </a:xfrm>
        </p:spPr>
      </p:pic>
      <p:pic>
        <p:nvPicPr>
          <p:cNvPr id="17" name="Рисунок 16" descr="IMG20200129174759.jpg"/>
          <p:cNvPicPr>
            <a:picLocks noGrp="1" noChangeAspect="1"/>
          </p:cNvPicPr>
          <p:nvPr>
            <p:ph type="pic" idx="13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149725" y="476250"/>
            <a:ext cx="3978275" cy="5638800"/>
          </a:xfrm>
        </p:spPr>
      </p:pic>
      <p:pic>
        <p:nvPicPr>
          <p:cNvPr id="20" name="Рисунок 19" descr="IMG20200129170519.jpg"/>
          <p:cNvPicPr>
            <a:picLocks noGrp="1" noChangeAspect="1"/>
          </p:cNvPicPr>
          <p:nvPr>
            <p:ph type="pic" idx="10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210551" y="482600"/>
            <a:ext cx="3788518" cy="5638800"/>
          </a:xfrm>
        </p:spPr>
      </p:pic>
    </p:spTree>
    <p:extLst>
      <p:ext uri="{BB962C8B-B14F-4D97-AF65-F5344CB8AC3E}">
        <p14:creationId xmlns:p14="http://schemas.microsoft.com/office/powerpoint/2010/main" val="3694646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2"/>
          <p:cNvSpPr txBox="1">
            <a:spLocks/>
          </p:cNvSpPr>
          <p:nvPr/>
        </p:nvSpPr>
        <p:spPr>
          <a:xfrm>
            <a:off x="-89043" y="6031258"/>
            <a:ext cx="4060501" cy="64012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Рабочий сектор</a:t>
            </a:r>
          </a:p>
          <a:p>
            <a:pPr algn="ctr"/>
            <a:r>
              <a:rPr lang="ru-RU" sz="18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10" name="Заголовок 2"/>
          <p:cNvSpPr txBox="1">
            <a:spLocks/>
          </p:cNvSpPr>
          <p:nvPr/>
        </p:nvSpPr>
        <p:spPr>
          <a:xfrm>
            <a:off x="8593534" y="6097506"/>
            <a:ext cx="3550920" cy="70226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Рабочий сектор </a:t>
            </a:r>
          </a:p>
          <a:p>
            <a:pPr algn="ctr"/>
            <a:r>
              <a:rPr lang="ru-RU" sz="18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14" name="Заголовок 2"/>
          <p:cNvSpPr txBox="1">
            <a:spLocks/>
          </p:cNvSpPr>
          <p:nvPr/>
        </p:nvSpPr>
        <p:spPr>
          <a:xfrm>
            <a:off x="4327418" y="5995685"/>
            <a:ext cx="4247760" cy="80408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Рабочий сектор </a:t>
            </a:r>
          </a:p>
          <a:p>
            <a:pPr algn="ctr"/>
            <a:r>
              <a:rPr lang="ru-RU" sz="18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15" name="Заголовок 2"/>
          <p:cNvSpPr txBox="1">
            <a:spLocks/>
          </p:cNvSpPr>
          <p:nvPr/>
        </p:nvSpPr>
        <p:spPr>
          <a:xfrm>
            <a:off x="3502124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РАБОЧИЙ СЕКТОР</a:t>
            </a:r>
          </a:p>
        </p:txBody>
      </p:sp>
      <p:pic>
        <p:nvPicPr>
          <p:cNvPr id="16" name="Рисунок 15" descr="IMG20200129171016.jpg"/>
          <p:cNvPicPr>
            <a:picLocks noGrp="1" noChangeAspect="1"/>
          </p:cNvPicPr>
          <p:nvPr>
            <p:ph type="pic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2713" y="415925"/>
            <a:ext cx="3936621" cy="5579760"/>
          </a:xfrm>
        </p:spPr>
      </p:pic>
      <p:pic>
        <p:nvPicPr>
          <p:cNvPr id="17" name="Рисунок 16" descr="IMG20200129172224.jpg"/>
          <p:cNvPicPr>
            <a:picLocks noGrp="1" noChangeAspect="1"/>
          </p:cNvPicPr>
          <p:nvPr>
            <p:ph type="pic" idx="13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173214" y="415925"/>
            <a:ext cx="4060501" cy="5579760"/>
          </a:xfrm>
        </p:spPr>
      </p:pic>
      <p:pic>
        <p:nvPicPr>
          <p:cNvPr id="1026" name="Picture 2" descr="I:\Новая папка (2)\IMG20200129173309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26661" y="415926"/>
            <a:ext cx="3817794" cy="55797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473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33772" y="6189039"/>
            <a:ext cx="4392487" cy="612441"/>
          </a:xfrm>
        </p:spPr>
        <p:txBody>
          <a:bodyPr>
            <a:normAutofit/>
          </a:bodyPr>
          <a:lstStyle/>
          <a:p>
            <a:pPr algn="ctr"/>
            <a:r>
              <a:rPr lang="ru-RU" sz="16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1.6. Рабочий сектор </a:t>
            </a:r>
            <a:br>
              <a:rPr lang="ru-RU" sz="16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(методическая литература педагога)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318548" y="6189040"/>
            <a:ext cx="3124200" cy="612441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6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1.7. Рабочий сектор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6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(ИКТ для педагога)</a:t>
            </a:r>
          </a:p>
        </p:txBody>
      </p:sp>
      <p:sp>
        <p:nvSpPr>
          <p:cNvPr id="6" name="Заголовок 2"/>
          <p:cNvSpPr txBox="1">
            <a:spLocks/>
          </p:cNvSpPr>
          <p:nvPr/>
        </p:nvSpPr>
        <p:spPr>
          <a:xfrm>
            <a:off x="3502124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rgbClr val="BA1010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РАБОЧИЙ СЕКТОР</a:t>
            </a:r>
          </a:p>
        </p:txBody>
      </p:sp>
      <p:pic>
        <p:nvPicPr>
          <p:cNvPr id="10" name="Рисунок 9" descr="IMG20200129174237.jpg"/>
          <p:cNvPicPr>
            <a:picLocks noGrp="1" noChangeAspect="1"/>
          </p:cNvPicPr>
          <p:nvPr>
            <p:ph type="pic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49796" y="546864"/>
            <a:ext cx="4392487" cy="5638800"/>
          </a:xfrm>
        </p:spPr>
      </p:pic>
      <p:pic>
        <p:nvPicPr>
          <p:cNvPr id="11" name="Рисунок 10" descr="IMG20200129172658.jpg"/>
          <p:cNvPicPr>
            <a:picLocks noGrp="1" noChangeAspect="1"/>
          </p:cNvPicPr>
          <p:nvPr>
            <p:ph type="pic" idx="10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238428" y="620688"/>
            <a:ext cx="4204320" cy="5638800"/>
          </a:xfrm>
        </p:spPr>
      </p:pic>
    </p:spTree>
    <p:extLst>
      <p:ext uri="{BB962C8B-B14F-4D97-AF65-F5344CB8AC3E}">
        <p14:creationId xmlns:p14="http://schemas.microsoft.com/office/powerpoint/2010/main" val="2664464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02124" y="6094420"/>
            <a:ext cx="4537207" cy="609600"/>
          </a:xfrm>
        </p:spPr>
        <p:txBody>
          <a:bodyPr>
            <a:normAutofit/>
          </a:bodyPr>
          <a:lstStyle/>
          <a:p>
            <a:pPr algn="ctr"/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Активный сектор </a:t>
            </a:r>
            <a:b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6" name="Заголовок 2"/>
          <p:cNvSpPr txBox="1">
            <a:spLocks/>
          </p:cNvSpPr>
          <p:nvPr/>
        </p:nvSpPr>
        <p:spPr>
          <a:xfrm>
            <a:off x="3502124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АКТИВНЫЙ СЕКТОР</a:t>
            </a:r>
          </a:p>
        </p:txBody>
      </p:sp>
      <p:pic>
        <p:nvPicPr>
          <p:cNvPr id="2050" name="Picture 2" descr="I:\Новая папка (2)\IMG2020012917113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5820" y="764704"/>
            <a:ext cx="5400600" cy="4050449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382444" y="764704"/>
            <a:ext cx="4176464" cy="2259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активном секторе представлены  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модули : « Физкультура и спорт»,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 Театр » , « Мир звуков и музыки » и  «Кухонной уголок».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Демонстрируемое спортивное оборудование способствует развитию разнообразных умений.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театральном уголке есть ширма, много доступных атрибутов театрализованной деятельности, большое количество разнообразных музыкальных инструментов</a:t>
            </a:r>
          </a:p>
        </p:txBody>
      </p:sp>
    </p:spTree>
    <p:extLst>
      <p:ext uri="{BB962C8B-B14F-4D97-AF65-F5344CB8AC3E}">
        <p14:creationId xmlns:p14="http://schemas.microsoft.com/office/powerpoint/2010/main" val="495679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 txBox="1">
            <a:spLocks/>
          </p:cNvSpPr>
          <p:nvPr/>
        </p:nvSpPr>
        <p:spPr>
          <a:xfrm>
            <a:off x="3934172" y="260648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АКТИВНЫЙ СЕКТОР</a:t>
            </a:r>
          </a:p>
        </p:txBody>
      </p:sp>
      <p:sp>
        <p:nvSpPr>
          <p:cNvPr id="5" name="Заголовок 2"/>
          <p:cNvSpPr txBox="1">
            <a:spLocks/>
          </p:cNvSpPr>
          <p:nvPr/>
        </p:nvSpPr>
        <p:spPr>
          <a:xfrm>
            <a:off x="304552" y="5908560"/>
            <a:ext cx="5099785" cy="7608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Активный сектор</a:t>
            </a:r>
            <a:r>
              <a:rPr lang="ru-RU" sz="1600" dirty="0">
                <a:solidFill>
                  <a:srgbClr val="407F21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6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Заголовок 2"/>
          <p:cNvSpPr txBox="1">
            <a:spLocks/>
          </p:cNvSpPr>
          <p:nvPr/>
        </p:nvSpPr>
        <p:spPr>
          <a:xfrm>
            <a:off x="6568429" y="5908560"/>
            <a:ext cx="4537207" cy="6096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Активный сектор </a:t>
            </a:r>
          </a:p>
          <a:p>
            <a:pPr algn="ctr"/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pic>
        <p:nvPicPr>
          <p:cNvPr id="3074" name="Picture 2" descr="I:\Новая папка (2)\IMG2020012917084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7827" y="713539"/>
            <a:ext cx="4537207" cy="5219875"/>
          </a:xfrm>
          <a:prstGeom prst="rect">
            <a:avLst/>
          </a:prstGeom>
          <a:noFill/>
        </p:spPr>
      </p:pic>
      <p:pic>
        <p:nvPicPr>
          <p:cNvPr id="11" name="Рисунок 10" descr="IMG20200129170400.jpg"/>
          <p:cNvPicPr>
            <a:picLocks noGrp="1" noChangeAspect="1"/>
          </p:cNvPicPr>
          <p:nvPr>
            <p:ph type="pic" idx="10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596869" y="713539"/>
            <a:ext cx="4248472" cy="5195021"/>
          </a:xfrm>
        </p:spPr>
      </p:pic>
    </p:spTree>
    <p:extLst>
      <p:ext uri="{BB962C8B-B14F-4D97-AF65-F5344CB8AC3E}">
        <p14:creationId xmlns:p14="http://schemas.microsoft.com/office/powerpoint/2010/main" val="3801777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34460" y="5949281"/>
            <a:ext cx="4671920" cy="827144"/>
          </a:xfrm>
        </p:spPr>
        <p:txBody>
          <a:bodyPr>
            <a:normAutofit/>
          </a:bodyPr>
          <a:lstStyle/>
          <a:p>
            <a:pPr algn="ctr"/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Активный сектор </a:t>
            </a:r>
            <a:b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600950" y="6147723"/>
            <a:ext cx="3124200" cy="612441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Активный сектор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7" name="Заголовок 2"/>
          <p:cNvSpPr txBox="1">
            <a:spLocks/>
          </p:cNvSpPr>
          <p:nvPr/>
        </p:nvSpPr>
        <p:spPr>
          <a:xfrm>
            <a:off x="3934172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АКТИВНЫЙ СЕКТОР</a:t>
            </a:r>
          </a:p>
        </p:txBody>
      </p:sp>
      <p:pic>
        <p:nvPicPr>
          <p:cNvPr id="12" name="Рисунок 11" descr="IMG20200129171119.jpg"/>
          <p:cNvPicPr>
            <a:picLocks noGrp="1" noChangeAspect="1"/>
          </p:cNvPicPr>
          <p:nvPr>
            <p:ph type="pic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75119" y="613578"/>
            <a:ext cx="5678826" cy="5479718"/>
          </a:xfrm>
        </p:spPr>
      </p:pic>
      <p:pic>
        <p:nvPicPr>
          <p:cNvPr id="13" name="Рисунок 12" descr="IMG20200129171206.jpg"/>
          <p:cNvPicPr>
            <a:picLocks noGrp="1" noChangeAspect="1"/>
          </p:cNvPicPr>
          <p:nvPr>
            <p:ph type="pic" idx="10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526462" y="613578"/>
            <a:ext cx="5256583" cy="5479718"/>
          </a:xfrm>
        </p:spPr>
      </p:pic>
    </p:spTree>
    <p:extLst>
      <p:ext uri="{BB962C8B-B14F-4D97-AF65-F5344CB8AC3E}">
        <p14:creationId xmlns:p14="http://schemas.microsoft.com/office/powerpoint/2010/main" val="1196110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GraduationAlbum_16x9">
  <a:themeElements>
    <a:clrScheme name="GraduationAlbum_16x9">
      <a:dk1>
        <a:sysClr val="windowText" lastClr="000000"/>
      </a:dk1>
      <a:lt1>
        <a:sysClr val="window" lastClr="FFFFFF"/>
      </a:lt1>
      <a:dk2>
        <a:srgbClr val="292929"/>
      </a:dk2>
      <a:lt2>
        <a:srgbClr val="DDDDDD"/>
      </a:lt2>
      <a:accent1>
        <a:srgbClr val="E1AC16"/>
      </a:accent1>
      <a:accent2>
        <a:srgbClr val="1E83DE"/>
      </a:accent2>
      <a:accent3>
        <a:srgbClr val="BA1010"/>
      </a:accent3>
      <a:accent4>
        <a:srgbClr val="DC7106"/>
      </a:accent4>
      <a:accent5>
        <a:srgbClr val="407F21"/>
      </a:accent5>
      <a:accent6>
        <a:srgbClr val="6C4576"/>
      </a:accent6>
      <a:hlink>
        <a:srgbClr val="E1AC16"/>
      </a:hlink>
      <a:folHlink>
        <a:srgbClr val="969696"/>
      </a:folHlink>
    </a:clrScheme>
    <a:fontScheme name="GraduationAlbum_16x9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a:style>
    </a:spDef>
    <a:lnDef>
      <a:spPr>
        <a:ln w="12700"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110000"/>
          </a:lnSpc>
          <a:defRPr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GraduationAlbum_16x9">
      <a:dk1>
        <a:sysClr val="windowText" lastClr="000000"/>
      </a:dk1>
      <a:lt1>
        <a:sysClr val="window" lastClr="FFFFFF"/>
      </a:lt1>
      <a:dk2>
        <a:srgbClr val="292929"/>
      </a:dk2>
      <a:lt2>
        <a:srgbClr val="DDDDDD"/>
      </a:lt2>
      <a:accent1>
        <a:srgbClr val="E1AC16"/>
      </a:accent1>
      <a:accent2>
        <a:srgbClr val="1E83DE"/>
      </a:accent2>
      <a:accent3>
        <a:srgbClr val="BA1010"/>
      </a:accent3>
      <a:accent4>
        <a:srgbClr val="DC7106"/>
      </a:accent4>
      <a:accent5>
        <a:srgbClr val="407F21"/>
      </a:accent5>
      <a:accent6>
        <a:srgbClr val="6C4576"/>
      </a:accent6>
      <a:hlink>
        <a:srgbClr val="E1AC16"/>
      </a:hlink>
      <a:folHlink>
        <a:srgbClr val="969696"/>
      </a:folHlink>
    </a:clrScheme>
    <a:fontScheme name="GraduationAlbum_16x9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GraduationAlbum_16x9">
      <a:dk1>
        <a:sysClr val="windowText" lastClr="000000"/>
      </a:dk1>
      <a:lt1>
        <a:sysClr val="window" lastClr="FFFFFF"/>
      </a:lt1>
      <a:dk2>
        <a:srgbClr val="292929"/>
      </a:dk2>
      <a:lt2>
        <a:srgbClr val="DDDDDD"/>
      </a:lt2>
      <a:accent1>
        <a:srgbClr val="E1AC16"/>
      </a:accent1>
      <a:accent2>
        <a:srgbClr val="1E83DE"/>
      </a:accent2>
      <a:accent3>
        <a:srgbClr val="BA1010"/>
      </a:accent3>
      <a:accent4>
        <a:srgbClr val="DC7106"/>
      </a:accent4>
      <a:accent5>
        <a:srgbClr val="407F21"/>
      </a:accent5>
      <a:accent6>
        <a:srgbClr val="6C4576"/>
      </a:accent6>
      <a:hlink>
        <a:srgbClr val="E1AC16"/>
      </a:hlink>
      <a:folHlink>
        <a:srgbClr val="969696"/>
      </a:folHlink>
    </a:clrScheme>
    <a:fontScheme name="GraduationAlbum_16x9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E6313D3F-4C96-479C-A8EF-55F4C044825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Альбом для фотографий с выпускного вечера с черным фоном (широкоэкранный формат)</Template>
  <TotalTime>0</TotalTime>
  <Words>1117</Words>
  <Application>Microsoft Office PowerPoint</Application>
  <PresentationFormat>Произвольный</PresentationFormat>
  <Paragraphs>108</Paragraphs>
  <Slides>18</Slides>
  <Notes>18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Cambria</vt:lpstr>
      <vt:lpstr>Times New Roman</vt:lpstr>
      <vt:lpstr>Wingdings</vt:lpstr>
      <vt:lpstr>GraduationAlbum_16x9</vt:lpstr>
      <vt:lpstr>подготовительная  группа (6-7 лет),  тема «Речевое развитие детей 6-7 лет  посредством дидактических игр» </vt:lpstr>
      <vt:lpstr>Вход в группу, нижняя левая точка</vt:lpstr>
      <vt:lpstr>1. Рабочий сектор   </vt:lpstr>
      <vt:lpstr>Презентация PowerPoint</vt:lpstr>
      <vt:lpstr>Презентация PowerPoint</vt:lpstr>
      <vt:lpstr>1.6. Рабочий сектор  (методическая литература педагога)</vt:lpstr>
      <vt:lpstr>  Активный сектор   </vt:lpstr>
      <vt:lpstr>Презентация PowerPoint</vt:lpstr>
      <vt:lpstr> Активный сектор   </vt:lpstr>
      <vt:lpstr>Активный сектор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2018-04-22T15:15:56Z</dcterms:created>
  <dcterms:modified xsi:type="dcterms:W3CDTF">2021-10-20T19:10:00Z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TC028133329991</vt:lpwstr>
  </property>
</Properties>
</file>