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Quicksand"/>
      <p:regular r:id="rId26"/>
      <p:bold r:id="rId27"/>
    </p:embeddedFont>
    <p:embeddedFont>
      <p:font typeface="Roboto Mono"/>
      <p:regular r:id="rId28"/>
      <p:bold r:id="rId29"/>
      <p:italic r:id="rId30"/>
      <p:boldItalic r:id="rId31"/>
    </p:embeddedFont>
    <p:embeddedFont>
      <p:font typeface="Quicksand Light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4" roundtripDataSignature="AMtx7mit/vOBsuUDbcdAWp+ku2hcUyDl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Quicksand-regular.fntdata"/><Relationship Id="rId25" Type="http://schemas.openxmlformats.org/officeDocument/2006/relationships/slide" Target="slides/slide21.xml"/><Relationship Id="rId28" Type="http://schemas.openxmlformats.org/officeDocument/2006/relationships/font" Target="fonts/RobotoMono-regular.fntdata"/><Relationship Id="rId27" Type="http://schemas.openxmlformats.org/officeDocument/2006/relationships/font" Target="fonts/Quicksan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Mon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Mono-boldItalic.fntdata"/><Relationship Id="rId30" Type="http://schemas.openxmlformats.org/officeDocument/2006/relationships/font" Target="fonts/RobotoMono-italic.fntdata"/><Relationship Id="rId11" Type="http://schemas.openxmlformats.org/officeDocument/2006/relationships/slide" Target="slides/slide7.xml"/><Relationship Id="rId33" Type="http://schemas.openxmlformats.org/officeDocument/2006/relationships/font" Target="fonts/QuicksandLight-bold.fntdata"/><Relationship Id="rId10" Type="http://schemas.openxmlformats.org/officeDocument/2006/relationships/slide" Target="slides/slide6.xml"/><Relationship Id="rId32" Type="http://schemas.openxmlformats.org/officeDocument/2006/relationships/font" Target="fonts/QuicksandLight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34" Type="http://customschemas.google.com/relationships/presentationmetadata" Target="meta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ncce.io/tcc" TargetMode="External"/><Relationship Id="rId3" Type="http://schemas.openxmlformats.org/officeDocument/2006/relationships/hyperlink" Target="about:blank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python.org/community/logos/" TargetMode="External"/><Relationship Id="rId3" Type="http://schemas.openxmlformats.org/officeDocument/2006/relationships/hyperlink" Target="http://microbit.org/brand-guidelines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Последнее обновление: 01-06-21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Ресурсы регулярно обновляются - последняя версия доступна по адресу: </a:t>
            </a:r>
            <a:r>
              <a:rPr lang="en-GB" sz="9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ncce.io/tcc</a:t>
            </a:r>
            <a:r>
              <a:rPr lang="en-GB" sz="9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9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Этот ресурс находится под лицензией Open Government License версии 3. Подробнее об этой лицензии см.</a:t>
            </a:r>
            <a:r>
              <a:rPr lang="en-GB" sz="9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ncce.io/ogl</a:t>
            </a:r>
            <a:r>
              <a:rPr lang="en-GB" sz="9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9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100"/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Python lого: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2"/>
              </a:rPr>
              <a:t>https://www.python.org/community/logo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микро: бит логотип: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microbit.org/brand-guidelines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rPr lang="en-GB" sz="1000">
                <a:solidFill>
                  <a:srgbClr val="434343"/>
                </a:solidFill>
                <a:latin typeface="Quicksand"/>
                <a:ea typeface="Quicksand"/>
                <a:cs typeface="Quicksand"/>
                <a:sym typeface="Quicksand"/>
              </a:rPr>
              <a:t>Источник изображения: векторные изображения любезно предоставлены фондом micro: bit Foundation</a:t>
            </a:r>
            <a:endParaRPr sz="1000"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rgbClr val="43434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3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3"/>
          <p:cNvSpPr txBox="1"/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" name="Google Shape;12;p23"/>
          <p:cNvSpPr txBox="1"/>
          <p:nvPr>
            <p:ph idx="1" type="subTitle"/>
          </p:nvPr>
        </p:nvSpPr>
        <p:spPr>
          <a:xfrm>
            <a:off x="532725" y="2665400"/>
            <a:ext cx="80958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3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" name="Google Shape;14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15950" y="4066025"/>
            <a:ext cx="17145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and text under (with heading)">
  <p:cSld name="TITLE_4_1_1_2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idx="1" type="body"/>
          </p:nvPr>
        </p:nvSpPr>
        <p:spPr>
          <a:xfrm>
            <a:off x="310900" y="1017725"/>
            <a:ext cx="8521200" cy="30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4"/>
          <p:cNvSpPr txBox="1"/>
          <p:nvPr>
            <p:ph idx="2" type="body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4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24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" name="Google Shape;20;p24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(no text under)">
  <p:cSld name="TITLE_4_1_1_1_3_2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310900" y="1017725"/>
            <a:ext cx="85212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type="title"/>
          </p:nvPr>
        </p:nvSpPr>
        <p:spPr>
          <a:xfrm>
            <a:off x="310900" y="319600"/>
            <a:ext cx="85212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25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ives / Questions / Lists">
  <p:cSld name="TITLE_4_1_1_1_2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6"/>
          <p:cNvSpPr txBox="1"/>
          <p:nvPr>
            <p:ph idx="1" type="body"/>
          </p:nvPr>
        </p:nvSpPr>
        <p:spPr>
          <a:xfrm>
            <a:off x="310900" y="1017725"/>
            <a:ext cx="852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type="title"/>
          </p:nvPr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26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image and text under (no heading)">
  <p:cSld name="TITLE_4_1_1_1_4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 txBox="1"/>
          <p:nvPr>
            <p:ph idx="1" type="body"/>
          </p:nvPr>
        </p:nvSpPr>
        <p:spPr>
          <a:xfrm>
            <a:off x="310900" y="472000"/>
            <a:ext cx="85212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27"/>
          <p:cNvSpPr txBox="1"/>
          <p:nvPr>
            <p:ph idx="2" type="body"/>
          </p:nvPr>
        </p:nvSpPr>
        <p:spPr>
          <a:xfrm>
            <a:off x="310900" y="4282175"/>
            <a:ext cx="85212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2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or Images side by side">
  <p:cSld name="TITLE_4_1_1_1_3_1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>
            <p:ph idx="1" type="body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28"/>
          <p:cNvSpPr txBox="1"/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8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" name="Google Shape;40;p28"/>
          <p:cNvSpPr txBox="1"/>
          <p:nvPr>
            <p:ph idx="2" type="body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rge text">
  <p:cSld name="TITLE_4_1_1_1_1_1_1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310900" y="319600"/>
            <a:ext cx="8521200" cy="4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3600"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29"/>
          <p:cNvSpPr txBox="1"/>
          <p:nvPr>
            <p:ph idx="1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2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1155CC">
            <a:alpha val="5490"/>
          </a:srgb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/>
          <p:nvPr/>
        </p:nvSpPr>
        <p:spPr>
          <a:xfrm>
            <a:off x="0" y="2725"/>
            <a:ext cx="9144000" cy="30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22"/>
          <p:cNvSpPr txBox="1"/>
          <p:nvPr>
            <p:ph type="title"/>
          </p:nvPr>
        </p:nvSpPr>
        <p:spPr>
          <a:xfrm>
            <a:off x="310900" y="310900"/>
            <a:ext cx="852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" type="body"/>
          </p:nvPr>
        </p:nvSpPr>
        <p:spPr>
          <a:xfrm>
            <a:off x="310900" y="1017725"/>
            <a:ext cx="8521500" cy="38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9" name="Google Shape;9;p22"/>
          <p:cNvSpPr txBox="1"/>
          <p:nvPr>
            <p:ph idx="12" type="sldNum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96">
          <p15:clr>
            <a:srgbClr val="EA4335"/>
          </p15:clr>
        </p15:guide>
        <p15:guide id="2" orient="horz" pos="196">
          <p15:clr>
            <a:srgbClr val="EA4335"/>
          </p15:clr>
        </p15:guide>
        <p15:guide id="3" orient="horz" pos="641">
          <p15:clr>
            <a:srgbClr val="EA4335"/>
          </p15:clr>
        </p15:guide>
        <p15:guide id="4" pos="2776">
          <p15:clr>
            <a:srgbClr val="EA4335"/>
          </p15:clr>
        </p15:guide>
        <p15:guide id="5" orient="horz" pos="812">
          <p15:clr>
            <a:srgbClr val="EA4335"/>
          </p15:clr>
        </p15:guide>
        <p15:guide id="6" pos="2984">
          <p15:clr>
            <a:srgbClr val="EA4335"/>
          </p15:clr>
        </p15:guide>
        <p15:guide id="7" pos="5564">
          <p15:clr>
            <a:srgbClr val="EA4335"/>
          </p15:clr>
        </p15:guide>
        <p15:guide id="8" orient="horz" pos="2592">
          <p15:clr>
            <a:srgbClr val="EA4335"/>
          </p15:clr>
        </p15:guide>
        <p15:guide id="9" pos="2448">
          <p15:clr>
            <a:srgbClr val="EA4335"/>
          </p15:clr>
        </p15:guide>
        <p15:guide id="10" pos="3312">
          <p15:clr>
            <a:srgbClr val="EA4335"/>
          </p15:clr>
        </p15:guide>
        <p15:guide id="11" orient="horz" pos="304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Relationship Id="rId5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Relationship Id="rId4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youtu.be/oNLf6aFYVoU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15.png"/><Relationship Id="rId6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"/>
          <p:cNvSpPr txBox="1"/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Урок 1: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Привет, физический мир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51" name="Google Shape;51;p1"/>
          <p:cNvSpPr txBox="1"/>
          <p:nvPr>
            <p:ph idx="1" type="subTitle"/>
          </p:nvPr>
        </p:nvSpPr>
        <p:spPr>
          <a:xfrm>
            <a:off x="524100" y="3245250"/>
            <a:ext cx="80958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GB"/>
              <a:t>9-й год - Физические вычисления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174" name="Google Shape;174;p10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75" name="Google Shape;175;p10"/>
          <p:cNvSpPr txBox="1"/>
          <p:nvPr/>
        </p:nvSpPr>
        <p:spPr>
          <a:xfrm>
            <a:off x="310900" y="1289300"/>
            <a:ext cx="4096500" cy="31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будете использовать </a:t>
            </a:r>
            <a:r>
              <a:rPr b="0" i="0" lang="en-GB" sz="1800" u="none" cap="none" strike="noStrike">
                <a:solidFill>
                  <a:srgbClr val="FFFFFF"/>
                </a:solidFill>
                <a:highlight>
                  <a:schemeClr val="dk1"/>
                </a:highlight>
                <a:latin typeface="Quicksand"/>
                <a:ea typeface="Quicksand"/>
                <a:cs typeface="Quicksand"/>
                <a:sym typeface="Quicksand"/>
              </a:rPr>
              <a:t> парное программирование 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когда каждый член пары берет на себя определенн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ую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роль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: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Водитель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Управляйте клавиатурой и мышью.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Навигатор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Обеспечьте поддержку и инструкции.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будете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чередовать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между ролями.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76" name="Google Shape;17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36600" y="1289307"/>
            <a:ext cx="4086099" cy="272405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0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Пары, пожалуйста!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183" name="Google Shape;183;p11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Прогулка по окружающей среде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84" name="Google Shape;18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692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0900" y="1289300"/>
            <a:ext cx="4946901" cy="3423348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1"/>
          <p:cNvSpPr txBox="1"/>
          <p:nvPr/>
        </p:nvSpPr>
        <p:spPr>
          <a:xfrm>
            <a:off x="5397775" y="3297300"/>
            <a:ext cx="34353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 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</a:t>
            </a:r>
            <a:r>
              <a:rPr b="1"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u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редактор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предлагает специальный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BBC micro: битовый режим.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5B5BA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87" name="Google Shape;18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90839" y="1289308"/>
            <a:ext cx="3098800" cy="18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1"/>
          <p:cNvSpPr/>
          <p:nvPr/>
        </p:nvSpPr>
        <p:spPr>
          <a:xfrm>
            <a:off x="178870" y="1368428"/>
            <a:ext cx="587400" cy="587400"/>
          </a:xfrm>
          <a:prstGeom prst="donut">
            <a:avLst>
              <a:gd fmla="val 11343" name="adj"/>
            </a:avLst>
          </a:prstGeom>
          <a:solidFill>
            <a:srgbClr val="5B5BA5">
              <a:alpha val="50196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"/>
          <p:cNvSpPr txBox="1"/>
          <p:nvPr/>
        </p:nvSpPr>
        <p:spPr>
          <a:xfrm>
            <a:off x="628300" y="1289300"/>
            <a:ext cx="3617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microbit import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*</a:t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display.scroll («</a:t>
            </a: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Hello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!»)</a:t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4" name="Google Shape;194;p12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195" name="Google Shape;195;p12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Пример программы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96" name="Google Shape;196;p12"/>
          <p:cNvSpPr txBox="1"/>
          <p:nvPr/>
        </p:nvSpPr>
        <p:spPr>
          <a:xfrm>
            <a:off x="4736600" y="1289300"/>
            <a:ext cx="4091400" cy="20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Запускайте каждую программу micro: bit с этого </a:t>
            </a:r>
            <a:r>
              <a:rPr lang="en-GB" sz="1800">
                <a:solidFill>
                  <a:srgbClr val="5B5BA5"/>
                </a:solidFill>
                <a:latin typeface="Roboto Mono"/>
                <a:ea typeface="Roboto Mono"/>
                <a:cs typeface="Roboto Mono"/>
                <a:sym typeface="Roboto Mono"/>
              </a:rPr>
              <a:t>подключения библиотеки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microbit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97" name="Google Shape;197;p12"/>
          <p:cNvSpPr/>
          <p:nvPr/>
        </p:nvSpPr>
        <p:spPr>
          <a:xfrm>
            <a:off x="691451" y="1354675"/>
            <a:ext cx="271500" cy="27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2"/>
          <p:cNvSpPr txBox="1"/>
          <p:nvPr/>
        </p:nvSpPr>
        <p:spPr>
          <a:xfrm>
            <a:off x="318475" y="1310750"/>
            <a:ext cx="27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576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204" name="Google Shape;204;p13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Пример программы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5" name="Google Shape;205;p13"/>
          <p:cNvSpPr txBox="1"/>
          <p:nvPr/>
        </p:nvSpPr>
        <p:spPr>
          <a:xfrm>
            <a:off x="628300" y="1289300"/>
            <a:ext cx="3617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from microbit import *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display.scroll («Hello!»)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6" name="Google Shape;206;p13"/>
          <p:cNvSpPr txBox="1"/>
          <p:nvPr/>
        </p:nvSpPr>
        <p:spPr>
          <a:xfrm>
            <a:off x="4736600" y="884500"/>
            <a:ext cx="40914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5B5BA5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представляет собой светодиодный дисплей micro: bit размером 5 × 5.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7" name="Google Shape;207;p13"/>
          <p:cNvSpPr txBox="1"/>
          <p:nvPr/>
        </p:nvSpPr>
        <p:spPr>
          <a:xfrm>
            <a:off x="318475" y="1310750"/>
            <a:ext cx="27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576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08" name="Google Shape;208;p13"/>
          <p:cNvGrpSpPr/>
          <p:nvPr/>
        </p:nvGrpSpPr>
        <p:grpSpPr>
          <a:xfrm>
            <a:off x="691447" y="1597386"/>
            <a:ext cx="792000" cy="584356"/>
            <a:chOff x="691447" y="1597386"/>
            <a:chExt cx="792000" cy="584356"/>
          </a:xfrm>
        </p:grpSpPr>
        <p:sp>
          <p:nvSpPr>
            <p:cNvPr id="209" name="Google Shape;209;p13"/>
            <p:cNvSpPr/>
            <p:nvPr/>
          </p:nvSpPr>
          <p:spPr>
            <a:xfrm>
              <a:off x="691447" y="1597386"/>
              <a:ext cx="792000" cy="2772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13"/>
            <p:cNvSpPr txBox="1"/>
            <p:nvPr/>
          </p:nvSpPr>
          <p:spPr>
            <a:xfrm>
              <a:off x="691447" y="1814242"/>
              <a:ext cx="7920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54000" wrap="square" tIns="9142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объект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sp>
        <p:nvSpPr>
          <p:cNvPr id="211" name="Google Shape;211;p13"/>
          <p:cNvSpPr txBox="1"/>
          <p:nvPr/>
        </p:nvSpPr>
        <p:spPr>
          <a:xfrm>
            <a:off x="4736600" y="2013200"/>
            <a:ext cx="40914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5B5BA5"/>
                </a:solidFill>
                <a:latin typeface="Roboto Mono"/>
                <a:ea typeface="Roboto Mono"/>
                <a:cs typeface="Roboto Mono"/>
                <a:sym typeface="Roboto Mono"/>
              </a:rPr>
              <a:t>scroll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является 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действие, которое вы можете выполнить на дисплее.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212" name="Google Shape;212;p13"/>
          <p:cNvGrpSpPr/>
          <p:nvPr/>
        </p:nvGrpSpPr>
        <p:grpSpPr>
          <a:xfrm>
            <a:off x="1495258" y="1597386"/>
            <a:ext cx="792000" cy="584356"/>
            <a:chOff x="1495258" y="1597386"/>
            <a:chExt cx="792000" cy="584356"/>
          </a:xfrm>
        </p:grpSpPr>
        <p:sp>
          <p:nvSpPr>
            <p:cNvPr id="213" name="Google Shape;213;p13"/>
            <p:cNvSpPr/>
            <p:nvPr/>
          </p:nvSpPr>
          <p:spPr>
            <a:xfrm>
              <a:off x="1556458" y="1597386"/>
              <a:ext cx="669600" cy="2772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13"/>
            <p:cNvSpPr txBox="1"/>
            <p:nvPr/>
          </p:nvSpPr>
          <p:spPr>
            <a:xfrm>
              <a:off x="1495258" y="1814242"/>
              <a:ext cx="792000" cy="36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54000" wrap="square" tIns="9142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метод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sp>
        <p:nvSpPr>
          <p:cNvPr id="215" name="Google Shape;215;p13"/>
          <p:cNvSpPr txBox="1"/>
          <p:nvPr/>
        </p:nvSpPr>
        <p:spPr>
          <a:xfrm>
            <a:off x="4736600" y="2889500"/>
            <a:ext cx="40914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Раньше вы использовали «точечную запись» при выполнении действий со списками.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16" name="Google Shape;216;p13"/>
          <p:cNvSpPr/>
          <p:nvPr/>
        </p:nvSpPr>
        <p:spPr>
          <a:xfrm>
            <a:off x="1480258" y="1597386"/>
            <a:ext cx="79200" cy="27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13"/>
          <p:cNvCxnSpPr>
            <a:stCxn id="210" idx="2"/>
            <a:endCxn id="218" idx="0"/>
          </p:cNvCxnSpPr>
          <p:nvPr/>
        </p:nvCxnSpPr>
        <p:spPr>
          <a:xfrm flipH="1" rot="-5400000">
            <a:off x="873847" y="2395342"/>
            <a:ext cx="427800" cy="600"/>
          </a:xfrm>
          <a:prstGeom prst="curvedConnector3">
            <a:avLst>
              <a:gd fmla="val 49995" name="adj1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218" name="Google Shape;218;p13"/>
          <p:cNvPicPr preferRelativeResize="0"/>
          <p:nvPr/>
        </p:nvPicPr>
        <p:blipFill rotWithShape="1">
          <a:blip r:embed="rId3">
            <a:alphaModFix/>
          </a:blip>
          <a:srcRect b="26250" l="29502" r="30563" t="13264"/>
          <a:stretch/>
        </p:blipFill>
        <p:spPr>
          <a:xfrm>
            <a:off x="463726" y="2609500"/>
            <a:ext cx="1247725" cy="15209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9" name="Google Shape;219;p13"/>
          <p:cNvCxnSpPr>
            <a:stCxn id="214" idx="2"/>
            <a:endCxn id="218" idx="0"/>
          </p:cNvCxnSpPr>
          <p:nvPr/>
        </p:nvCxnSpPr>
        <p:spPr>
          <a:xfrm rot="5400000">
            <a:off x="1275508" y="1993792"/>
            <a:ext cx="427800" cy="803700"/>
          </a:xfrm>
          <a:prstGeom prst="curvedConnector3">
            <a:avLst>
              <a:gd fmla="val 49995" name="adj1"/>
            </a:avLst>
          </a:prstGeom>
          <a:noFill/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4"/>
          <p:cNvSpPr txBox="1"/>
          <p:nvPr/>
        </p:nvSpPr>
        <p:spPr>
          <a:xfrm>
            <a:off x="4731300" y="2889500"/>
            <a:ext cx="4091400" cy="19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будете использовать такие объекты, как </a:t>
            </a:r>
            <a:r>
              <a:rPr lang="en-GB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для компонентов micro: bit. 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можете найти доступные объекты и действия (методы) для этих объектов в документации.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microbit-micropython.readthedocs.io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5" name="Google Shape;225;p14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226" name="Google Shape;226;p14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Пример программы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7" name="Google Shape;227;p14"/>
          <p:cNvSpPr txBox="1"/>
          <p:nvPr/>
        </p:nvSpPr>
        <p:spPr>
          <a:xfrm>
            <a:off x="628300" y="1289300"/>
            <a:ext cx="3617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from microbit import *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display.scroll («Hello!»)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8" name="Google Shape;228;p14"/>
          <p:cNvSpPr txBox="1"/>
          <p:nvPr/>
        </p:nvSpPr>
        <p:spPr>
          <a:xfrm>
            <a:off x="4731300" y="1017600"/>
            <a:ext cx="40914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5B5BA5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представляет собой светодиодный дисплей micro: bit размером 5 × 5.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9" name="Google Shape;229;p14"/>
          <p:cNvSpPr txBox="1"/>
          <p:nvPr/>
        </p:nvSpPr>
        <p:spPr>
          <a:xfrm>
            <a:off x="318475" y="1310750"/>
            <a:ext cx="27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576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0" name="Google Shape;230;p14"/>
          <p:cNvSpPr txBox="1"/>
          <p:nvPr/>
        </p:nvSpPr>
        <p:spPr>
          <a:xfrm>
            <a:off x="4736600" y="2013200"/>
            <a:ext cx="40914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5B5BA5"/>
                </a:solidFill>
                <a:latin typeface="Roboto Mono"/>
                <a:ea typeface="Roboto Mono"/>
                <a:cs typeface="Roboto Mono"/>
                <a:sym typeface="Roboto Mono"/>
              </a:rPr>
              <a:t>scroll 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является 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действие, которое вы можете выполнить на дисплее.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31" name="Google Shape;23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7000" y="2946613"/>
            <a:ext cx="270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237" name="Google Shape;237;p15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Мигает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38" name="Google Shape;23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900" y="1289300"/>
            <a:ext cx="4946901" cy="3423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77800" y="1289300"/>
            <a:ext cx="524900" cy="6368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5"/>
          <p:cNvSpPr txBox="1"/>
          <p:nvPr/>
        </p:nvSpPr>
        <p:spPr>
          <a:xfrm>
            <a:off x="5397800" y="2104900"/>
            <a:ext cx="3435300" cy="21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Кнопка </a:t>
            </a:r>
            <a:r>
              <a:rPr b="1"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flash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переводит вашу программу и переносит ее на micro: </a:t>
            </a:r>
            <a:r>
              <a:rPr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bit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Если нет 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синтаксическ</a:t>
            </a:r>
            <a:r>
              <a:rPr b="1"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ой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ошибки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, программа начнет работать на micro: bit.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1592803" y="1368428"/>
            <a:ext cx="587400" cy="587400"/>
          </a:xfrm>
          <a:prstGeom prst="donut">
            <a:avLst>
              <a:gd fmla="val 11343" name="adj"/>
            </a:avLst>
          </a:prstGeom>
          <a:solidFill>
            <a:srgbClr val="5B5BA5">
              <a:alpha val="50196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2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2</a:t>
            </a:r>
            <a:endParaRPr/>
          </a:p>
        </p:txBody>
      </p:sp>
      <p:sp>
        <p:nvSpPr>
          <p:cNvPr id="247" name="Google Shape;247;p16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Синтаксические ошибки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8" name="Google Shape;248;p16"/>
          <p:cNvSpPr txBox="1"/>
          <p:nvPr/>
        </p:nvSpPr>
        <p:spPr>
          <a:xfrm>
            <a:off x="4736600" y="1289300"/>
            <a:ext cx="40914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Если </a:t>
            </a:r>
            <a:r>
              <a:rPr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нет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ошибк</a:t>
            </a:r>
            <a:r>
              <a:rPr b="1"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и</a:t>
            </a:r>
            <a:r>
              <a:rPr b="1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синтаксиса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в вашей программе вы увидите его прокрутку на 5⨉5 светодиодном дисплее micro: bit.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9" name="Google Shape;249;p16"/>
          <p:cNvSpPr txBox="1"/>
          <p:nvPr/>
        </p:nvSpPr>
        <p:spPr>
          <a:xfrm>
            <a:off x="628300" y="1289300"/>
            <a:ext cx="3617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from microbit import *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display.scroll («Hello!»)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0" name="Google Shape;250;p16"/>
          <p:cNvSpPr txBox="1"/>
          <p:nvPr/>
        </p:nvSpPr>
        <p:spPr>
          <a:xfrm>
            <a:off x="318475" y="1310750"/>
            <a:ext cx="271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576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1" name="Google Shape;251;p16"/>
          <p:cNvSpPr txBox="1"/>
          <p:nvPr/>
        </p:nvSpPr>
        <p:spPr>
          <a:xfrm>
            <a:off x="4736600" y="2432300"/>
            <a:ext cx="40914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Попробуйте удалить скобку в своей программе и перепрошить заново.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52" name="Google Shape;25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9650" y="2615738"/>
            <a:ext cx="270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3</a:t>
            </a:r>
            <a:endParaRPr/>
          </a:p>
        </p:txBody>
      </p:sp>
      <p:sp>
        <p:nvSpPr>
          <p:cNvPr id="258" name="Google Shape;258;p17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Ваши первые шаги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59" name="Google Shape;259;p17"/>
          <p:cNvSpPr txBox="1"/>
          <p:nvPr/>
        </p:nvSpPr>
        <p:spPr>
          <a:xfrm>
            <a:off x="310900" y="1292775"/>
            <a:ext cx="4096500" cy="14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Завершите остальные задачи в сво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ё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м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рабоч</a:t>
            </a:r>
            <a:r>
              <a:rPr b="1"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ем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листе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чтобы получить первое представление о программировании Python на micro: bit. 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60" name="Google Shape;26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65091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36600" y="1289300"/>
            <a:ext cx="3564900" cy="3553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8"/>
          <p:cNvSpPr txBox="1"/>
          <p:nvPr/>
        </p:nvSpPr>
        <p:spPr>
          <a:xfrm>
            <a:off x="628300" y="1289300"/>
            <a:ext cx="4629600" cy="16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from microbit import *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while True: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  if accelerometer.is_gesture("face up"):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    display.show(Image.HAPPY)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  else: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    display.clear()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7" name="Google Shape;267;p18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Ваши первые шаги: комментарий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68" name="Google Shape;268;p18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3</a:t>
            </a:r>
            <a:endParaRPr/>
          </a:p>
        </p:txBody>
      </p:sp>
      <p:sp>
        <p:nvSpPr>
          <p:cNvPr id="269" name="Google Shape;269;p18"/>
          <p:cNvSpPr txBox="1"/>
          <p:nvPr/>
        </p:nvSpPr>
        <p:spPr>
          <a:xfrm>
            <a:off x="5644457" y="1289300"/>
            <a:ext cx="3178108" cy="3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highlight>
                  <a:schemeClr val="dk1"/>
                </a:highlight>
                <a:latin typeface="Quicksand"/>
                <a:ea typeface="Quicksand"/>
                <a:cs typeface="Quicksand"/>
                <a:sym typeface="Quicksand"/>
              </a:rPr>
              <a:t> Синтаксис cсписок </a:t>
            </a:r>
            <a:r>
              <a:rPr b="0" i="0" lang="en-GB" sz="14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b="0" i="0" sz="14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Python чувствителен к регистру: символы верхнего и нижнего регистра отличаются.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Отступ имеет значение: пробелы перед оператором означают, что он принадлежит вложенному блоку. 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Строки (текстовые литералы) необходимо заключать в кавычки.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270" name="Google Shape;270;p18"/>
          <p:cNvGrpSpPr/>
          <p:nvPr/>
        </p:nvGrpSpPr>
        <p:grpSpPr>
          <a:xfrm>
            <a:off x="5457073" y="1760220"/>
            <a:ext cx="187373" cy="202642"/>
            <a:chOff x="2928963" y="2771995"/>
            <a:chExt cx="187373" cy="202642"/>
          </a:xfrm>
        </p:grpSpPr>
        <p:sp>
          <p:nvSpPr>
            <p:cNvPr id="271" name="Google Shape;271;p18"/>
            <p:cNvSpPr txBox="1"/>
            <p:nvPr/>
          </p:nvSpPr>
          <p:spPr>
            <a:xfrm>
              <a:off x="2936336" y="2771995"/>
              <a:ext cx="180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✔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272" name="Google Shape;272;p18"/>
            <p:cNvSpPr/>
            <p:nvPr/>
          </p:nvSpPr>
          <p:spPr>
            <a:xfrm>
              <a:off x="2928963" y="2794637"/>
              <a:ext cx="180000" cy="180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3" name="Google Shape;273;p18"/>
          <p:cNvSpPr txBox="1"/>
          <p:nvPr/>
        </p:nvSpPr>
        <p:spPr>
          <a:xfrm>
            <a:off x="318475" y="1310750"/>
            <a:ext cx="271500" cy="16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576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1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4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5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6</a:t>
            </a:r>
            <a:endParaRPr b="0" i="0" sz="1200" u="none" cap="none" strike="noStrike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74" name="Google Shape;274;p18"/>
          <p:cNvGrpSpPr/>
          <p:nvPr/>
        </p:nvGrpSpPr>
        <p:grpSpPr>
          <a:xfrm>
            <a:off x="5457073" y="2626470"/>
            <a:ext cx="187373" cy="202642"/>
            <a:chOff x="2928963" y="2771995"/>
            <a:chExt cx="187373" cy="202642"/>
          </a:xfrm>
        </p:grpSpPr>
        <p:sp>
          <p:nvSpPr>
            <p:cNvPr id="275" name="Google Shape;275;p18"/>
            <p:cNvSpPr txBox="1"/>
            <p:nvPr/>
          </p:nvSpPr>
          <p:spPr>
            <a:xfrm>
              <a:off x="2936336" y="2771995"/>
              <a:ext cx="180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✔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276" name="Google Shape;276;p18"/>
            <p:cNvSpPr/>
            <p:nvPr/>
          </p:nvSpPr>
          <p:spPr>
            <a:xfrm>
              <a:off x="2928963" y="2794637"/>
              <a:ext cx="180000" cy="180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7" name="Google Shape;277;p18"/>
          <p:cNvGrpSpPr/>
          <p:nvPr/>
        </p:nvGrpSpPr>
        <p:grpSpPr>
          <a:xfrm>
            <a:off x="5457073" y="3485837"/>
            <a:ext cx="187373" cy="202642"/>
            <a:chOff x="2928963" y="2771995"/>
            <a:chExt cx="187373" cy="202642"/>
          </a:xfrm>
        </p:grpSpPr>
        <p:sp>
          <p:nvSpPr>
            <p:cNvPr id="278" name="Google Shape;278;p18"/>
            <p:cNvSpPr txBox="1"/>
            <p:nvPr/>
          </p:nvSpPr>
          <p:spPr>
            <a:xfrm>
              <a:off x="2936336" y="2771995"/>
              <a:ext cx="180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✔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279" name="Google Shape;279;p18"/>
            <p:cNvSpPr/>
            <p:nvPr/>
          </p:nvSpPr>
          <p:spPr>
            <a:xfrm>
              <a:off x="2928963" y="2794637"/>
              <a:ext cx="180000" cy="1800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0" name="Google Shape;280;p18"/>
          <p:cNvSpPr/>
          <p:nvPr/>
        </p:nvSpPr>
        <p:spPr>
          <a:xfrm>
            <a:off x="3917222" y="1844342"/>
            <a:ext cx="972000" cy="277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1" name="Google Shape;281;p18"/>
          <p:cNvGrpSpPr/>
          <p:nvPr/>
        </p:nvGrpSpPr>
        <p:grpSpPr>
          <a:xfrm>
            <a:off x="723567" y="1872564"/>
            <a:ext cx="228600" cy="1026000"/>
            <a:chOff x="723567" y="1872564"/>
            <a:chExt cx="228600" cy="1026000"/>
          </a:xfrm>
        </p:grpSpPr>
        <p:cxnSp>
          <p:nvCxnSpPr>
            <p:cNvPr id="282" name="Google Shape;282;p18"/>
            <p:cNvCxnSpPr/>
            <p:nvPr/>
          </p:nvCxnSpPr>
          <p:spPr>
            <a:xfrm>
              <a:off x="723567" y="1872564"/>
              <a:ext cx="0" cy="1026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283" name="Google Shape;283;p18"/>
            <p:cNvCxnSpPr/>
            <p:nvPr/>
          </p:nvCxnSpPr>
          <p:spPr>
            <a:xfrm>
              <a:off x="952167" y="2094108"/>
              <a:ext cx="0" cy="2772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284" name="Google Shape;284;p18"/>
            <p:cNvCxnSpPr/>
            <p:nvPr/>
          </p:nvCxnSpPr>
          <p:spPr>
            <a:xfrm>
              <a:off x="952167" y="2593642"/>
              <a:ext cx="0" cy="2772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285" name="Google Shape;285;p18"/>
          <p:cNvGrpSpPr/>
          <p:nvPr/>
        </p:nvGrpSpPr>
        <p:grpSpPr>
          <a:xfrm>
            <a:off x="1340533" y="1594575"/>
            <a:ext cx="2370655" cy="769686"/>
            <a:chOff x="1340533" y="1594575"/>
            <a:chExt cx="2370655" cy="769686"/>
          </a:xfrm>
        </p:grpSpPr>
        <p:sp>
          <p:nvSpPr>
            <p:cNvPr id="286" name="Google Shape;286;p18"/>
            <p:cNvSpPr/>
            <p:nvPr/>
          </p:nvSpPr>
          <p:spPr>
            <a:xfrm>
              <a:off x="1340533" y="1594575"/>
              <a:ext cx="468000" cy="2772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8"/>
            <p:cNvSpPr/>
            <p:nvPr/>
          </p:nvSpPr>
          <p:spPr>
            <a:xfrm>
              <a:off x="2525888" y="2087061"/>
              <a:ext cx="1185300" cy="2772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9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Пленарное</a:t>
            </a:r>
            <a:endParaRPr/>
          </a:p>
        </p:txBody>
      </p:sp>
      <p:sp>
        <p:nvSpPr>
          <p:cNvPr id="293" name="Google Shape;293;p19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Зачем беспокоиться?</a:t>
            </a:r>
            <a:endParaRPr b="1" i="0" sz="2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94" name="Google Shape;294;p19"/>
          <p:cNvSpPr txBox="1"/>
          <p:nvPr/>
        </p:nvSpPr>
        <p:spPr>
          <a:xfrm>
            <a:off x="310900" y="1292775"/>
            <a:ext cx="4096500" cy="18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чувствуете, что то, что вы сделали сегодня, 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отличается от 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программировани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я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которое вы делали раньше?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Почему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вы хотите программировать на micro: bit?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295" name="Google Shape;29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3738" y="529311"/>
            <a:ext cx="270000" cy="27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6" name="Google Shape;296;p19"/>
          <p:cNvGrpSpPr/>
          <p:nvPr/>
        </p:nvGrpSpPr>
        <p:grpSpPr>
          <a:xfrm>
            <a:off x="4536800" y="1489950"/>
            <a:ext cx="4320900" cy="3216350"/>
            <a:chOff x="4536800" y="1489950"/>
            <a:chExt cx="4320900" cy="3216350"/>
          </a:xfrm>
        </p:grpSpPr>
        <p:sp>
          <p:nvSpPr>
            <p:cNvPr id="297" name="Google Shape;297;p19"/>
            <p:cNvSpPr/>
            <p:nvPr/>
          </p:nvSpPr>
          <p:spPr>
            <a:xfrm>
              <a:off x="7006400" y="1661025"/>
              <a:ext cx="1851300" cy="1145700"/>
            </a:xfrm>
            <a:prstGeom prst="wedgeRoundRectCallout">
              <a:avLst>
                <a:gd fmla="val -29644" name="adj1"/>
                <a:gd fmla="val 73854" name="adj2"/>
                <a:gd fmla="val 0" name="adj3"/>
              </a:avLst>
            </a:prstGeom>
            <a:solidFill>
              <a:schemeClr val="accent4"/>
            </a:solidFill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Больше способов для пользователя </a:t>
              </a:r>
              <a:r>
                <a:rPr b="1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взаимодействовать</a:t>
              </a: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 с моей программой.</a:t>
              </a:r>
              <a:endParaRPr b="1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298" name="Google Shape;298;p19"/>
            <p:cNvSpPr/>
            <p:nvPr/>
          </p:nvSpPr>
          <p:spPr>
            <a:xfrm>
              <a:off x="4736600" y="1489950"/>
              <a:ext cx="2070000" cy="1048500"/>
            </a:xfrm>
            <a:prstGeom prst="wedgeRoundRectCallout">
              <a:avLst>
                <a:gd fmla="val -37637" name="adj1"/>
                <a:gd fmla="val -72775" name="adj2"/>
                <a:gd fmla="val 0" name="adj3"/>
              </a:avLst>
            </a:prstGeom>
            <a:solidFill>
              <a:schemeClr val="accent2"/>
            </a:solidFill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Мои программы могут использовать </a:t>
              </a:r>
              <a:r>
                <a:rPr b="1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датчик</a:t>
              </a: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 данные из окружающей среды.</a:t>
              </a:r>
              <a:endParaRPr b="1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299" name="Google Shape;299;p19"/>
            <p:cNvSpPr/>
            <p:nvPr/>
          </p:nvSpPr>
          <p:spPr>
            <a:xfrm>
              <a:off x="4536800" y="2689526"/>
              <a:ext cx="2469600" cy="1145700"/>
            </a:xfrm>
            <a:prstGeom prst="wedgeRoundRectCallout">
              <a:avLst>
                <a:gd fmla="val -14434" name="adj1"/>
                <a:gd fmla="val 68072" name="adj2"/>
                <a:gd fmla="val 0" name="adj3"/>
              </a:avLst>
            </a:prstGeom>
            <a:solidFill>
              <a:schemeClr val="accent5"/>
            </a:solidFill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Этот компьютер крошечный. Я могу носить, скрывать, вставлять и </a:t>
              </a:r>
              <a:r>
                <a:rPr b="1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делать</a:t>
              </a: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 </a:t>
              </a:r>
              <a:r>
                <a:rPr lang="en-GB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веселые</a:t>
              </a:r>
              <a:r>
                <a:rPr lang="en-GB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 штуки</a:t>
              </a:r>
              <a:r>
                <a:rPr b="0" i="0" lang="en-GB" sz="14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 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300" name="Google Shape;300;p19"/>
            <p:cNvSpPr/>
            <p:nvPr/>
          </p:nvSpPr>
          <p:spPr>
            <a:xfrm>
              <a:off x="6389100" y="3986300"/>
              <a:ext cx="2433600" cy="720000"/>
            </a:xfrm>
            <a:prstGeom prst="wedgeRoundRectCallout">
              <a:avLst>
                <a:gd fmla="val 34211" name="adj1"/>
                <a:gd fmla="val -74486" name="adj2"/>
                <a:gd fmla="val 0" name="adj3"/>
              </a:avLst>
            </a:prstGeom>
            <a:solidFill>
              <a:schemeClr val="accent6"/>
            </a:solidFill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Так легче изучать Python</a:t>
              </a:r>
              <a:endParaRPr b="0" i="0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Стартовая активность</a:t>
            </a:r>
            <a:endParaRPr/>
          </a:p>
        </p:txBody>
      </p:sp>
      <p:sp>
        <p:nvSpPr>
          <p:cNvPr id="57" name="Google Shape;57;p2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Ввод и вывод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" name="Google Shape;58;p2"/>
          <p:cNvSpPr txBox="1"/>
          <p:nvPr/>
        </p:nvSpPr>
        <p:spPr>
          <a:xfrm>
            <a:off x="337950" y="1289300"/>
            <a:ext cx="4086000" cy="20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highlight>
                  <a:srgbClr val="5B5BA5"/>
                </a:highlight>
                <a:latin typeface="Quicksand"/>
                <a:ea typeface="Quicksand"/>
                <a:cs typeface="Quicksand"/>
                <a:sym typeface="Quicksand"/>
              </a:rPr>
              <a:t> Вопрос </a:t>
            </a:r>
            <a:r>
              <a:rPr b="0" i="0" lang="en-GB" sz="14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 программах Python, которые вы написали до сих пор, какое устройство используется для </a:t>
            </a: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Вход 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данные?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120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Мышь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Клавиатура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Микрофон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Камера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59" name="Google Shape;59;p2"/>
          <p:cNvGrpSpPr/>
          <p:nvPr/>
        </p:nvGrpSpPr>
        <p:grpSpPr>
          <a:xfrm>
            <a:off x="273471" y="2822506"/>
            <a:ext cx="390401" cy="229550"/>
            <a:chOff x="5235174" y="2560960"/>
            <a:chExt cx="390401" cy="229550"/>
          </a:xfrm>
        </p:grpSpPr>
        <p:sp>
          <p:nvSpPr>
            <p:cNvPr id="60" name="Google Shape;60;p2"/>
            <p:cNvSpPr/>
            <p:nvPr/>
          </p:nvSpPr>
          <p:spPr>
            <a:xfrm>
              <a:off x="5409575" y="2574510"/>
              <a:ext cx="216000" cy="216000"/>
            </a:xfrm>
            <a:prstGeom prst="ellipse">
              <a:avLst/>
            </a:prstGeom>
            <a:noFill/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5235174" y="2560960"/>
              <a:ext cx="216000" cy="216000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GB" sz="10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▹</a:t>
              </a:r>
              <a:endParaRPr b="0" i="0" sz="10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sp>
        <p:nvSpPr>
          <p:cNvPr id="62" name="Google Shape;62;p2"/>
          <p:cNvSpPr txBox="1"/>
          <p:nvPr/>
        </p:nvSpPr>
        <p:spPr>
          <a:xfrm>
            <a:off x="4756675" y="1289300"/>
            <a:ext cx="4086000" cy="20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highlight>
                  <a:srgbClr val="5B5BA5"/>
                </a:highlight>
                <a:latin typeface="Quicksand"/>
                <a:ea typeface="Quicksand"/>
                <a:cs typeface="Quicksand"/>
                <a:sym typeface="Quicksand"/>
              </a:rPr>
              <a:t> Вопрос </a:t>
            </a:r>
            <a:r>
              <a:rPr b="0" i="0" lang="en-GB" sz="14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 программах Python, которые вы написали до сих пор, какое устройство используется для </a:t>
            </a: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выход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Информация?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Монитор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Принтер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AutoNum type="alphaUcPeriod"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Оратор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63" name="Google Shape;63;p2"/>
          <p:cNvGrpSpPr/>
          <p:nvPr/>
        </p:nvGrpSpPr>
        <p:grpSpPr>
          <a:xfrm>
            <a:off x="4706946" y="2520622"/>
            <a:ext cx="390401" cy="229550"/>
            <a:chOff x="5235174" y="2560960"/>
            <a:chExt cx="390401" cy="229550"/>
          </a:xfrm>
        </p:grpSpPr>
        <p:sp>
          <p:nvSpPr>
            <p:cNvPr id="64" name="Google Shape;64;p2"/>
            <p:cNvSpPr/>
            <p:nvPr/>
          </p:nvSpPr>
          <p:spPr>
            <a:xfrm>
              <a:off x="5409575" y="2574510"/>
              <a:ext cx="216000" cy="216000"/>
            </a:xfrm>
            <a:prstGeom prst="ellipse">
              <a:avLst/>
            </a:prstGeom>
            <a:noFill/>
            <a:ln cap="flat" cmpd="sng" w="9525">
              <a:solidFill>
                <a:srgbClr val="5B5BA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5235174" y="2560960"/>
              <a:ext cx="216000" cy="216000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en-GB" sz="1000" u="none" cap="none" strike="noStrike">
                  <a:solidFill>
                    <a:srgbClr val="5B5BA5"/>
                  </a:solidFill>
                  <a:latin typeface="Quicksand"/>
                  <a:ea typeface="Quicksand"/>
                  <a:cs typeface="Quicksand"/>
                  <a:sym typeface="Quicksand"/>
                </a:rPr>
                <a:t>▹</a:t>
              </a:r>
              <a:endParaRPr b="0" i="0" sz="10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grpSp>
        <p:nvGrpSpPr>
          <p:cNvPr id="66" name="Google Shape;66;p2"/>
          <p:cNvGrpSpPr/>
          <p:nvPr/>
        </p:nvGrpSpPr>
        <p:grpSpPr>
          <a:xfrm>
            <a:off x="337950" y="3557085"/>
            <a:ext cx="4369000" cy="706800"/>
            <a:chOff x="337950" y="3880100"/>
            <a:chExt cx="4369000" cy="706800"/>
          </a:xfrm>
        </p:grpSpPr>
        <p:sp>
          <p:nvSpPr>
            <p:cNvPr id="67" name="Google Shape;67;p2"/>
            <p:cNvSpPr txBox="1"/>
            <p:nvPr/>
          </p:nvSpPr>
          <p:spPr>
            <a:xfrm>
              <a:off x="337950" y="3880100"/>
              <a:ext cx="4086000" cy="70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54000" wrap="square" tIns="91425">
              <a:noAutofit/>
            </a:bodyPr>
            <a:lstStyle/>
            <a:p>
              <a:pPr indent="0" lvl="0" marL="0" marR="0" rtl="0" algn="l">
                <a:lnSpc>
                  <a:spcPct val="11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GB" sz="1800" u="none" cap="none" strike="noStrike">
                  <a:solidFill>
                    <a:schemeClr val="dk1"/>
                  </a:solidFill>
                  <a:latin typeface="Quicksand"/>
                  <a:ea typeface="Quicksand"/>
                  <a:cs typeface="Quicksand"/>
                  <a:sym typeface="Quicksand"/>
                </a:rPr>
                <a:t>Конечно, у компьютера должно быть больше способов </a:t>
              </a:r>
              <a:r>
                <a:rPr b="1" i="0" lang="en-GB" sz="1800" u="none" cap="none" strike="noStrike">
                  <a:solidFill>
                    <a:schemeClr val="dk1"/>
                  </a:solidFill>
                  <a:latin typeface="Quicksand"/>
                  <a:ea typeface="Quicksand"/>
                  <a:cs typeface="Quicksand"/>
                  <a:sym typeface="Quicksand"/>
                </a:rPr>
                <a:t>взаимодействовать</a:t>
              </a:r>
              <a:r>
                <a:rPr b="0" i="0" lang="en-GB" sz="1800" u="none" cap="none" strike="noStrike">
                  <a:solidFill>
                    <a:schemeClr val="dk1"/>
                  </a:solidFill>
                  <a:latin typeface="Quicksand"/>
                  <a:ea typeface="Quicksand"/>
                  <a:cs typeface="Quicksand"/>
                  <a:sym typeface="Quicksand"/>
                </a:rPr>
                <a:t> со своим окружением?</a:t>
              </a:r>
              <a:endParaRPr b="0" i="0" sz="18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pic>
          <p:nvPicPr>
            <p:cNvPr id="68" name="Google Shape;68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36950" y="4002827"/>
              <a:ext cx="270000" cy="270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Резюме</a:t>
            </a:r>
            <a:endParaRPr/>
          </a:p>
        </p:txBody>
      </p:sp>
      <p:sp>
        <p:nvSpPr>
          <p:cNvPr id="306" name="Google Shape;306;p20"/>
          <p:cNvSpPr txBox="1"/>
          <p:nvPr/>
        </p:nvSpPr>
        <p:spPr>
          <a:xfrm>
            <a:off x="310900" y="310900"/>
            <a:ext cx="4096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-GB" sz="24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На</a:t>
            </a: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этом уроке вы ...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07" name="Google Shape;307;p20"/>
          <p:cNvSpPr txBox="1"/>
          <p:nvPr/>
        </p:nvSpPr>
        <p:spPr>
          <a:xfrm>
            <a:off x="4736600" y="310900"/>
            <a:ext cx="43470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На следующем уроке вы ...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08" name="Google Shape;308;p20"/>
          <p:cNvSpPr txBox="1"/>
          <p:nvPr/>
        </p:nvSpPr>
        <p:spPr>
          <a:xfrm>
            <a:off x="4736600" y="1319300"/>
            <a:ext cx="4096500" cy="25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Написание программ, использующих встроенные устройства ввода и вывода micro: bit.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09" name="Google Shape;309;p20"/>
          <p:cNvSpPr txBox="1"/>
          <p:nvPr/>
        </p:nvSpPr>
        <p:spPr>
          <a:xfrm>
            <a:off x="310900" y="1322525"/>
            <a:ext cx="4096500" cy="31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Изучили аппаратные компоненты micro: bit, чтобы лучше понять его возможности.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Создал</a:t>
            </a:r>
            <a:r>
              <a:rPr lang="en-GB" sz="1800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и</a:t>
            </a: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свои первые программы для micro: bit, прошел процесс их перепрошивки и запуска.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1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Резюме</a:t>
            </a:r>
            <a:endParaRPr/>
          </a:p>
        </p:txBody>
      </p:sp>
      <p:sp>
        <p:nvSpPr>
          <p:cNvPr id="315" name="Google Shape;315;p21"/>
          <p:cNvSpPr txBox="1"/>
          <p:nvPr/>
        </p:nvSpPr>
        <p:spPr>
          <a:xfrm>
            <a:off x="310900" y="310900"/>
            <a:ext cx="4096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Дополнительные ресурсы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16" name="Google Shape;316;p21"/>
          <p:cNvSpPr txBox="1"/>
          <p:nvPr/>
        </p:nvSpPr>
        <p:spPr>
          <a:xfrm>
            <a:off x="310900" y="1322525"/>
            <a:ext cx="8522100" cy="35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Char char="●"/>
            </a:pP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Проявите творческий подход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(видео и идеи проектов)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microbit.org/get-started/first-steps/get-creative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Char char="●"/>
            </a:pP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Подробно об особенностях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(видео и идеи проектов) 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microbit.org/get-started/user-guide/features-in-depth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Char char="●"/>
            </a:pP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Руководство по Python</a:t>
            </a: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 (фрагменты кода и идеи проектов)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microbit.org/get-started/user-guide/python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5B5BA5"/>
              </a:buClr>
              <a:buSzPts val="1400"/>
              <a:buFont typeface="Quicksand"/>
              <a:buChar char="●"/>
            </a:pPr>
            <a:r>
              <a:rPr b="1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Начинающие проекты Python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microbit.org/projects/make-it-code-it/?filters=python,beginner</a:t>
            </a:r>
            <a:endParaRPr b="0" i="0" sz="1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Стартовая активность</a:t>
            </a:r>
            <a:endParaRPr/>
          </a:p>
        </p:txBody>
      </p:sp>
      <p:sp>
        <p:nvSpPr>
          <p:cNvPr id="74" name="Google Shape;74;p3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Ввод и вывод </a:t>
            </a:r>
            <a:r>
              <a:rPr b="0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(думать, писать, соединять, делиться) </a:t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75" name="Google Shape;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0516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80638" y="529311"/>
            <a:ext cx="270000" cy="2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310900" y="1289300"/>
            <a:ext cx="4096500" cy="24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Подумайте о том, как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мобильные компьютеры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(например, мобильные телефоны, планшеты, умные часы)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взаимодействовать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с пользователем и его окружением. 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Используйте свой рабочий лист, чтобы записать, как они получают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Вход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и предоставить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выход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78" name="Google Shape;7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36600" y="1289300"/>
            <a:ext cx="4096501" cy="2977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9396" y="4012150"/>
            <a:ext cx="1097250" cy="6520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4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Единица оцели</a:t>
            </a:r>
            <a:endParaRPr/>
          </a:p>
        </p:txBody>
      </p:sp>
      <p:sp>
        <p:nvSpPr>
          <p:cNvPr id="85" name="Google Shape;85;p4"/>
          <p:cNvSpPr txBox="1"/>
          <p:nvPr/>
        </p:nvSpPr>
        <p:spPr>
          <a:xfrm>
            <a:off x="310900" y="1322525"/>
            <a:ext cx="4096500" cy="21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Использовал текстовый язык программирования (Python) для создания программ, которые включали: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3000"/>
              </a:lnSpc>
              <a:spcBef>
                <a:spcPts val="120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Variables, операторы, выражения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Последовательность, выбор, итерация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Списки, строки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6" name="Google Shape;86;p4"/>
          <p:cNvSpPr txBox="1"/>
          <p:nvPr/>
        </p:nvSpPr>
        <p:spPr>
          <a:xfrm>
            <a:off x="310900" y="310900"/>
            <a:ext cx="4096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 предыдущих разделах вы ...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7" name="Google Shape;87;p4"/>
          <p:cNvSpPr txBox="1"/>
          <p:nvPr/>
        </p:nvSpPr>
        <p:spPr>
          <a:xfrm>
            <a:off x="4736600" y="310900"/>
            <a:ext cx="40965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В этом блоке вы будете...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8" name="Google Shape;88;p4"/>
          <p:cNvSpPr txBox="1"/>
          <p:nvPr/>
        </p:nvSpPr>
        <p:spPr>
          <a:xfrm>
            <a:off x="4736600" y="1319300"/>
            <a:ext cx="4096500" cy="22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Используйте текстовый язык программирования (MicroPython) для создания программ, которые: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Запускаем на micro: bit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Взаимодействовать с физическим миром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89" name="Google Shape;89;p4"/>
          <p:cNvSpPr txBox="1"/>
          <p:nvPr/>
        </p:nvSpPr>
        <p:spPr>
          <a:xfrm>
            <a:off x="4736600" y="3658662"/>
            <a:ext cx="40965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display.show («</a:t>
            </a: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Hello world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!»)</a:t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90" name="Google Shape;9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3200" y="4194757"/>
            <a:ext cx="345109" cy="3996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"/>
          <p:cNvSpPr txBox="1"/>
          <p:nvPr/>
        </p:nvSpPr>
        <p:spPr>
          <a:xfrm>
            <a:off x="317000" y="3658662"/>
            <a:ext cx="40965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b="0" i="0" lang="en-GB" sz="1400" u="none" cap="none" strike="noStrike">
                <a:solidFill>
                  <a:srgbClr val="0C343D"/>
                </a:solidFill>
                <a:latin typeface="Roboto Mono"/>
                <a:ea typeface="Roboto Mono"/>
                <a:cs typeface="Roboto Mono"/>
                <a:sym typeface="Roboto Mono"/>
              </a:rPr>
              <a:t>"Привет, Python!"</a:t>
            </a:r>
            <a:r>
              <a:rPr b="0" i="0" lang="en-GB" sz="1400" u="none" cap="none" strike="noStrike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/>
          <p:nvPr>
            <p:ph idx="2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Цели</a:t>
            </a:r>
            <a:endParaRPr/>
          </a:p>
        </p:txBody>
      </p:sp>
      <p:sp>
        <p:nvSpPr>
          <p:cNvPr id="97" name="Google Shape;97;p5"/>
          <p:cNvSpPr txBox="1"/>
          <p:nvPr/>
        </p:nvSpPr>
        <p:spPr>
          <a:xfrm>
            <a:off x="310900" y="1322525"/>
            <a:ext cx="4096500" cy="25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Изучите аппаратные компоненты micro: bit, чтобы лучше понять его возможности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5B5BA5"/>
              </a:buClr>
              <a:buSzPts val="1800"/>
              <a:buFont typeface="Quicksand"/>
              <a:buChar char="●"/>
            </a:pPr>
            <a:r>
              <a:rPr b="0" i="0" lang="en-GB" sz="18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Создайте свои первые программы для micro: bit и пройдите процесс их перепрошивки и запуска.</a:t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8" name="Google Shape;98;p5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На этом уроке вы:</a:t>
            </a:r>
            <a:endParaRPr b="1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4437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1</a:t>
            </a:r>
            <a:endParaRPr/>
          </a:p>
        </p:txBody>
      </p:sp>
      <p:sp>
        <p:nvSpPr>
          <p:cNvPr id="105" name="Google Shape;105;p6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6" name="Google Shape;106;p6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Знай свои инструменты</a:t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7" name="Google Shape;107;p6"/>
          <p:cNvSpPr txBox="1"/>
          <p:nvPr/>
        </p:nvSpPr>
        <p:spPr>
          <a:xfrm>
            <a:off x="310900" y="1289300"/>
            <a:ext cx="4096500" cy="25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Micro: bit - это крошечный компьютер.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Это микропроцессор, который может одновременно выполнять одну программу.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Вы можете писать программы для micro: bit на своем компьютере, а затем передавать их на micro: bit для выполнения.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108" name="Google Shape;108;p6"/>
          <p:cNvGrpSpPr/>
          <p:nvPr/>
        </p:nvGrpSpPr>
        <p:grpSpPr>
          <a:xfrm>
            <a:off x="310900" y="3956300"/>
            <a:ext cx="4096500" cy="451200"/>
            <a:chOff x="310900" y="3956300"/>
            <a:chExt cx="4096500" cy="451200"/>
          </a:xfrm>
        </p:grpSpPr>
        <p:sp>
          <p:nvSpPr>
            <p:cNvPr id="109" name="Google Shape;109;p6"/>
            <p:cNvSpPr txBox="1"/>
            <p:nvPr/>
          </p:nvSpPr>
          <p:spPr>
            <a:xfrm>
              <a:off x="310900" y="3956300"/>
              <a:ext cx="4096500" cy="45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54000" wrap="square" tIns="91425">
              <a:noAutofit/>
            </a:bodyPr>
            <a:lstStyle/>
            <a:p>
              <a:pPr indent="0" lvl="0" marL="0" marR="0" rtl="0" algn="l">
                <a:lnSpc>
                  <a:spcPct val="11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GB" sz="1800" u="none" cap="none" strike="noStrike">
                  <a:solidFill>
                    <a:schemeClr val="dk1"/>
                  </a:solidFill>
                  <a:latin typeface="Quicksand"/>
                  <a:ea typeface="Quicksand"/>
                  <a:cs typeface="Quicksand"/>
                  <a:sym typeface="Quicksand"/>
                </a:rPr>
                <a:t>Смотреть </a:t>
              </a:r>
              <a:r>
                <a:rPr b="0" i="0" lang="en-GB" sz="1800" u="sng" cap="none" strike="noStrike">
                  <a:solidFill>
                    <a:schemeClr val="hlink"/>
                  </a:solidFill>
                  <a:latin typeface="Quicksand"/>
                  <a:ea typeface="Quicksand"/>
                  <a:cs typeface="Quicksand"/>
                  <a:sym typeface="Quicksand"/>
                  <a:hlinkClick r:id="rId3"/>
                </a:rPr>
                <a:t>youtu.be/oNLf6aFYVoU</a:t>
              </a:r>
              <a:endParaRPr b="0" i="0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pic>
          <p:nvPicPr>
            <p:cNvPr id="110" name="Google Shape;110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08312" y="4058600"/>
              <a:ext cx="270000" cy="270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1" name="Google Shape;11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43488" y="3042240"/>
            <a:ext cx="2272316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43483" y="1269538"/>
            <a:ext cx="2272326" cy="1828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1</a:t>
            </a:r>
            <a:endParaRPr/>
          </a:p>
        </p:txBody>
      </p:sp>
      <p:sp>
        <p:nvSpPr>
          <p:cNvPr id="118" name="Google Shape;118;p7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9" name="Google Shape;119;p7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Знай свои инструменты</a:t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20" name="Google Shape;120;p7"/>
          <p:cNvSpPr txBox="1"/>
          <p:nvPr/>
        </p:nvSpPr>
        <p:spPr>
          <a:xfrm>
            <a:off x="310900" y="1289300"/>
            <a:ext cx="4096500" cy="15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54000" wrap="square" tIns="91425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Используйте свой </a:t>
            </a:r>
            <a:r>
              <a:rPr b="1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рабочий лист</a:t>
            </a: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чтобы изучить возможности micro: bit.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Это поможет вам понять, что он может делать и как вы можете его использовать.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21" name="Google Shape;1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9116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36600" y="1289300"/>
            <a:ext cx="3578171" cy="353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1</a:t>
            </a:r>
            <a:endParaRPr/>
          </a:p>
        </p:txBody>
      </p:sp>
      <p:sp>
        <p:nvSpPr>
          <p:cNvPr id="128" name="Google Shape;128;p8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29" name="Google Shape;129;p8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Знайте свои инструменты: ответы</a:t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30" name="Google Shape;13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3810" y="1378929"/>
            <a:ext cx="3072875" cy="24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8"/>
          <p:cNvSpPr txBox="1"/>
          <p:nvPr/>
        </p:nvSpPr>
        <p:spPr>
          <a:xfrm>
            <a:off x="585600" y="2141611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Светодиодный дисплей: выход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Отбражение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картинки, слова 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или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числа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2" name="Google Shape;132;p8"/>
          <p:cNvSpPr txBox="1"/>
          <p:nvPr/>
        </p:nvSpPr>
        <p:spPr>
          <a:xfrm>
            <a:off x="585600" y="3008033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Датчик света: вход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Проверьте, сколько света попадает на micro: bit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3" name="Google Shape;133;p8"/>
          <p:cNvSpPr txBox="1"/>
          <p:nvPr/>
        </p:nvSpPr>
        <p:spPr>
          <a:xfrm>
            <a:off x="585600" y="3873044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Контакты GPIO: вход и выход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Подключ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ение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наушник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ов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сенсор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ов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и </a:t>
            </a: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других электронных компонентов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4" name="Google Shape;134;p8"/>
          <p:cNvSpPr txBox="1"/>
          <p:nvPr/>
        </p:nvSpPr>
        <p:spPr>
          <a:xfrm>
            <a:off x="585600" y="1289300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Кнопки: в</a:t>
            </a:r>
            <a:r>
              <a:rPr lang="en-GB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вода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З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ахватить пользовательский ввод, чтобы что-то произошло 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5" name="Google Shape;135;p8"/>
          <p:cNvSpPr/>
          <p:nvPr/>
        </p:nvSpPr>
        <p:spPr>
          <a:xfrm>
            <a:off x="319586" y="1409356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6" name="Google Shape;136;p8"/>
          <p:cNvSpPr/>
          <p:nvPr/>
        </p:nvSpPr>
        <p:spPr>
          <a:xfrm>
            <a:off x="6005586" y="2270029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1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7" name="Google Shape;137;p8"/>
          <p:cNvSpPr/>
          <p:nvPr/>
        </p:nvSpPr>
        <p:spPr>
          <a:xfrm>
            <a:off x="319586" y="2270604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2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319586" y="3131853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3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39" name="Google Shape;139;p8"/>
          <p:cNvSpPr/>
          <p:nvPr/>
        </p:nvSpPr>
        <p:spPr>
          <a:xfrm>
            <a:off x="319586" y="3993101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0" name="Google Shape;140;p8"/>
          <p:cNvSpPr/>
          <p:nvPr/>
        </p:nvSpPr>
        <p:spPr>
          <a:xfrm>
            <a:off x="7248832" y="2228387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2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7464825" y="2566275"/>
            <a:ext cx="270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3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2" name="Google Shape;142;p8"/>
          <p:cNvSpPr/>
          <p:nvPr/>
        </p:nvSpPr>
        <p:spPr>
          <a:xfrm>
            <a:off x="5601866" y="3143912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3" name="Google Shape;143;p8"/>
          <p:cNvSpPr/>
          <p:nvPr/>
        </p:nvSpPr>
        <p:spPr>
          <a:xfrm>
            <a:off x="6186772" y="3143912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4" name="Google Shape;144;p8"/>
          <p:cNvSpPr/>
          <p:nvPr/>
        </p:nvSpPr>
        <p:spPr>
          <a:xfrm>
            <a:off x="6771677" y="3143912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45" name="Google Shape;14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7487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4487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"/>
          <p:cNvSpPr txBox="1"/>
          <p:nvPr>
            <p:ph idx="3" type="subTitle"/>
          </p:nvPr>
        </p:nvSpPr>
        <p:spPr>
          <a:xfrm>
            <a:off x="5257800" y="0"/>
            <a:ext cx="35649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0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Мероприятие 1</a:t>
            </a:r>
            <a:endParaRPr/>
          </a:p>
        </p:txBody>
      </p:sp>
      <p:pic>
        <p:nvPicPr>
          <p:cNvPr id="152" name="Google Shape;15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9763" y="1368775"/>
            <a:ext cx="3085487" cy="24832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9"/>
          <p:cNvSpPr txBox="1"/>
          <p:nvPr/>
        </p:nvSpPr>
        <p:spPr>
          <a:xfrm>
            <a:off x="585600" y="2141611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Компас: вход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Найдите северный магнитный полюс или измерьте силу магнитного поля</a:t>
            </a:r>
            <a:endParaRPr b="0" i="0" sz="2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585600" y="3008033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Акселерометр: вход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аспознавать жесты и измерять движение в 3-х измерениях</a:t>
            </a:r>
            <a:endParaRPr b="0" i="0" sz="2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5" name="Google Shape;155;p9"/>
          <p:cNvSpPr txBox="1"/>
          <p:nvPr/>
        </p:nvSpPr>
        <p:spPr>
          <a:xfrm>
            <a:off x="585600" y="3873044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Радио: коммуникационный ввод / вывод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С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вязь с micro: bit и другими устройствами</a:t>
            </a:r>
            <a:endParaRPr b="0" i="0" sz="2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6" name="Google Shape;156;p9"/>
          <p:cNvSpPr txBox="1"/>
          <p:nvPr/>
        </p:nvSpPr>
        <p:spPr>
          <a:xfrm>
            <a:off x="585600" y="1289300"/>
            <a:ext cx="3816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Датчик температуры: вход</a:t>
            </a:r>
            <a:endParaRPr b="0" i="0" sz="18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Узнать</a:t>
            </a:r>
            <a:r>
              <a:rPr b="0" i="0" lang="en-GB" sz="14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насколько теплая среда </a:t>
            </a:r>
            <a:endParaRPr b="0" i="0" sz="14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7" name="Google Shape;157;p9"/>
          <p:cNvSpPr/>
          <p:nvPr/>
        </p:nvSpPr>
        <p:spPr>
          <a:xfrm>
            <a:off x="319586" y="1409356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8" name="Google Shape;158;p9"/>
          <p:cNvSpPr/>
          <p:nvPr/>
        </p:nvSpPr>
        <p:spPr>
          <a:xfrm>
            <a:off x="319586" y="2270604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59" name="Google Shape;159;p9"/>
          <p:cNvSpPr/>
          <p:nvPr/>
        </p:nvSpPr>
        <p:spPr>
          <a:xfrm>
            <a:off x="319586" y="3131853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319586" y="3993101"/>
            <a:ext cx="216000" cy="216000"/>
          </a:xfrm>
          <a:prstGeom prst="ellipse">
            <a:avLst/>
          </a:prstGeom>
          <a:noFill/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8</a:t>
            </a:r>
            <a:endParaRPr b="0" i="0" sz="1000" u="none" cap="none" strike="noStrike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1" name="Google Shape;161;p9"/>
          <p:cNvSpPr/>
          <p:nvPr/>
        </p:nvSpPr>
        <p:spPr>
          <a:xfrm>
            <a:off x="6095866" y="1605606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8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2" name="Google Shape;162;p9"/>
          <p:cNvSpPr/>
          <p:nvPr/>
        </p:nvSpPr>
        <p:spPr>
          <a:xfrm>
            <a:off x="6205955" y="2100815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3" name="Google Shape;163;p9"/>
          <p:cNvSpPr/>
          <p:nvPr/>
        </p:nvSpPr>
        <p:spPr>
          <a:xfrm>
            <a:off x="5496039" y="2542681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5496039" y="2814826"/>
            <a:ext cx="216000" cy="2160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rgbClr val="5B5BA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 b="0" i="0" sz="1000" u="none" cap="none" strike="noStrike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5" name="Google Shape;165;p9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66" name="Google Shape;166;p9"/>
          <p:cNvSpPr txBox="1"/>
          <p:nvPr/>
        </p:nvSpPr>
        <p:spPr>
          <a:xfrm>
            <a:off x="310900" y="310900"/>
            <a:ext cx="8522100" cy="7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Знайте свои инструменты: ответы</a:t>
            </a:r>
            <a:endParaRPr b="0" i="0" sz="2400" u="none" cap="none" strike="noStrike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167" name="Google Shape;16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667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77025" y="529300"/>
            <a:ext cx="270000" cy="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CCE Slides">
  <a:themeElements>
    <a:clrScheme name="Simple Light">
      <a:dk1>
        <a:srgbClr val="5B5BA5"/>
      </a:dk1>
      <a:lt1>
        <a:srgbClr val="FFFFFF"/>
      </a:lt1>
      <a:dk2>
        <a:srgbClr val="E9E9F3"/>
      </a:dk2>
      <a:lt2>
        <a:srgbClr val="F2F6FC"/>
      </a:lt2>
      <a:accent1>
        <a:srgbClr val="E9F7FC"/>
      </a:accent1>
      <a:accent2>
        <a:srgbClr val="FFEFDA"/>
      </a:accent2>
      <a:accent3>
        <a:srgbClr val="ECF8F5"/>
      </a:accent3>
      <a:accent4>
        <a:srgbClr val="FEF2F6"/>
      </a:accent4>
      <a:accent5>
        <a:srgbClr val="E6E6EA"/>
      </a:accent5>
      <a:accent6>
        <a:srgbClr val="F0F6ED"/>
      </a:accent6>
      <a:hlink>
        <a:srgbClr val="3197A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