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8" r:id="rId3"/>
    <p:sldId id="276" r:id="rId4"/>
    <p:sldId id="269" r:id="rId5"/>
    <p:sldId id="275" r:id="rId6"/>
    <p:sldId id="271" r:id="rId7"/>
    <p:sldId id="277" r:id="rId8"/>
    <p:sldId id="272" r:id="rId9"/>
    <p:sldId id="273" r:id="rId10"/>
    <p:sldId id="258" r:id="rId11"/>
    <p:sldId id="260" r:id="rId12"/>
    <p:sldId id="261" r:id="rId13"/>
    <p:sldId id="274" r:id="rId14"/>
    <p:sldId id="262" r:id="rId15"/>
    <p:sldId id="278" r:id="rId16"/>
    <p:sldId id="281" r:id="rId17"/>
    <p:sldId id="282" r:id="rId18"/>
    <p:sldId id="259" r:id="rId19"/>
    <p:sldId id="257" r:id="rId20"/>
    <p:sldId id="283" r:id="rId21"/>
    <p:sldId id="279" r:id="rId22"/>
    <p:sldId id="265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71" autoAdjust="0"/>
  </p:normalViewPr>
  <p:slideViewPr>
    <p:cSldViewPr>
      <p:cViewPr>
        <p:scale>
          <a:sx n="74" d="100"/>
          <a:sy n="74" d="100"/>
        </p:scale>
        <p:origin x="-177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AB83A-632C-4900-997C-9AA06782EFE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357F2-B22A-46FB-8044-336E106C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357F2-B22A-46FB-8044-336E106CB97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CCABD-4BD4-418A-99CE-5564C1FF1A57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F2EDB-81B2-4072-8F85-E707BE0759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0_eb1aa_2a3d4d5b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214686"/>
            <a:ext cx="7715304" cy="3286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286124"/>
            <a:ext cx="6286544" cy="3000396"/>
          </a:xfrm>
        </p:spPr>
        <p:txBody>
          <a:bodyPr>
            <a:normAutofit fontScale="70000" lnSpcReduction="20000"/>
          </a:bodyPr>
          <a:lstStyle/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«Создание эмоционально – развивающей среды в группе детского сада»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(из опыта работы)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Подготовила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воспитатель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   Гусева Наталья Анатольевна</a:t>
            </a:r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                                 </a:t>
            </a:r>
            <a:endParaRPr lang="ru-RU" sz="1600" b="1" dirty="0" smtClean="0"/>
          </a:p>
          <a:p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171" name="Picture 3" descr="C:\Users\Пользователь\Desktop\проект\DSC021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285728"/>
            <a:ext cx="7572428" cy="514353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Пользователь\Desktop\проект\DSC021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14290"/>
            <a:ext cx="7215238" cy="514353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86742" cy="107157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Сказкотерапия</a:t>
            </a:r>
            <a:r>
              <a:rPr lang="ru-RU" sz="2400" b="1" dirty="0" smtClean="0">
                <a:solidFill>
                  <a:srgbClr val="FF0000"/>
                </a:solidFill>
              </a:rPr>
              <a:t> – </a:t>
            </a:r>
            <a:r>
              <a:rPr lang="ru-RU" sz="2400" b="1" dirty="0" smtClean="0">
                <a:solidFill>
                  <a:srgbClr val="7030A0"/>
                </a:solidFill>
              </a:rPr>
              <a:t>снижает уровень тревожности, способствует установлению положительных взаимоотношений с другими детьми.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46" name="Picture 6" descr="C:\Users\Пользователь\Desktop\проект\DSC009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571612"/>
            <a:ext cx="6072230" cy="407196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072494" cy="796908"/>
          </a:xfrm>
        </p:spPr>
        <p:txBody>
          <a:bodyPr>
            <a:normAutofit fontScale="90000"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Арт-терапия</a:t>
            </a:r>
            <a:r>
              <a:rPr lang="ru-RU" sz="2800" b="1" dirty="0" smtClean="0">
                <a:solidFill>
                  <a:srgbClr val="FF0000"/>
                </a:solidFill>
              </a:rPr>
              <a:t> -</a:t>
            </a:r>
            <a:r>
              <a:rPr lang="ru-RU" sz="2800" b="1" dirty="0" smtClean="0">
                <a:solidFill>
                  <a:schemeClr val="accent1"/>
                </a:solidFill>
              </a:rPr>
              <a:t>  </a:t>
            </a:r>
            <a:r>
              <a:rPr lang="ru-RU" sz="2700" b="1" dirty="0" smtClean="0">
                <a:solidFill>
                  <a:srgbClr val="7030A0"/>
                </a:solidFill>
              </a:rPr>
              <a:t>облегчает общение в социуме;  выявляет психологические проблемы;   выявляет творческие способности.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Пользователь\Desktop\проект\DSC021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1214422"/>
            <a:ext cx="6034618" cy="442915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25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Совместные игры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1268" name="Picture 4" descr="C:\Users\Пользователь\Desktop\проект\DSC0184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857232"/>
            <a:ext cx="6534684" cy="4525963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Пользователь\Desktop\проект\DSC018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642918"/>
            <a:ext cx="6357983" cy="46434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3829048" cy="85725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Художественная литература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3504" y="142853"/>
            <a:ext cx="3500462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Дидактические игры, пособия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Пользователь\Desktop\проект\DSC020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71612"/>
            <a:ext cx="3786214" cy="492922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1027" name="Picture 3" descr="C:\Users\Пользователь\Desktop\проект\DSC021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1428736"/>
            <a:ext cx="3786213" cy="48577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1" name="Picture 3" descr="C:\Users\Пользователь\Desktop\проект\DSC02152.JPG"/>
          <p:cNvPicPr>
            <a:picLocks noChangeAspect="1" noChangeArrowheads="1"/>
          </p:cNvPicPr>
          <p:nvPr/>
        </p:nvPicPr>
        <p:blipFill>
          <a:blip r:embed="rId3" cstate="screen">
            <a:lum bright="21000"/>
          </a:blip>
          <a:srcRect/>
          <a:stretch>
            <a:fillRect/>
          </a:stretch>
        </p:blipFill>
        <p:spPr bwMode="auto">
          <a:xfrm>
            <a:off x="285720" y="428604"/>
            <a:ext cx="3500462" cy="30003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052" name="Picture 4" descr="C:\Users\Пользователь\Desktop\проект\DSC02151.JPG"/>
          <p:cNvPicPr>
            <a:picLocks noChangeAspect="1" noChangeArrowheads="1"/>
          </p:cNvPicPr>
          <p:nvPr/>
        </p:nvPicPr>
        <p:blipFill>
          <a:blip r:embed="rId4" cstate="screen">
            <a:lum bright="13000" contrast="17000"/>
          </a:blip>
          <a:srcRect/>
          <a:stretch>
            <a:fillRect/>
          </a:stretch>
        </p:blipFill>
        <p:spPr bwMode="auto">
          <a:xfrm>
            <a:off x="5786446" y="571480"/>
            <a:ext cx="3160705" cy="40703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053" name="Picture 5" descr="C:\Users\Пользователь\Desktop\проект\DSC02153.JPG"/>
          <p:cNvPicPr>
            <a:picLocks noChangeAspect="1" noChangeArrowheads="1"/>
          </p:cNvPicPr>
          <p:nvPr/>
        </p:nvPicPr>
        <p:blipFill>
          <a:blip r:embed="rId5" cstate="screen">
            <a:lum bright="12000"/>
          </a:blip>
          <a:srcRect/>
          <a:stretch>
            <a:fillRect/>
          </a:stretch>
        </p:blipFill>
        <p:spPr bwMode="auto">
          <a:xfrm>
            <a:off x="2857488" y="1500174"/>
            <a:ext cx="3357586" cy="421484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26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Элементы «Центра настроения» 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chemeClr val="accent1"/>
                </a:solidFill>
              </a:rPr>
              <a:t>«Стаканчик злости»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pic>
        <p:nvPicPr>
          <p:cNvPr id="8195" name="Picture 3" descr="C:\Users\Пользователь\Desktop\проект\DSC020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162695">
            <a:off x="858886" y="1739225"/>
            <a:ext cx="2870897" cy="358770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8196" name="Picture 4" descr="C:\Users\Пользователь\Desktop\проект\DSC021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33785">
            <a:off x="5428909" y="1728229"/>
            <a:ext cx="2714644" cy="35719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25"/>
            <a:ext cx="9191626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Игрушки для примирения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Пользователь\Desktop\проект\DSC021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1357298"/>
            <a:ext cx="2500330" cy="23574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6148" name="Picture 4" descr="C:\Users\Пользователь\Desktop\проект\DSC020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78742">
            <a:off x="387723" y="1274558"/>
            <a:ext cx="3000396" cy="385765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2050" name="Picture 2" descr="C:\Users\Пользователь\Desktop\проект\DSC020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91211">
            <a:off x="6054076" y="1188409"/>
            <a:ext cx="2928958" cy="392909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3" name="Picture 2" descr="C:\Users\Пользователь\Desktop\X_41gDOE5QXBWdBJJ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4286256"/>
            <a:ext cx="1500198" cy="1357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072494" cy="4572032"/>
          </a:xfrm>
          <a:ln w="38100">
            <a:solidFill>
              <a:schemeClr val="accent6"/>
            </a:solidFill>
          </a:ln>
        </p:spPr>
        <p:txBody>
          <a:bodyPr>
            <a:noAutofit/>
          </a:bodyPr>
          <a:lstStyle/>
          <a:p>
            <a:pPr marL="0" indent="179388">
              <a:buNone/>
            </a:pPr>
            <a:r>
              <a:rPr lang="en-US" sz="2800" b="1" dirty="0" smtClean="0"/>
              <a:t>      </a:t>
            </a:r>
            <a:r>
              <a:rPr lang="ru-RU" sz="2800" b="1" dirty="0" smtClean="0"/>
              <a:t>  </a:t>
            </a:r>
            <a:r>
              <a:rPr lang="ru-RU" sz="2800" dirty="0" smtClean="0"/>
              <a:t> С вступлением в силу  ФГОС ДО впервые на законодательном уровне обозначена очень важная задача «охрана и укрепление физического и психического здоровья детей, в том числе их эмоционального благополучия».</a:t>
            </a:r>
          </a:p>
          <a:p>
            <a:pPr marL="0" indent="179388">
              <a:buNone/>
            </a:pPr>
            <a:r>
              <a:rPr lang="ru-RU" sz="2800" b="1" dirty="0" smtClean="0"/>
              <a:t>  </a:t>
            </a:r>
            <a:r>
              <a:rPr lang="ru-RU" sz="2800" dirty="0" smtClean="0"/>
              <a:t>Проблема эмоционального самочувствия детей в ДОУ является одной из самых актуальных, так как положительное эмоциональное состояние относится к числу важнейших условий развития личности ребенка.</a:t>
            </a:r>
          </a:p>
          <a:p>
            <a:pPr marL="444500" indent="-444500">
              <a:buNone/>
            </a:pPr>
            <a:r>
              <a:rPr lang="ru-RU" sz="2800" b="1" dirty="0" smtClean="0"/>
              <a:t> </a:t>
            </a:r>
          </a:p>
          <a:p>
            <a:pPr>
              <a:buNone/>
            </a:pPr>
            <a:endParaRPr lang="ru-RU" sz="2800" b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5857916" cy="725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Коврик  примирения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Пользователь\Desktop\проект\DSC021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1142984"/>
            <a:ext cx="5857916" cy="438308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оект\veselyie-rebyata-shablon-prevyu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1214422"/>
            <a:ext cx="3000396" cy="2786082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>Семейный  альбом </a:t>
            </a:r>
            <a:r>
              <a:rPr lang="en-US" sz="3100" b="1" dirty="0" smtClean="0">
                <a:solidFill>
                  <a:srgbClr val="0070C0"/>
                </a:solidFill>
              </a:rPr>
              <a:t/>
            </a:r>
            <a:br>
              <a:rPr lang="en-US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и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  альбом группы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5" name="Picture 3" descr="C:\Users\Пользователь\Desktop\проект\DSC021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285728"/>
            <a:ext cx="4286280" cy="49751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-47625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285860"/>
            <a:ext cx="3257544" cy="27146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«Уголок уединения»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4339" name="Picture 3" descr="C:\Users\Пользователь\Desktop\проект\DSC018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308642"/>
            <a:ext cx="4000528" cy="490630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6386" name="Picture 2" descr="C:\Users\Пользователь\Desktop\проект\11418_html_m6462404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357298"/>
            <a:ext cx="6429420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25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290"/>
            <a:ext cx="6329378" cy="44291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Задача воспитателя </a:t>
            </a:r>
            <a:r>
              <a:rPr lang="ru-RU" sz="2800" dirty="0" smtClean="0">
                <a:solidFill>
                  <a:srgbClr val="FF0000"/>
                </a:solidFill>
              </a:rPr>
              <a:t>–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/>
              <a:t>     </a:t>
            </a:r>
            <a:r>
              <a:rPr lang="ru-RU" sz="2800" dirty="0" smtClean="0"/>
              <a:t> создание  эмоционально-развивающей среды, такой, которая способствует разностороннему и полноценному развитию эмоционально-чувственной сферы ребенка и </a:t>
            </a:r>
            <a:r>
              <a:rPr lang="ru-RU" sz="2800" b="1" dirty="0" smtClean="0">
                <a:solidFill>
                  <a:srgbClr val="0070C0"/>
                </a:solidFill>
              </a:rPr>
              <a:t>положительного психологического климата в группе.</a:t>
            </a:r>
          </a:p>
          <a:p>
            <a:endParaRPr lang="ru-RU" sz="2400" dirty="0"/>
          </a:p>
        </p:txBody>
      </p:sp>
      <p:pic>
        <p:nvPicPr>
          <p:cNvPr id="3" name="Picture 2" descr="C:\Users\Пользователь\Desktop\89711546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43700" y="1785926"/>
            <a:ext cx="218601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Признаками благоприятного эмоционально-психологического климата в группе ДОУ являются: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000768"/>
            <a:ext cx="8229600" cy="125395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b="1" i="1" dirty="0" smtClean="0"/>
              <a:t> </a:t>
            </a:r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0800000" flipV="1">
            <a:off x="714348" y="1131820"/>
            <a:ext cx="7858180" cy="446276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орошее настроение детей в течение   	всего 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дня;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доброжелательность по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отношению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сверстникам и взрослым;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 </a:t>
            </a:r>
            <a:r>
              <a:rPr lang="en-US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способность детей занять себя 	интересным </a:t>
            </a:r>
            <a:r>
              <a:rPr lang="en-US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    	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делом;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lang="ru-RU" sz="2800" b="1" dirty="0" smtClean="0">
              <a:solidFill>
                <a:srgbClr val="6600FF"/>
              </a:solidFill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Пользователь\Desktop\child (759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4786322"/>
            <a:ext cx="942975" cy="60007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7"/>
            <a:ext cx="7929618" cy="4429156"/>
          </a:xfrm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Желание  участвовать в коллективной деятельности;</a:t>
            </a:r>
            <a:endParaRPr lang="en-US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отсутствие детей - аутсайдеров;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возможность детей </a:t>
            </a:r>
            <a:r>
              <a:rPr lang="en-US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уединиться;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отсутствие давления  со стороны взрослых;</a:t>
            </a: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endParaRPr lang="ru-RU" sz="2800" b="1" dirty="0" smtClean="0">
              <a:solidFill>
                <a:srgbClr val="6600FF"/>
              </a:solidFill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endParaRPr lang="ru-RU" sz="280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Созданию эмоционально-психологического благополучия детей в группе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способствуют следующие условия: 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3"/>
            <a:ext cx="8001056" cy="3786215"/>
          </a:xfrm>
          <a:ln w="38100">
            <a:solidFill>
              <a:srgbClr val="00B0F0"/>
            </a:solidFill>
          </a:ln>
        </p:spPr>
        <p:txBody>
          <a:bodyPr>
            <a:normAutofit fontScale="25000" lnSpcReduction="20000"/>
          </a:bodyPr>
          <a:lstStyle/>
          <a:p>
            <a:pPr lvl="0">
              <a:buFont typeface="Wingdings" pitchFamily="2" charset="2"/>
              <a:buChar char="Ø"/>
            </a:pP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sz="9600" b="1" dirty="0" smtClean="0">
                <a:solidFill>
                  <a:srgbClr val="002060"/>
                </a:solidFill>
              </a:rPr>
              <a:t>Разнообразие занятости детей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b="1" dirty="0" smtClean="0">
                <a:solidFill>
                  <a:srgbClr val="002060"/>
                </a:solidFill>
              </a:rPr>
              <a:t>проведение «утра радостных встреч», 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b="1" dirty="0" smtClean="0">
                <a:solidFill>
                  <a:srgbClr val="002060"/>
                </a:solidFill>
              </a:rPr>
              <a:t>использование методов  психологической коррекции;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b="1" dirty="0" smtClean="0">
                <a:solidFill>
                  <a:srgbClr val="002060"/>
                </a:solidFill>
              </a:rPr>
              <a:t>подбор и использование дидактических игр, методических пособий, направленных на формирование доброжелательного отношения друг к другу;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b="1" dirty="0" smtClean="0">
                <a:solidFill>
                  <a:srgbClr val="002060"/>
                </a:solidFill>
              </a:rPr>
              <a:t> наличие «семейных альбомов», альбома событий в группе, «телефонов доверия»;</a:t>
            </a:r>
          </a:p>
          <a:p>
            <a:pPr lvl="0">
              <a:buFont typeface="Wingdings" pitchFamily="2" charset="2"/>
              <a:buChar char="Ø"/>
            </a:pPr>
            <a:r>
              <a:rPr lang="ru-RU" sz="9600" b="1" dirty="0" smtClean="0">
                <a:solidFill>
                  <a:srgbClr val="002060"/>
                </a:solidFill>
              </a:rPr>
              <a:t> наличие «уголков </a:t>
            </a:r>
            <a:r>
              <a:rPr lang="ru-RU" sz="9600" b="1" dirty="0" err="1" smtClean="0">
                <a:solidFill>
                  <a:srgbClr val="002060"/>
                </a:solidFill>
              </a:rPr>
              <a:t>психорелаксации</a:t>
            </a:r>
            <a:r>
              <a:rPr lang="ru-RU" sz="9600" b="1" dirty="0" smtClean="0">
                <a:solidFill>
                  <a:srgbClr val="002060"/>
                </a:solidFill>
              </a:rPr>
              <a:t>», «места уединения»;</a:t>
            </a:r>
            <a:endParaRPr lang="ru-RU" sz="80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7625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Разнообразие занятости детей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Пользователь\Desktop\проект\DSC007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142984"/>
            <a:ext cx="4214810" cy="335758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6" name="Picture 3" descr="C:\Users\Пользователь\Desktop\проект\DSC021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714356"/>
            <a:ext cx="3929090" cy="478471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>
            <a:off x="4500562" y="1600201"/>
            <a:ext cx="71438" cy="390050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25" y="0"/>
            <a:ext cx="9191625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Методы психологической коррекции: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1"/>
            <a:ext cx="6286544" cy="3400436"/>
          </a:xfrm>
          <a:ln w="381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002060"/>
                </a:solidFill>
              </a:rPr>
              <a:t>Психогимнастика</a:t>
            </a:r>
            <a:r>
              <a:rPr lang="ru-RU" sz="2800" b="1" dirty="0" smtClean="0">
                <a:solidFill>
                  <a:srgbClr val="002060"/>
                </a:solidFill>
              </a:rPr>
              <a:t>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Релаксация;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002060"/>
                </a:solidFill>
              </a:rPr>
              <a:t>Сказкотерапия</a:t>
            </a:r>
            <a:r>
              <a:rPr lang="ru-RU" sz="2800" b="1" dirty="0" smtClean="0">
                <a:solidFill>
                  <a:srgbClr val="002060"/>
                </a:solidFill>
              </a:rPr>
              <a:t>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002060"/>
                </a:solidFill>
              </a:rPr>
              <a:t>Арт</a:t>
            </a:r>
            <a:r>
              <a:rPr lang="ru-RU" sz="2800" b="1" dirty="0" smtClean="0">
                <a:solidFill>
                  <a:srgbClr val="002060"/>
                </a:solidFill>
              </a:rPr>
              <a:t> - терапия (коллективное творчество);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Совместные игры.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Пользователь\Desktop\veselyie-rebyata-shablon-prevyu-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91626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972452" cy="2786082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+mn-lt"/>
                <a:cs typeface="Arial" pitchFamily="34" charset="0"/>
              </a:rPr>
              <a:t>Психогимнастика</a:t>
            </a:r>
            <a:r>
              <a:rPr lang="ru-RU" sz="2400" dirty="0" smtClean="0">
                <a:solidFill>
                  <a:srgbClr val="0070C0"/>
                </a:solidFill>
                <a:latin typeface="+mn-lt"/>
                <a:cs typeface="Arial" pitchFamily="34" charset="0"/>
              </a:rPr>
              <a:t> </a:t>
            </a:r>
            <a:r>
              <a:rPr lang="ru-RU" sz="2400" b="1" dirty="0" smtClean="0">
                <a:latin typeface="+mn-lt"/>
                <a:cs typeface="Arial" pitchFamily="34" charset="0"/>
              </a:rPr>
              <a:t>– </a:t>
            </a:r>
            <a:r>
              <a:rPr lang="ru-RU" sz="2400" b="1" dirty="0" smtClean="0">
                <a:solidFill>
                  <a:srgbClr val="7030A0"/>
                </a:solidFill>
                <a:latin typeface="+mn-lt"/>
                <a:cs typeface="Arial" pitchFamily="34" charset="0"/>
              </a:rPr>
              <a:t>это курс специальных занятий (этюдов, игр, упражнений), направленных на развитие и коррекцию различных сторон психики ребенка (как его познавательной, так и эмоционально-личностной сферы</a:t>
            </a:r>
            <a:r>
              <a:rPr lang="ru-RU" sz="2400" b="1" dirty="0" smtClean="0">
                <a:latin typeface="+mn-lt"/>
                <a:cs typeface="Arial" pitchFamily="34" charset="0"/>
              </a:rPr>
              <a:t>).</a:t>
            </a:r>
            <a:endParaRPr lang="ru-RU" sz="2400" b="1" dirty="0">
              <a:latin typeface="+mn-lt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000372"/>
            <a:ext cx="7858180" cy="2428892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r>
              <a:rPr lang="ru-RU" sz="2400" b="1" dirty="0" smtClean="0">
                <a:solidFill>
                  <a:srgbClr val="FF0000"/>
                </a:solidFill>
                <a:cs typeface="Arial" pitchFamily="34" charset="0"/>
              </a:rPr>
              <a:t>      Релаксация</a:t>
            </a:r>
            <a:r>
              <a:rPr lang="ru-RU" sz="2400" dirty="0" smtClean="0">
                <a:solidFill>
                  <a:srgbClr val="FF0000"/>
                </a:solidFill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cs typeface="Arial" pitchFamily="34" charset="0"/>
              </a:rPr>
              <a:t>направлена на то, чтобы научить ребенка произвольно расслаблять мышцы, эмоционально успокаиваться, чтобы настроиться на предстоящую работу, а также снимать эмоциональное напряжение после стрессовых ситуаций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</a:p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254</Words>
  <Application>Microsoft Office PowerPoint</Application>
  <PresentationFormat>Экран (4:3)</PresentationFormat>
  <Paragraphs>63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 Признаками благоприятного эмоционально-психологического климата в группе ДОУ являются: </vt:lpstr>
      <vt:lpstr>Слайд 5</vt:lpstr>
      <vt:lpstr>Созданию эмоционально-психологического благополучия детей в группе   способствуют следующие условия: </vt:lpstr>
      <vt:lpstr>Разнообразие занятости детей</vt:lpstr>
      <vt:lpstr>Методы психологической коррекции:</vt:lpstr>
      <vt:lpstr>Психогимнастика – это курс специальных занятий (этюдов, игр, упражнений), направленных на развитие и коррекцию различных сторон психики ребенка (как его познавательной, так и эмоционально-личностной сферы).</vt:lpstr>
      <vt:lpstr>Слайд 10</vt:lpstr>
      <vt:lpstr>Слайд 11</vt:lpstr>
      <vt:lpstr>Сказкотерапия – снижает уровень тревожности, способствует установлению положительных взаимоотношений с другими детьми.</vt:lpstr>
      <vt:lpstr>Арт-терапия -  облегчает общение в социуме;  выявляет психологические проблемы;   выявляет творческие способности.</vt:lpstr>
      <vt:lpstr>Совместные игры</vt:lpstr>
      <vt:lpstr>Слайд 15</vt:lpstr>
      <vt:lpstr>Слайд 16</vt:lpstr>
      <vt:lpstr>Слайд 17</vt:lpstr>
      <vt:lpstr>Элементы «Центра настроения» : «Стаканчик злости»</vt:lpstr>
      <vt:lpstr>Игрушки для примирения</vt:lpstr>
      <vt:lpstr>Коврик  примирения</vt:lpstr>
      <vt:lpstr>Семейный  альбом  и   альбом группы </vt:lpstr>
      <vt:lpstr>«Уголок уединения»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120</cp:revision>
  <dcterms:created xsi:type="dcterms:W3CDTF">2016-03-14T06:38:40Z</dcterms:created>
  <dcterms:modified xsi:type="dcterms:W3CDTF">2021-10-20T16:44:55Z</dcterms:modified>
</cp:coreProperties>
</file>