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365" r:id="rId3"/>
    <p:sldId id="274" r:id="rId4"/>
    <p:sldId id="273" r:id="rId5"/>
    <p:sldId id="418" r:id="rId6"/>
    <p:sldId id="366" r:id="rId7"/>
    <p:sldId id="339" r:id="rId8"/>
    <p:sldId id="275" r:id="rId9"/>
    <p:sldId id="401" r:id="rId10"/>
    <p:sldId id="341" r:id="rId11"/>
    <p:sldId id="342" r:id="rId12"/>
    <p:sldId id="310" r:id="rId13"/>
    <p:sldId id="422" r:id="rId14"/>
    <p:sldId id="367" r:id="rId15"/>
    <p:sldId id="396" r:id="rId16"/>
    <p:sldId id="397" r:id="rId17"/>
    <p:sldId id="377" r:id="rId18"/>
    <p:sldId id="382" r:id="rId19"/>
  </p:sldIdLst>
  <p:sldSz cx="9144000" cy="6858000" type="screen4x3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5" pos="2880" userDrawn="1">
          <p15:clr>
            <a:srgbClr val="A4A3A4"/>
          </p15:clr>
        </p15:guide>
        <p15:guide id="6" pos="75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06" autoAdjust="0"/>
    <p:restoredTop sz="95461" autoAdjust="0"/>
  </p:normalViewPr>
  <p:slideViewPr>
    <p:cSldViewPr showGuides="1">
      <p:cViewPr varScale="1">
        <p:scale>
          <a:sx n="87" d="100"/>
          <a:sy n="87" d="100"/>
        </p:scale>
        <p:origin x="1686" y="90"/>
      </p:cViewPr>
      <p:guideLst>
        <p:guide orient="horz" pos="2160"/>
        <p:guide pos="2880"/>
        <p:guide pos="75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5" d="100"/>
          <a:sy n="85" d="100"/>
        </p:scale>
        <p:origin x="3054" y="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A3BC5DFD-D59C-4A78-9863-7389301FC12B}" type="datetime1">
              <a:rPr lang="ru-RU" smtClean="0"/>
              <a:t>20.10.2021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4360E59-1627-4404-ACC5-51C744AB0F2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62254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rtl="0"/>
            <a:fld id="{4772CC64-04AB-4F40-B370-C9EC22A15BA9}" type="datetime1">
              <a:rPr lang="ru-RU" smtClean="0"/>
              <a:t>20.10.2021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 smtClean="0"/>
              <a:t>Щелкните, чтобы изменить стили текста образца слайда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rtl="0"/>
            <a:fld id="{841221E5-7225-48EB-A4EE-420E7BFCF70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66699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99060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96123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15456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03221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58909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29458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35788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16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59979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17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94816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03891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03036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53198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80782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8615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91518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06266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68829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4227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 bwMode="ltGray">
          <a:xfrm>
            <a:off x="8686800" y="5638800"/>
            <a:ext cx="457200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sz="1800" dirty="0"/>
          </a:p>
        </p:txBody>
      </p:sp>
      <p:sp>
        <p:nvSpPr>
          <p:cNvPr id="9" name="Прямоугольник 8"/>
          <p:cNvSpPr/>
          <p:nvPr/>
        </p:nvSpPr>
        <p:spPr bwMode="gray">
          <a:xfrm>
            <a:off x="8458200" y="5638800"/>
            <a:ext cx="228600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sz="1800" dirty="0"/>
          </a:p>
        </p:txBody>
      </p:sp>
      <p:sp>
        <p:nvSpPr>
          <p:cNvPr id="10" name="Прямоугольник 9"/>
          <p:cNvSpPr/>
          <p:nvPr/>
        </p:nvSpPr>
        <p:spPr bwMode="ltGray">
          <a:xfrm>
            <a:off x="914401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sz="1800" dirty="0"/>
          </a:p>
        </p:txBody>
      </p:sp>
      <p:sp>
        <p:nvSpPr>
          <p:cNvPr id="11" name="Прямоугольник 10"/>
          <p:cNvSpPr/>
          <p:nvPr/>
        </p:nvSpPr>
        <p:spPr bwMode="gray">
          <a:xfrm>
            <a:off x="1" y="0"/>
            <a:ext cx="9144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sz="1800" dirty="0"/>
          </a:p>
        </p:txBody>
      </p:sp>
      <p:sp>
        <p:nvSpPr>
          <p:cNvPr id="12" name="Прямоугольник 11"/>
          <p:cNvSpPr/>
          <p:nvPr/>
        </p:nvSpPr>
        <p:spPr bwMode="ltGray">
          <a:xfrm>
            <a:off x="0" y="5638800"/>
            <a:ext cx="9144000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sz="1800" dirty="0"/>
          </a:p>
        </p:txBody>
      </p:sp>
      <p:cxnSp>
        <p:nvCxnSpPr>
          <p:cNvPr id="13" name="Прямая соединительная линия 12"/>
          <p:cNvCxnSpPr/>
          <p:nvPr/>
        </p:nvCxnSpPr>
        <p:spPr bwMode="white">
          <a:xfrm>
            <a:off x="8682231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 bwMode="black">
          <a:xfrm>
            <a:off x="0" y="5643132"/>
            <a:ext cx="9123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sz="1800" dirty="0"/>
          </a:p>
        </p:txBody>
      </p:sp>
      <p:cxnSp>
        <p:nvCxnSpPr>
          <p:cNvPr id="15" name="Прямая соединительная линия 14"/>
          <p:cNvCxnSpPr/>
          <p:nvPr/>
        </p:nvCxnSpPr>
        <p:spPr bwMode="white">
          <a:xfrm>
            <a:off x="914401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 bwMode="white">
          <a:xfrm>
            <a:off x="0" y="5631204"/>
            <a:ext cx="137160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и"/>
          <p:cNvSpPr>
            <a:spLocks/>
          </p:cNvSpPr>
          <p:nvPr/>
        </p:nvSpPr>
        <p:spPr bwMode="white">
          <a:xfrm>
            <a:off x="207401" y="6032500"/>
            <a:ext cx="445008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vert="horz" wrap="square" lIns="121899" tIns="60949" rIns="121899" bIns="60949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21977" y="1600201"/>
            <a:ext cx="6248400" cy="2680127"/>
          </a:xfrm>
        </p:spPr>
        <p:txBody>
          <a:bodyPr rtlCol="0">
            <a:noAutofit/>
          </a:bodyPr>
          <a:lstStyle>
            <a:lvl1pPr>
              <a:defRPr sz="54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1976" y="4344916"/>
            <a:ext cx="5638800" cy="1116085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E3BD51F4-6DD1-4B13-87B6-9DD97D12864F}" type="datetime1">
              <a:rPr lang="ru-RU" smtClean="0"/>
              <a:t>20.10.2021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001893" y="6356352"/>
            <a:ext cx="457200" cy="365125"/>
          </a:xfrm>
        </p:spPr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7DC1BBB0-96F0-4077-A278-0F3FB5C104D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795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6B9D3E0-BBC4-4F33-8574-97678470AE08}" type="datetime1">
              <a:rPr lang="ru-RU" smtClean="0"/>
              <a:t>20.10.2021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088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black">
          <a:xfrm>
            <a:off x="8915400" y="0"/>
            <a:ext cx="228600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sz="1800" dirty="0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462978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sz="1800" dirty="0"/>
          </a:p>
        </p:txBody>
      </p:sp>
      <p:sp>
        <p:nvSpPr>
          <p:cNvPr id="9" name="Прямоугольник 8"/>
          <p:cNvSpPr/>
          <p:nvPr/>
        </p:nvSpPr>
        <p:spPr bwMode="gray">
          <a:xfrm>
            <a:off x="0" y="0"/>
            <a:ext cx="457200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sz="1800" dirty="0"/>
          </a:p>
        </p:txBody>
      </p:sp>
      <p:sp>
        <p:nvSpPr>
          <p:cNvPr id="10" name="Прямоугольник 9"/>
          <p:cNvSpPr/>
          <p:nvPr/>
        </p:nvSpPr>
        <p:spPr bwMode="black">
          <a:xfrm>
            <a:off x="462978" y="736219"/>
            <a:ext cx="457200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sz="1800" dirty="0"/>
          </a:p>
        </p:txBody>
      </p:sp>
      <p:cxnSp>
        <p:nvCxnSpPr>
          <p:cNvPr id="11" name="Прямая соединительная линия 10"/>
          <p:cNvCxnSpPr/>
          <p:nvPr/>
        </p:nvCxnSpPr>
        <p:spPr bwMode="white">
          <a:xfrm>
            <a:off x="462978" y="736219"/>
            <a:ext cx="4572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 bwMode="white">
          <a:xfrm>
            <a:off x="462978" y="1345819"/>
            <a:ext cx="4572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и"/>
          <p:cNvSpPr>
            <a:spLocks/>
          </p:cNvSpPr>
          <p:nvPr/>
        </p:nvSpPr>
        <p:spPr bwMode="white">
          <a:xfrm rot="5400000">
            <a:off x="525249" y="934836"/>
            <a:ext cx="336023" cy="220630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sz="1800" dirty="0"/>
          </a:p>
        </p:txBody>
      </p:sp>
      <p:cxnSp>
        <p:nvCxnSpPr>
          <p:cNvPr id="14" name="Прямая соединительная линия 13"/>
          <p:cNvCxnSpPr/>
          <p:nvPr/>
        </p:nvCxnSpPr>
        <p:spPr bwMode="white">
          <a:xfrm>
            <a:off x="462978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01584" y="685800"/>
            <a:ext cx="1340994" cy="5486400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99272" y="685800"/>
            <a:ext cx="5887983" cy="5486400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326B358-48F2-46B3-8CAC-16AEF25AF4E6}" type="datetime1">
              <a:rPr lang="ru-RU" smtClean="0"/>
              <a:t>20.10.2021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281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9609CBF-9747-4AEB-82C7-387E10E4E8D3}" type="datetime1">
              <a:rPr lang="ru-RU" smtClean="0"/>
              <a:t>20.10.2021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553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 bwMode="black">
          <a:xfrm>
            <a:off x="8686800" y="5638800"/>
            <a:ext cx="457200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sz="1800" dirty="0"/>
          </a:p>
        </p:txBody>
      </p:sp>
      <p:sp>
        <p:nvSpPr>
          <p:cNvPr id="20" name="Прямоугольник 19"/>
          <p:cNvSpPr/>
          <p:nvPr/>
        </p:nvSpPr>
        <p:spPr bwMode="gray">
          <a:xfrm>
            <a:off x="8458200" y="5638800"/>
            <a:ext cx="228600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sz="1800" dirty="0"/>
          </a:p>
        </p:txBody>
      </p:sp>
      <p:sp>
        <p:nvSpPr>
          <p:cNvPr id="24" name="Прямоугольник 23"/>
          <p:cNvSpPr/>
          <p:nvPr/>
        </p:nvSpPr>
        <p:spPr bwMode="gray">
          <a:xfrm>
            <a:off x="912352" y="5638800"/>
            <a:ext cx="457200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sz="1800" dirty="0"/>
          </a:p>
        </p:txBody>
      </p:sp>
      <p:sp>
        <p:nvSpPr>
          <p:cNvPr id="21" name="Прямоугольник 20"/>
          <p:cNvSpPr/>
          <p:nvPr/>
        </p:nvSpPr>
        <p:spPr bwMode="ltGray">
          <a:xfrm>
            <a:off x="0" y="5638800"/>
            <a:ext cx="9144000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sz="1800" dirty="0"/>
          </a:p>
        </p:txBody>
      </p:sp>
      <p:cxnSp>
        <p:nvCxnSpPr>
          <p:cNvPr id="22" name="Прямая соединительная линия 21"/>
          <p:cNvCxnSpPr/>
          <p:nvPr/>
        </p:nvCxnSpPr>
        <p:spPr bwMode="white">
          <a:xfrm>
            <a:off x="8682231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 bwMode="black">
          <a:xfrm>
            <a:off x="0" y="5643132"/>
            <a:ext cx="9123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sz="1800" dirty="0"/>
          </a:p>
        </p:txBody>
      </p:sp>
      <p:sp>
        <p:nvSpPr>
          <p:cNvPr id="18" name="Пи"/>
          <p:cNvSpPr>
            <a:spLocks/>
          </p:cNvSpPr>
          <p:nvPr/>
        </p:nvSpPr>
        <p:spPr bwMode="white">
          <a:xfrm>
            <a:off x="207401" y="6032500"/>
            <a:ext cx="445008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vert="horz" wrap="square" lIns="121899" tIns="60949" rIns="121899" bIns="60949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sz="1800" dirty="0"/>
          </a:p>
        </p:txBody>
      </p:sp>
      <p:cxnSp>
        <p:nvCxnSpPr>
          <p:cNvPr id="23" name="Прямая соединительная линия 22"/>
          <p:cNvCxnSpPr/>
          <p:nvPr/>
        </p:nvCxnSpPr>
        <p:spPr bwMode="white">
          <a:xfrm>
            <a:off x="912352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 bwMode="black">
          <a:xfrm>
            <a:off x="8686800" y="0"/>
            <a:ext cx="457200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sz="1800" dirty="0"/>
          </a:p>
        </p:txBody>
      </p:sp>
      <p:sp>
        <p:nvSpPr>
          <p:cNvPr id="27" name="Прямоугольник 26"/>
          <p:cNvSpPr/>
          <p:nvPr/>
        </p:nvSpPr>
        <p:spPr bwMode="gray">
          <a:xfrm>
            <a:off x="8458200" y="0"/>
            <a:ext cx="228600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sz="1800" dirty="0"/>
          </a:p>
        </p:txBody>
      </p:sp>
      <p:sp>
        <p:nvSpPr>
          <p:cNvPr id="28" name="Прямоугольник 27"/>
          <p:cNvSpPr/>
          <p:nvPr/>
        </p:nvSpPr>
        <p:spPr bwMode="gray">
          <a:xfrm>
            <a:off x="914401" y="0"/>
            <a:ext cx="457200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sz="18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-1" y="0"/>
            <a:ext cx="914400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sz="1800" dirty="0"/>
          </a:p>
        </p:txBody>
      </p:sp>
      <p:sp>
        <p:nvSpPr>
          <p:cNvPr id="30" name="Прямоугольник 29"/>
          <p:cNvSpPr/>
          <p:nvPr/>
        </p:nvSpPr>
        <p:spPr bwMode="ltGray">
          <a:xfrm>
            <a:off x="0" y="0"/>
            <a:ext cx="9144000" cy="6096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sz="1800" dirty="0"/>
          </a:p>
        </p:txBody>
      </p:sp>
      <p:cxnSp>
        <p:nvCxnSpPr>
          <p:cNvPr id="31" name="Прямая соединительная линия 30"/>
          <p:cNvCxnSpPr/>
          <p:nvPr/>
        </p:nvCxnSpPr>
        <p:spPr bwMode="white">
          <a:xfrm>
            <a:off x="8682231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 bwMode="black">
          <a:xfrm>
            <a:off x="0" y="0"/>
            <a:ext cx="912352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sz="1800" dirty="0"/>
          </a:p>
        </p:txBody>
      </p:sp>
      <p:cxnSp>
        <p:nvCxnSpPr>
          <p:cNvPr id="33" name="Прямая соединительная линия 32"/>
          <p:cNvCxnSpPr/>
          <p:nvPr/>
        </p:nvCxnSpPr>
        <p:spPr bwMode="white">
          <a:xfrm>
            <a:off x="914401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9272" y="1600201"/>
            <a:ext cx="6214072" cy="2654064"/>
          </a:xfrm>
        </p:spPr>
        <p:txBody>
          <a:bodyPr rtlCol="0" anchor="b">
            <a:normAutofit/>
          </a:bodyPr>
          <a:lstStyle>
            <a:lvl1pPr algn="l">
              <a:defRPr sz="5400" b="0" cap="none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99273" y="4259997"/>
            <a:ext cx="5449886" cy="1150203"/>
          </a:xfrm>
        </p:spPr>
        <p:txBody>
          <a:bodyPr rtlCol="0" anchor="t">
            <a:norm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3F886A0F-6049-4271-9331-EB1EA2811F2C}" type="datetime1">
              <a:rPr lang="ru-RU" smtClean="0"/>
              <a:t>20.10.2021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002012" y="6356352"/>
            <a:ext cx="457200" cy="365125"/>
          </a:xfrm>
        </p:spPr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7DC1BBB0-96F0-4077-A278-0F3FB5C104D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446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95388" y="1600200"/>
            <a:ext cx="3611880" cy="4572000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22520" y="1600200"/>
            <a:ext cx="3611880" cy="4572000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454E185-5329-45FB-8426-C27DC921D947}" type="datetime1">
              <a:rPr lang="ru-RU" smtClean="0"/>
              <a:t>20.10.2021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911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95389" y="1499616"/>
            <a:ext cx="3615107" cy="93878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95388" y="2514707"/>
            <a:ext cx="3611880" cy="3657493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919293" y="1499616"/>
            <a:ext cx="3615107" cy="93878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919293" y="2514600"/>
            <a:ext cx="3615107" cy="3655568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124BBBF-EFF9-4FFC-A2ED-6D1692057A37}" type="datetime1">
              <a:rPr lang="ru-RU" smtClean="0"/>
              <a:t>20.10.2021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835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48E6216-1211-4EFB-94F8-622D59E75869}" type="datetime1">
              <a:rPr lang="ru-RU" smtClean="0"/>
              <a:t>20.10.2021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357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ltGray">
          <a:xfrm>
            <a:off x="469802" y="0"/>
            <a:ext cx="2286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sz="1800" dirty="0"/>
          </a:p>
        </p:txBody>
      </p:sp>
      <p:sp>
        <p:nvSpPr>
          <p:cNvPr id="6" name="Прямоугольник 5"/>
          <p:cNvSpPr/>
          <p:nvPr/>
        </p:nvSpPr>
        <p:spPr bwMode="gray">
          <a:xfrm>
            <a:off x="0" y="0"/>
            <a:ext cx="457200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sz="1800" dirty="0"/>
          </a:p>
        </p:txBody>
      </p:sp>
      <p:cxnSp>
        <p:nvCxnSpPr>
          <p:cNvPr id="7" name="Прямая соединительная линия 6"/>
          <p:cNvCxnSpPr/>
          <p:nvPr/>
        </p:nvCxnSpPr>
        <p:spPr bwMode="white">
          <a:xfrm>
            <a:off x="462978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 bwMode="gray">
          <a:xfrm>
            <a:off x="8229600" y="0"/>
            <a:ext cx="692146" cy="6858000"/>
          </a:xfrm>
          <a:prstGeom prst="rect">
            <a:avLst/>
          </a:prstGeom>
          <a:solidFill>
            <a:schemeClr val="accent1">
              <a:lumMod val="75000"/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sz="1800" dirty="0"/>
          </a:p>
        </p:txBody>
      </p:sp>
      <p:sp>
        <p:nvSpPr>
          <p:cNvPr id="9" name="Прямоугольник 8"/>
          <p:cNvSpPr/>
          <p:nvPr/>
        </p:nvSpPr>
        <p:spPr bwMode="black">
          <a:xfrm>
            <a:off x="8921746" y="0"/>
            <a:ext cx="228600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sz="180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024CFA4-7197-4556-AB75-289AF7338966}" type="datetime1">
              <a:rPr lang="ru-RU" smtClean="0"/>
              <a:t>20.10.2021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7DC1BBB0-96F0-4077-A278-0F3FB5C104D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38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 bwMode="gray">
          <a:xfrm>
            <a:off x="466466" y="0"/>
            <a:ext cx="3111598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sz="1800" dirty="0"/>
          </a:p>
        </p:txBody>
      </p:sp>
      <p:sp>
        <p:nvSpPr>
          <p:cNvPr id="9" name="Прямоугольник 8"/>
          <p:cNvSpPr/>
          <p:nvPr/>
        </p:nvSpPr>
        <p:spPr bwMode="ltGray">
          <a:xfrm>
            <a:off x="0" y="0"/>
            <a:ext cx="457200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sz="1800" dirty="0"/>
          </a:p>
        </p:txBody>
      </p:sp>
      <p:cxnSp>
        <p:nvCxnSpPr>
          <p:cNvPr id="10" name="Прямая соединительная линия 9"/>
          <p:cNvCxnSpPr/>
          <p:nvPr/>
        </p:nvCxnSpPr>
        <p:spPr bwMode="white">
          <a:xfrm>
            <a:off x="466465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 bwMode="gray">
          <a:xfrm>
            <a:off x="8915400" y="0"/>
            <a:ext cx="228600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>
          <a:xfrm>
            <a:off x="805890" y="381000"/>
            <a:ext cx="2470710" cy="1371600"/>
          </a:xfrm>
        </p:spPr>
        <p:txBody>
          <a:bodyPr rtlCol="0" anchor="b">
            <a:normAutofit/>
          </a:bodyPr>
          <a:lstStyle>
            <a:lvl1pPr algn="l">
              <a:defRPr sz="2800" b="0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6200" y="482600"/>
            <a:ext cx="4648200" cy="5689600"/>
          </a:xfrm>
        </p:spPr>
        <p:txBody>
          <a:bodyPr rtlCol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white">
          <a:xfrm>
            <a:off x="805890" y="1828800"/>
            <a:ext cx="2470710" cy="4343400"/>
          </a:xfrm>
        </p:spPr>
        <p:txBody>
          <a:bodyPr rtlCol="0"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15A10CC-D6A2-4D83-9EE1-0A240BD45A04}" type="datetime1">
              <a:rPr lang="ru-RU" smtClean="0"/>
              <a:t>20.10.2021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804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 bwMode="gray">
          <a:xfrm>
            <a:off x="0" y="0"/>
            <a:ext cx="457200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sz="1800" dirty="0"/>
          </a:p>
        </p:txBody>
      </p:sp>
      <p:sp>
        <p:nvSpPr>
          <p:cNvPr id="8" name="Прямоугольник 7"/>
          <p:cNvSpPr/>
          <p:nvPr/>
        </p:nvSpPr>
        <p:spPr bwMode="black">
          <a:xfrm>
            <a:off x="8915400" y="0"/>
            <a:ext cx="228600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sz="1800" dirty="0"/>
          </a:p>
        </p:txBody>
      </p:sp>
      <p:sp>
        <p:nvSpPr>
          <p:cNvPr id="9" name="Прямоугольник 8"/>
          <p:cNvSpPr/>
          <p:nvPr/>
        </p:nvSpPr>
        <p:spPr bwMode="ltGray">
          <a:xfrm>
            <a:off x="3657600" y="0"/>
            <a:ext cx="5264146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5890" y="381000"/>
            <a:ext cx="2470710" cy="1371600"/>
          </a:xfrm>
        </p:spPr>
        <p:txBody>
          <a:bodyPr rtlCol="0" anchor="b">
            <a:normAutofit/>
          </a:bodyPr>
          <a:lstStyle>
            <a:lvl1pPr algn="l">
              <a:defRPr sz="2800" b="0" cap="all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 hasCustomPrompt="1"/>
          </p:nvPr>
        </p:nvSpPr>
        <p:spPr bwMode="auto">
          <a:xfrm>
            <a:off x="3886200" y="482600"/>
            <a:ext cx="4648200" cy="5689600"/>
          </a:xfrm>
          <a:ln w="19050">
            <a:solidFill>
              <a:schemeClr val="bg1"/>
            </a:solidFill>
          </a:ln>
        </p:spPr>
        <p:txBody>
          <a:bodyPr rtlCol="0">
            <a:normAutofit/>
          </a:bodyPr>
          <a:lstStyle>
            <a:lvl1pPr marL="0" indent="0" rtl="0">
              <a:buNone/>
              <a:defRPr sz="2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dirty="0" smtClean="0"/>
              <a:t>Щелкните значок, чтобы добавить фото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05890" y="1828800"/>
            <a:ext cx="2470710" cy="4343400"/>
          </a:xfrm>
        </p:spPr>
        <p:txBody>
          <a:bodyPr rtlCol="0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809DE662-8981-4131-B209-C4CE057DFE39}" type="datetime1">
              <a:rPr lang="ru-RU" smtClean="0"/>
              <a:t>20.10.2021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7DC1BBB0-96F0-4077-A278-0F3FB5C104D3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0" name="Прямая соединительная линия 9"/>
          <p:cNvCxnSpPr/>
          <p:nvPr/>
        </p:nvCxnSpPr>
        <p:spPr bwMode="white">
          <a:xfrm>
            <a:off x="8912221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390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gray">
          <a:xfrm>
            <a:off x="8915400" y="0"/>
            <a:ext cx="228600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sz="1800" dirty="0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462978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sz="1800" dirty="0"/>
          </a:p>
        </p:txBody>
      </p:sp>
      <p:sp>
        <p:nvSpPr>
          <p:cNvPr id="9" name="Прямоугольник 8"/>
          <p:cNvSpPr/>
          <p:nvPr/>
        </p:nvSpPr>
        <p:spPr bwMode="gray">
          <a:xfrm>
            <a:off x="0" y="0"/>
            <a:ext cx="457200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sz="1800" dirty="0"/>
          </a:p>
        </p:txBody>
      </p:sp>
      <p:sp>
        <p:nvSpPr>
          <p:cNvPr id="13" name="Прямоугольник 12"/>
          <p:cNvSpPr/>
          <p:nvPr/>
        </p:nvSpPr>
        <p:spPr bwMode="black">
          <a:xfrm>
            <a:off x="462978" y="736219"/>
            <a:ext cx="457200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sz="1800" dirty="0"/>
          </a:p>
        </p:txBody>
      </p:sp>
      <p:cxnSp>
        <p:nvCxnSpPr>
          <p:cNvPr id="14" name="Прямая соединительная линия 13"/>
          <p:cNvCxnSpPr/>
          <p:nvPr/>
        </p:nvCxnSpPr>
        <p:spPr bwMode="white">
          <a:xfrm>
            <a:off x="462978" y="736219"/>
            <a:ext cx="4572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 bwMode="white">
          <a:xfrm>
            <a:off x="462978" y="1345819"/>
            <a:ext cx="4572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и"/>
          <p:cNvSpPr>
            <a:spLocks/>
          </p:cNvSpPr>
          <p:nvPr/>
        </p:nvSpPr>
        <p:spPr bwMode="white">
          <a:xfrm>
            <a:off x="567219" y="898103"/>
            <a:ext cx="25208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sz="1800" dirty="0"/>
          </a:p>
        </p:txBody>
      </p:sp>
      <p:cxnSp>
        <p:nvCxnSpPr>
          <p:cNvPr id="16" name="Прямая соединительная линия 15"/>
          <p:cNvCxnSpPr/>
          <p:nvPr/>
        </p:nvCxnSpPr>
        <p:spPr bwMode="white">
          <a:xfrm>
            <a:off x="462978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5389" y="177801"/>
            <a:ext cx="7339012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95389" y="1600200"/>
            <a:ext cx="7339012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dirty="0" smtClean="0"/>
              <a:t>Щелкните, чтобы изменить стили текста образца слайда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886200" y="6356352"/>
            <a:ext cx="91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all" baseline="0">
                <a:solidFill>
                  <a:schemeClr val="tx1"/>
                </a:solidFill>
              </a:defRPr>
            </a:lvl1pPr>
          </a:lstStyle>
          <a:p>
            <a:pPr rtl="0"/>
            <a:fld id="{0FB2A9E8-C9C1-4B1E-B8E3-415B48C4983B}" type="datetime1">
              <a:rPr lang="ru-RU" smtClean="0"/>
              <a:t>20.10.2021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948239" y="6356352"/>
            <a:ext cx="2981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77201" y="6356352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all" baseline="0">
                <a:solidFill>
                  <a:schemeClr val="tx1"/>
                </a:solidFill>
              </a:defRPr>
            </a:lvl1pPr>
          </a:lstStyle>
          <a:p>
            <a:pPr rtl="0"/>
            <a:fld id="{7DC1BBB0-96F0-4077-A278-0F3FB5C104D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432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Font typeface="Euphemia" pitchFamily="34" charset="0"/>
        <a:buChar char="›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0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.png"/><Relationship Id="rId4" Type="http://schemas.openxmlformats.org/officeDocument/2006/relationships/image" Target="../media/image5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2.png"/><Relationship Id="rId5" Type="http://schemas.openxmlformats.org/officeDocument/2006/relationships/image" Target="../media/image111.png"/><Relationship Id="rId4" Type="http://schemas.openxmlformats.org/officeDocument/2006/relationships/image" Target="../media/image10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1340768"/>
            <a:ext cx="7272809" cy="2304256"/>
          </a:xfrm>
        </p:spPr>
        <p:txBody>
          <a:bodyPr rtlCol="0"/>
          <a:lstStyle/>
          <a:p>
            <a:pPr algn="ctr"/>
            <a:r>
              <a:rPr lang="ru-RU" b="1" dirty="0" smtClean="0"/>
              <a:t>ОСНОВЫ ФИНАНСОВОЙ МАТЕМАТИКИ</a:t>
            </a:r>
            <a:endParaRPr lang="ru-RU" sz="4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741915"/>
            <a:ext cx="7056784" cy="1116085"/>
          </a:xfrm>
        </p:spPr>
        <p:txBody>
          <a:bodyPr rtlCol="0">
            <a:normAutofit fontScale="70000" lnSpcReduction="20000"/>
          </a:bodyPr>
          <a:lstStyle/>
          <a:p>
            <a:pPr algn="r"/>
            <a:r>
              <a:rPr lang="ru-RU" dirty="0"/>
              <a:t>Учитель </a:t>
            </a:r>
            <a:r>
              <a:rPr lang="ru-RU" dirty="0" smtClean="0"/>
              <a:t>математики </a:t>
            </a:r>
          </a:p>
          <a:p>
            <a:pPr algn="r"/>
            <a:r>
              <a:rPr lang="ru-RU" dirty="0" smtClean="0"/>
              <a:t>ГБОУ </a:t>
            </a:r>
            <a:r>
              <a:rPr lang="ru-RU" dirty="0"/>
              <a:t>СОШ </a:t>
            </a:r>
            <a:r>
              <a:rPr lang="ru-RU" dirty="0" smtClean="0"/>
              <a:t>№ 383</a:t>
            </a:r>
            <a:endParaRPr lang="ru-RU" dirty="0"/>
          </a:p>
          <a:p>
            <a:pPr algn="r"/>
            <a:r>
              <a:rPr lang="ru-RU" dirty="0"/>
              <a:t>Красносельского района Санкт-Петербурга</a:t>
            </a:r>
          </a:p>
          <a:p>
            <a:pPr algn="r"/>
            <a:r>
              <a:rPr lang="ru-RU" dirty="0" err="1"/>
              <a:t>Мышинская</a:t>
            </a:r>
            <a:r>
              <a:rPr lang="ru-RU" dirty="0"/>
              <a:t> Екатерина Владимировна</a:t>
            </a:r>
          </a:p>
          <a:p>
            <a:pPr algn="r"/>
            <a:endParaRPr lang="ru-RU" sz="2900" dirty="0"/>
          </a:p>
        </p:txBody>
      </p:sp>
      <p:sp>
        <p:nvSpPr>
          <p:cNvPr id="4" name="TextBox 3"/>
          <p:cNvSpPr txBox="1"/>
          <p:nvPr/>
        </p:nvSpPr>
        <p:spPr>
          <a:xfrm>
            <a:off x="1907703" y="3907067"/>
            <a:ext cx="626469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3600" b="1" dirty="0" smtClean="0"/>
              <a:t>Модуль «Вклады»</a:t>
            </a:r>
          </a:p>
        </p:txBody>
      </p:sp>
    </p:spTree>
    <p:extLst>
      <p:ext uri="{BB962C8B-B14F-4D97-AF65-F5344CB8AC3E}">
        <p14:creationId xmlns:p14="http://schemas.microsoft.com/office/powerpoint/2010/main" val="50676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2"/>
          <p:cNvSpPr>
            <a:spLocks noGrp="1"/>
          </p:cNvSpPr>
          <p:nvPr>
            <p:ph type="title"/>
          </p:nvPr>
        </p:nvSpPr>
        <p:spPr>
          <a:xfrm>
            <a:off x="961243" y="233542"/>
            <a:ext cx="7573158" cy="459154"/>
          </a:xfrm>
        </p:spPr>
        <p:txBody>
          <a:bodyPr rtlCol="0">
            <a:noAutofit/>
          </a:bodyPr>
          <a:lstStyle/>
          <a:p>
            <a:pPr algn="ctr"/>
            <a:r>
              <a:rPr lang="ru-RU" sz="3000" b="1" dirty="0"/>
              <a:t>Вклад 1. Простые проценты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t>10</a:t>
            </a:fld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956774" y="980728"/>
            <a:ext cx="757682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dirty="0">
                <a:solidFill>
                  <a:schemeClr val="tx1">
                    <a:lumMod val="75000"/>
                  </a:schemeClr>
                </a:solidFill>
                <a:ea typeface="Calibri" panose="020F0502020204030204" pitchFamily="34" charset="0"/>
              </a:rPr>
              <a:t>Рассмотрим </a:t>
            </a:r>
            <a:r>
              <a:rPr lang="ru-RU" sz="3000" dirty="0" smtClean="0">
                <a:solidFill>
                  <a:schemeClr val="tx1">
                    <a:lumMod val="75000"/>
                  </a:schemeClr>
                </a:solidFill>
                <a:ea typeface="Calibri" panose="020F0502020204030204" pitchFamily="34" charset="0"/>
              </a:rPr>
              <a:t>последовательность чисел: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555776" y="4077072"/>
                <a:ext cx="4320480" cy="67710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4400" b="1" dirty="0" smtClean="0">
                        <a:solidFill>
                          <a:schemeClr val="tx1">
                            <a:lumMod val="75000"/>
                          </a:schemeClr>
                        </a:solidFill>
                        <a:ea typeface="Calibri" panose="020F0502020204030204" pitchFamily="34" charset="0"/>
                      </a:rPr>
                      <m:t>a</m:t>
                    </m:r>
                    <m:r>
                      <m:rPr>
                        <m:nor/>
                      </m:rPr>
                      <a:rPr lang="en-US" sz="4400" b="1" baseline="-25000" dirty="0" smtClean="0">
                        <a:solidFill>
                          <a:schemeClr val="tx1">
                            <a:lumMod val="75000"/>
                          </a:schemeClr>
                        </a:solidFill>
                        <a:ea typeface="Calibri" panose="020F0502020204030204" pitchFamily="34" charset="0"/>
                      </a:rPr>
                      <m:t>n</m:t>
                    </m:r>
                    <m:r>
                      <m:rPr>
                        <m:nor/>
                      </m:rPr>
                      <a:rPr lang="ru-RU" sz="4400" b="1" dirty="0" smtClean="0">
                        <a:solidFill>
                          <a:schemeClr val="tx1">
                            <a:lumMod val="75000"/>
                          </a:schemeClr>
                        </a:solidFill>
                        <a:ea typeface="Calibri" panose="020F0502020204030204" pitchFamily="34" charset="0"/>
                      </a:rPr>
                      <m:t>=</m:t>
                    </m:r>
                    <m:r>
                      <m:rPr>
                        <m:nor/>
                      </m:rPr>
                      <a:rPr lang="en-US" sz="4400" b="1" dirty="0" smtClean="0">
                        <a:solidFill>
                          <a:schemeClr val="tx1">
                            <a:lumMod val="75000"/>
                          </a:schemeClr>
                        </a:solidFill>
                        <a:ea typeface="Calibri" panose="020F0502020204030204" pitchFamily="34" charset="0"/>
                      </a:rPr>
                      <m:t>a</m:t>
                    </m:r>
                    <m:r>
                      <m:rPr>
                        <m:nor/>
                      </m:rPr>
                      <a:rPr lang="ru-RU" sz="4400" b="1" baseline="-25000" dirty="0" smtClean="0">
                        <a:solidFill>
                          <a:schemeClr val="tx1">
                            <a:lumMod val="75000"/>
                          </a:schemeClr>
                        </a:solidFill>
                        <a:ea typeface="Calibri" panose="020F0502020204030204" pitchFamily="34" charset="0"/>
                      </a:rPr>
                      <m:t>1</m:t>
                    </m:r>
                    <m:r>
                      <m:rPr>
                        <m:nor/>
                      </m:rPr>
                      <a:rPr lang="ru-RU" sz="4400" b="1" dirty="0" smtClean="0">
                        <a:solidFill>
                          <a:schemeClr val="tx1">
                            <a:lumMod val="75000"/>
                          </a:schemeClr>
                        </a:solidFill>
                        <a:ea typeface="Calibri" panose="020F0502020204030204" pitchFamily="34" charset="0"/>
                      </a:rPr>
                      <m:t>+(</m:t>
                    </m:r>
                    <m:r>
                      <m:rPr>
                        <m:nor/>
                      </m:rPr>
                      <a:rPr lang="en-US" sz="4400" b="1" dirty="0" smtClean="0">
                        <a:solidFill>
                          <a:schemeClr val="tx1">
                            <a:lumMod val="75000"/>
                          </a:schemeClr>
                        </a:solidFill>
                        <a:ea typeface="Calibri" panose="020F0502020204030204" pitchFamily="34" charset="0"/>
                      </a:rPr>
                      <m:t>n</m:t>
                    </m:r>
                    <m:r>
                      <m:rPr>
                        <m:nor/>
                      </m:rPr>
                      <a:rPr lang="ru-RU" sz="4400" b="1" dirty="0" smtClean="0">
                        <a:solidFill>
                          <a:schemeClr val="tx1">
                            <a:lumMod val="75000"/>
                          </a:schemeClr>
                        </a:solidFill>
                        <a:ea typeface="Calibri" panose="020F0502020204030204" pitchFamily="34" charset="0"/>
                      </a:rPr>
                      <m:t>−1)</m:t>
                    </m:r>
                    <m:r>
                      <a:rPr lang="ru-RU" sz="4400" b="1" i="1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×</m:t>
                    </m:r>
                    <m:r>
                      <m:rPr>
                        <m:nor/>
                      </m:rPr>
                      <a:rPr lang="en-US" sz="4400" b="1" dirty="0">
                        <a:solidFill>
                          <a:schemeClr val="tx1">
                            <a:lumMod val="75000"/>
                          </a:schemeClr>
                        </a:solidFill>
                        <a:ea typeface="Calibri" panose="020F0502020204030204" pitchFamily="34" charset="0"/>
                      </a:rPr>
                      <m:t>d</m:t>
                    </m:r>
                  </m:oMath>
                </a14:m>
                <a:r>
                  <a:rPr lang="ru-RU" sz="4400" b="1" dirty="0" smtClean="0">
                    <a:solidFill>
                      <a:schemeClr val="tx1">
                        <a:lumMod val="75000"/>
                      </a:schemeClr>
                    </a:solidFill>
                  </a:rPr>
                  <a:t>,</a:t>
                </a:r>
                <a:endParaRPr lang="ru-RU" sz="4400" b="1" dirty="0">
                  <a:solidFill>
                    <a:schemeClr val="tx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5776" y="4077072"/>
                <a:ext cx="4320480" cy="677108"/>
              </a:xfrm>
              <a:prstGeom prst="rect">
                <a:avLst/>
              </a:prstGeom>
              <a:blipFill rotWithShape="0">
                <a:blip r:embed="rId3"/>
                <a:stretch>
                  <a:fillRect t="-26126" r="-6488" b="-4774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Прямоугольник 4"/>
          <p:cNvSpPr/>
          <p:nvPr/>
        </p:nvSpPr>
        <p:spPr>
          <a:xfrm>
            <a:off x="989187" y="5157192"/>
            <a:ext cx="757682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3000" dirty="0" smtClean="0">
                <a:solidFill>
                  <a:schemeClr val="tx1">
                    <a:lumMod val="75000"/>
                  </a:schemeClr>
                </a:solidFill>
                <a:ea typeface="Calibri" panose="020F0502020204030204" pitchFamily="34" charset="0"/>
              </a:rPr>
              <a:t>где </a:t>
            </a:r>
            <a:r>
              <a:rPr lang="en-US" sz="3000" dirty="0">
                <a:solidFill>
                  <a:schemeClr val="tx1">
                    <a:lumMod val="75000"/>
                  </a:schemeClr>
                </a:solidFill>
                <a:ea typeface="Calibri" panose="020F0502020204030204" pitchFamily="34" charset="0"/>
              </a:rPr>
              <a:t>a</a:t>
            </a:r>
            <a:r>
              <a:rPr lang="ru-RU" sz="3000" baseline="-25000" dirty="0">
                <a:solidFill>
                  <a:schemeClr val="tx1">
                    <a:lumMod val="75000"/>
                  </a:schemeClr>
                </a:solidFill>
                <a:ea typeface="Calibri" panose="020F0502020204030204" pitchFamily="34" charset="0"/>
              </a:rPr>
              <a:t>1</a:t>
            </a:r>
            <a:r>
              <a:rPr lang="ru-RU" sz="3000" dirty="0">
                <a:solidFill>
                  <a:schemeClr val="tx1">
                    <a:lumMod val="75000"/>
                  </a:schemeClr>
                </a:solidFill>
                <a:ea typeface="Calibri" panose="020F0502020204030204" pitchFamily="34" charset="0"/>
              </a:rPr>
              <a:t> = 700</a:t>
            </a:r>
            <a:r>
              <a:rPr lang="en-US" sz="3000" dirty="0">
                <a:solidFill>
                  <a:schemeClr val="tx1">
                    <a:lumMod val="75000"/>
                  </a:schemeClr>
                </a:solidFill>
                <a:ea typeface="Calibri" panose="020F0502020204030204" pitchFamily="34" charset="0"/>
              </a:rPr>
              <a:t> </a:t>
            </a:r>
            <a:r>
              <a:rPr lang="ru-RU" sz="3000" dirty="0">
                <a:solidFill>
                  <a:schemeClr val="tx1">
                    <a:lumMod val="75000"/>
                  </a:schemeClr>
                </a:solidFill>
                <a:ea typeface="Calibri" panose="020F0502020204030204" pitchFamily="34" charset="0"/>
              </a:rPr>
              <a:t>000, </a:t>
            </a:r>
            <a:r>
              <a:rPr lang="en-US" sz="3000" dirty="0">
                <a:solidFill>
                  <a:schemeClr val="tx1">
                    <a:lumMod val="75000"/>
                  </a:schemeClr>
                </a:solidFill>
                <a:ea typeface="Calibri" panose="020F0502020204030204" pitchFamily="34" charset="0"/>
              </a:rPr>
              <a:t>d</a:t>
            </a:r>
            <a:r>
              <a:rPr lang="ru-RU" sz="3000" dirty="0">
                <a:solidFill>
                  <a:schemeClr val="tx1">
                    <a:lumMod val="75000"/>
                  </a:schemeClr>
                </a:solidFill>
                <a:ea typeface="Calibri" panose="020F0502020204030204" pitchFamily="34" charset="0"/>
              </a:rPr>
              <a:t> = </a:t>
            </a:r>
            <a:r>
              <a:rPr lang="ru-RU" sz="3000" dirty="0" smtClean="0">
                <a:solidFill>
                  <a:schemeClr val="tx1">
                    <a:lumMod val="75000"/>
                  </a:schemeClr>
                </a:solidFill>
                <a:ea typeface="Calibri" panose="020F0502020204030204" pitchFamily="34" charset="0"/>
              </a:rPr>
              <a:t>1</a:t>
            </a:r>
            <a:r>
              <a:rPr lang="en-US" sz="3000" dirty="0" smtClean="0">
                <a:solidFill>
                  <a:schemeClr val="tx1">
                    <a:lumMod val="75000"/>
                  </a:schemeClr>
                </a:solidFill>
                <a:ea typeface="Calibri" panose="020F0502020204030204" pitchFamily="34" charset="0"/>
              </a:rPr>
              <a:t>4</a:t>
            </a:r>
            <a:r>
              <a:rPr lang="en-US" sz="3000" dirty="0">
                <a:solidFill>
                  <a:schemeClr val="tx1">
                    <a:lumMod val="75000"/>
                  </a:schemeClr>
                </a:solidFill>
                <a:ea typeface="Calibri" panose="020F0502020204030204" pitchFamily="34" charset="0"/>
              </a:rPr>
              <a:t> </a:t>
            </a:r>
            <a:r>
              <a:rPr lang="ru-RU" sz="3000" dirty="0">
                <a:solidFill>
                  <a:schemeClr val="tx1">
                    <a:lumMod val="75000"/>
                  </a:schemeClr>
                </a:solidFill>
                <a:ea typeface="Calibri" panose="020F0502020204030204" pitchFamily="34" charset="0"/>
              </a:rPr>
              <a:t>000</a:t>
            </a:r>
            <a:endParaRPr lang="ru-RU" sz="30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89187" y="2738828"/>
            <a:ext cx="757682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dirty="0" smtClean="0">
                <a:solidFill>
                  <a:schemeClr val="tx1">
                    <a:lumMod val="75000"/>
                  </a:schemeClr>
                </a:solidFill>
                <a:ea typeface="Calibri" panose="020F0502020204030204" pitchFamily="34" charset="0"/>
              </a:rPr>
              <a:t>Полученный </a:t>
            </a:r>
            <a:r>
              <a:rPr lang="ru-RU" sz="3000" dirty="0">
                <a:solidFill>
                  <a:schemeClr val="tx1">
                    <a:lumMod val="75000"/>
                  </a:schemeClr>
                </a:solidFill>
                <a:ea typeface="Calibri" panose="020F0502020204030204" pitchFamily="34" charset="0"/>
              </a:rPr>
              <a:t>ряд чисел представляет собой арифметическую прогрессию</a:t>
            </a:r>
            <a:r>
              <a:rPr lang="ru-RU" sz="3000" dirty="0" smtClean="0">
                <a:solidFill>
                  <a:schemeClr val="tx1">
                    <a:lumMod val="75000"/>
                  </a:schemeClr>
                </a:solidFill>
                <a:ea typeface="Calibri" panose="020F0502020204030204" pitchFamily="34" charset="0"/>
              </a:rPr>
              <a:t>:</a:t>
            </a:r>
            <a:endParaRPr lang="ru-RU" sz="3000" dirty="0">
              <a:solidFill>
                <a:schemeClr val="tx1">
                  <a:lumMod val="75000"/>
                </a:schemeClr>
              </a:solidFill>
              <a:ea typeface="Calibri" panose="020F050202020403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89187" y="1746541"/>
            <a:ext cx="75768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  <a:ea typeface="Calibri" panose="020F0502020204030204" pitchFamily="34" charset="0"/>
              </a:rPr>
              <a:t>700</a:t>
            </a:r>
            <a:r>
              <a:rPr lang="ru-RU" sz="2800" dirty="0">
                <a:solidFill>
                  <a:schemeClr val="tx1">
                    <a:lumMod val="75000"/>
                  </a:schemeClr>
                </a:solidFill>
                <a:ea typeface="Calibri" panose="020F0502020204030204" pitchFamily="34" charset="0"/>
              </a:rPr>
              <a:t> 000; 714 000; 728 000; 742 000; 756 </a:t>
            </a:r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  <a:ea typeface="Calibri" panose="020F0502020204030204" pitchFamily="34" charset="0"/>
              </a:rPr>
              <a:t>000</a:t>
            </a:r>
            <a:endParaRPr lang="ru-RU" sz="2800" dirty="0">
              <a:solidFill>
                <a:schemeClr val="tx1">
                  <a:lumMod val="75000"/>
                </a:schemeClr>
              </a:solidFill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789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2"/>
          <p:cNvSpPr>
            <a:spLocks noGrp="1"/>
          </p:cNvSpPr>
          <p:nvPr>
            <p:ph type="title"/>
          </p:nvPr>
        </p:nvSpPr>
        <p:spPr>
          <a:xfrm>
            <a:off x="961243" y="233542"/>
            <a:ext cx="7573158" cy="459154"/>
          </a:xfrm>
        </p:spPr>
        <p:txBody>
          <a:bodyPr rtlCol="0">
            <a:noAutofit/>
          </a:bodyPr>
          <a:lstStyle/>
          <a:p>
            <a:pPr algn="ctr"/>
            <a:r>
              <a:rPr lang="ru-RU" sz="3000" b="1" dirty="0"/>
              <a:t>Вклад 1. Простые проценты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t>11</a:t>
            </a:fld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444416" y="2243810"/>
                <a:ext cx="6601545" cy="90300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4400" b="1" dirty="0" smtClean="0">
                        <a:solidFill>
                          <a:srgbClr val="0070C0"/>
                        </a:solidFill>
                        <a:ea typeface="Calibri" panose="020F0502020204030204" pitchFamily="34" charset="0"/>
                      </a:rPr>
                      <m:t>S</m:t>
                    </m:r>
                    <m:r>
                      <m:rPr>
                        <m:nor/>
                      </m:rPr>
                      <a:rPr lang="en-US" sz="4400" b="1" baseline="-25000" dirty="0" smtClean="0">
                        <a:solidFill>
                          <a:srgbClr val="0070C0"/>
                        </a:solidFill>
                        <a:ea typeface="Calibri" panose="020F0502020204030204" pitchFamily="34" charset="0"/>
                      </a:rPr>
                      <m:t>n</m:t>
                    </m:r>
                    <m:r>
                      <m:rPr>
                        <m:nor/>
                      </m:rPr>
                      <a:rPr lang="ru-RU" sz="4400" b="1" dirty="0" smtClean="0">
                        <a:solidFill>
                          <a:srgbClr val="0070C0"/>
                        </a:solidFill>
                        <a:ea typeface="Calibri" panose="020F0502020204030204" pitchFamily="34" charset="0"/>
                      </a:rPr>
                      <m:t>=</m:t>
                    </m:r>
                    <m:r>
                      <m:rPr>
                        <m:nor/>
                      </m:rPr>
                      <a:rPr lang="en-US" sz="4400" b="1" i="0" dirty="0" smtClean="0">
                        <a:solidFill>
                          <a:srgbClr val="0070C0"/>
                        </a:solidFill>
                        <a:ea typeface="Calibri" panose="020F0502020204030204" pitchFamily="34" charset="0"/>
                      </a:rPr>
                      <m:t>S</m:t>
                    </m:r>
                    <m:r>
                      <m:rPr>
                        <m:nor/>
                      </m:rPr>
                      <a:rPr lang="en-US" sz="4400" b="1" i="0" baseline="-25000" dirty="0" smtClean="0">
                        <a:solidFill>
                          <a:srgbClr val="0070C0"/>
                        </a:solidFill>
                        <a:ea typeface="Calibri" panose="020F0502020204030204" pitchFamily="34" charset="0"/>
                      </a:rPr>
                      <m:t>0</m:t>
                    </m:r>
                    <m:r>
                      <a:rPr lang="ru-RU" sz="4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×</m:t>
                    </m:r>
                    <m:r>
                      <m:rPr>
                        <m:nor/>
                      </m:rPr>
                      <a:rPr lang="ru-RU" sz="4400" b="1" dirty="0">
                        <a:solidFill>
                          <a:srgbClr val="0070C0"/>
                        </a:solidFill>
                        <a:ea typeface="Calibri" panose="020F0502020204030204" pitchFamily="34" charset="0"/>
                      </a:rPr>
                      <m:t>(</m:t>
                    </m:r>
                    <m:r>
                      <m:rPr>
                        <m:nor/>
                      </m:rPr>
                      <a:rPr lang="en-US" sz="4400" b="1" i="0" dirty="0" smtClean="0">
                        <a:solidFill>
                          <a:srgbClr val="0070C0"/>
                        </a:solidFill>
                        <a:ea typeface="Calibri" panose="020F0502020204030204" pitchFamily="34" charset="0"/>
                      </a:rPr>
                      <m:t>1+</m:t>
                    </m:r>
                    <m:r>
                      <m:rPr>
                        <m:nor/>
                      </m:rPr>
                      <a:rPr lang="en-US" sz="4400" b="1" dirty="0">
                        <a:solidFill>
                          <a:srgbClr val="0070C0"/>
                        </a:solidFill>
                        <a:ea typeface="Calibri" panose="020F0502020204030204" pitchFamily="34" charset="0"/>
                      </a:rPr>
                      <m:t>n</m:t>
                    </m:r>
                    <m:r>
                      <a:rPr lang="ru-RU" sz="4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×</m:t>
                    </m:r>
                    <m:f>
                      <m:fPr>
                        <m:ctrlPr>
                          <a:rPr lang="ru-RU" sz="4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4400" b="1" i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𝐩</m:t>
                        </m:r>
                      </m:num>
                      <m:den>
                        <m:r>
                          <a:rPr lang="en-US" sz="4400" b="1" i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𝟏𝟎𝟎</m:t>
                        </m:r>
                      </m:den>
                    </m:f>
                    <m:r>
                      <m:rPr>
                        <m:nor/>
                      </m:rPr>
                      <a:rPr lang="en-US" sz="4400" b="1">
                        <a:solidFill>
                          <a:srgbClr val="0070C0"/>
                        </a:solidFill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ru-RU" sz="3000" dirty="0" smtClean="0">
                    <a:solidFill>
                      <a:srgbClr val="0070C0"/>
                    </a:solidFill>
                  </a:rPr>
                  <a:t>,</a:t>
                </a:r>
                <a:endParaRPr lang="ru-RU" sz="30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4416" y="2243810"/>
                <a:ext cx="6601545" cy="903004"/>
              </a:xfrm>
              <a:prstGeom prst="rect">
                <a:avLst/>
              </a:prstGeom>
              <a:blipFill rotWithShape="0">
                <a:blip r:embed="rId3"/>
                <a:stretch>
                  <a:fillRect b="-337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Прямоугольник 4"/>
          <p:cNvSpPr/>
          <p:nvPr/>
        </p:nvSpPr>
        <p:spPr>
          <a:xfrm>
            <a:off x="1043608" y="3146814"/>
            <a:ext cx="757682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г</a:t>
            </a:r>
            <a:r>
              <a:rPr lang="en-US" sz="2800" dirty="0" err="1">
                <a:solidFill>
                  <a:schemeClr val="tx1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де</a:t>
            </a:r>
            <a:r>
              <a:rPr lang="en-US" sz="2800" dirty="0">
                <a:solidFill>
                  <a:schemeClr val="tx1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endParaRPr lang="ru-RU" sz="2800" dirty="0">
              <a:solidFill>
                <a:schemeClr val="tx1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800" dirty="0">
                <a:solidFill>
                  <a:schemeClr val="tx1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ru-RU" sz="2800" baseline="-25000" dirty="0">
                <a:solidFill>
                  <a:schemeClr val="tx1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0 </a:t>
            </a:r>
            <a:r>
              <a:rPr lang="ru-RU" sz="2800" dirty="0">
                <a:solidFill>
                  <a:schemeClr val="tx1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– первоначальная сумма вклада;</a:t>
            </a:r>
          </a:p>
          <a:p>
            <a:r>
              <a:rPr lang="en-US" sz="2800" dirty="0">
                <a:solidFill>
                  <a:schemeClr val="tx1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ru-RU" sz="2800" dirty="0">
                <a:solidFill>
                  <a:schemeClr val="tx1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% - банк обязуется выплачивать вкладчику за каждый период;</a:t>
            </a:r>
          </a:p>
          <a:p>
            <a:r>
              <a:rPr lang="en-US" sz="2800" dirty="0">
                <a:solidFill>
                  <a:schemeClr val="tx1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ru-RU" sz="2800" dirty="0">
                <a:solidFill>
                  <a:schemeClr val="tx1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– количество раз начисленных процентов;</a:t>
            </a:r>
          </a:p>
          <a:p>
            <a:r>
              <a:rPr lang="en-US" sz="2800" dirty="0">
                <a:solidFill>
                  <a:schemeClr val="tx1">
                    <a:lumMod val="75000"/>
                  </a:schemeClr>
                </a:solidFill>
                <a:ea typeface="Calibri" panose="020F0502020204030204" pitchFamily="34" charset="0"/>
              </a:rPr>
              <a:t>S</a:t>
            </a:r>
            <a:r>
              <a:rPr lang="en-US" sz="2800" baseline="-25000" dirty="0">
                <a:solidFill>
                  <a:schemeClr val="tx1">
                    <a:lumMod val="75000"/>
                  </a:schemeClr>
                </a:solidFill>
                <a:ea typeface="Calibri" panose="020F0502020204030204" pitchFamily="34" charset="0"/>
              </a:rPr>
              <a:t>n</a:t>
            </a:r>
            <a:r>
              <a:rPr lang="ru-RU" sz="2800" dirty="0">
                <a:solidFill>
                  <a:schemeClr val="tx1">
                    <a:lumMod val="75000"/>
                  </a:schemeClr>
                </a:solidFill>
                <a:ea typeface="Calibri" panose="020F0502020204030204" pitchFamily="34" charset="0"/>
              </a:rPr>
              <a:t> – сумма на вкладе на конец </a:t>
            </a:r>
            <a:r>
              <a:rPr lang="en-US" sz="2800" dirty="0">
                <a:solidFill>
                  <a:schemeClr val="tx1">
                    <a:lumMod val="75000"/>
                  </a:schemeClr>
                </a:solidFill>
                <a:ea typeface="Calibri" panose="020F0502020204030204" pitchFamily="34" charset="0"/>
              </a:rPr>
              <a:t>n</a:t>
            </a:r>
            <a:r>
              <a:rPr lang="ru-RU" sz="2800" dirty="0">
                <a:solidFill>
                  <a:schemeClr val="tx1">
                    <a:lumMod val="75000"/>
                  </a:schemeClr>
                </a:solidFill>
                <a:ea typeface="Calibri" panose="020F0502020204030204" pitchFamily="34" charset="0"/>
              </a:rPr>
              <a:t>-ого периода.</a:t>
            </a:r>
            <a:endParaRPr lang="ru-RU" sz="28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56775" y="1183355"/>
            <a:ext cx="75768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000" dirty="0" smtClean="0">
                <a:solidFill>
                  <a:schemeClr val="tx1">
                    <a:lumMod val="75000"/>
                  </a:schemeClr>
                </a:solidFill>
                <a:ea typeface="Calibri" panose="020F0502020204030204" pitchFamily="34" charset="0"/>
              </a:rPr>
              <a:t>Выведите формулу расчета суммы вклада через </a:t>
            </a:r>
            <a:r>
              <a:rPr lang="en-US" sz="3000" dirty="0" smtClean="0">
                <a:solidFill>
                  <a:schemeClr val="tx1">
                    <a:lumMod val="75000"/>
                  </a:schemeClr>
                </a:solidFill>
                <a:ea typeface="Calibri" panose="020F0502020204030204" pitchFamily="34" charset="0"/>
              </a:rPr>
              <a:t>n</a:t>
            </a:r>
            <a:r>
              <a:rPr lang="ru-RU" sz="3000" dirty="0" smtClean="0">
                <a:solidFill>
                  <a:schemeClr val="tx1">
                    <a:lumMod val="75000"/>
                  </a:schemeClr>
                </a:solidFill>
                <a:ea typeface="Calibri" panose="020F0502020204030204" pitchFamily="34" charset="0"/>
              </a:rPr>
              <a:t> периодов</a:t>
            </a:r>
            <a:endParaRPr lang="ru-RU" sz="3000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29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2"/>
          <p:cNvSpPr>
            <a:spLocks noGrp="1"/>
          </p:cNvSpPr>
          <p:nvPr>
            <p:ph type="title"/>
          </p:nvPr>
        </p:nvSpPr>
        <p:spPr>
          <a:xfrm>
            <a:off x="1115615" y="407259"/>
            <a:ext cx="7423479" cy="573469"/>
          </a:xfrm>
        </p:spPr>
        <p:txBody>
          <a:bodyPr rtlCol="0">
            <a:normAutofit/>
          </a:bodyPr>
          <a:lstStyle/>
          <a:p>
            <a:pPr algn="ctr"/>
            <a:r>
              <a:rPr lang="ru-RU" sz="3100" b="1" dirty="0" smtClean="0"/>
              <a:t>Пословицы и поговорки про деньги</a:t>
            </a:r>
            <a:endParaRPr lang="ru-RU" sz="3100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t>12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122271" y="1268760"/>
            <a:ext cx="7600799" cy="421653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600" b="1" dirty="0" smtClean="0">
                <a:solidFill>
                  <a:schemeClr val="tx1">
                    <a:lumMod val="75000"/>
                  </a:schemeClr>
                </a:solidFill>
              </a:rPr>
              <a:t>1. Деньги </a:t>
            </a:r>
            <a:r>
              <a:rPr lang="ru-RU" sz="2600" b="1" dirty="0">
                <a:solidFill>
                  <a:schemeClr val="tx1">
                    <a:lumMod val="75000"/>
                  </a:schemeClr>
                </a:solidFill>
              </a:rPr>
              <a:t>– хороший слуга, но плохой хозяин.</a:t>
            </a:r>
          </a:p>
          <a:p>
            <a:pPr algn="just">
              <a:spcAft>
                <a:spcPts val="600"/>
              </a:spcAft>
            </a:pPr>
            <a:endParaRPr lang="ru-RU" sz="26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just">
              <a:spcAft>
                <a:spcPts val="600"/>
              </a:spcAft>
            </a:pPr>
            <a:r>
              <a:rPr lang="ru-RU" sz="2600" b="1" dirty="0" smtClean="0">
                <a:solidFill>
                  <a:schemeClr val="tx1">
                    <a:lumMod val="75000"/>
                  </a:schemeClr>
                </a:solidFill>
              </a:rPr>
              <a:t>2. Время </a:t>
            </a:r>
            <a:r>
              <a:rPr lang="ru-RU" sz="2600" b="1" dirty="0">
                <a:solidFill>
                  <a:schemeClr val="tx1">
                    <a:lumMod val="75000"/>
                  </a:schemeClr>
                </a:solidFill>
              </a:rPr>
              <a:t>– деньги.</a:t>
            </a:r>
          </a:p>
          <a:p>
            <a:pPr algn="just">
              <a:spcAft>
                <a:spcPts val="600"/>
              </a:spcAft>
            </a:pPr>
            <a:endParaRPr lang="ru-RU" sz="26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just">
              <a:spcAft>
                <a:spcPts val="600"/>
              </a:spcAft>
            </a:pPr>
            <a:r>
              <a:rPr lang="ru-RU" sz="2600" b="1" dirty="0" smtClean="0">
                <a:solidFill>
                  <a:schemeClr val="tx1">
                    <a:lumMod val="75000"/>
                  </a:schemeClr>
                </a:solidFill>
              </a:rPr>
              <a:t>3. На </a:t>
            </a:r>
            <a:r>
              <a:rPr lang="ru-RU" sz="2600" b="1" dirty="0">
                <a:solidFill>
                  <a:schemeClr val="tx1">
                    <a:lumMod val="75000"/>
                  </a:schemeClr>
                </a:solidFill>
              </a:rPr>
              <a:t>деньги ума не купишь.</a:t>
            </a:r>
          </a:p>
          <a:p>
            <a:pPr algn="just">
              <a:spcAft>
                <a:spcPts val="600"/>
              </a:spcAft>
            </a:pPr>
            <a:endParaRPr lang="ru-RU" sz="26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just">
              <a:spcAft>
                <a:spcPts val="600"/>
              </a:spcAft>
            </a:pPr>
            <a:r>
              <a:rPr lang="ru-RU" sz="2600" b="1" dirty="0" smtClean="0">
                <a:solidFill>
                  <a:schemeClr val="tx1">
                    <a:lumMod val="75000"/>
                  </a:schemeClr>
                </a:solidFill>
              </a:rPr>
              <a:t>4. Не </a:t>
            </a:r>
            <a:r>
              <a:rPr lang="ru-RU" sz="2600" b="1" dirty="0">
                <a:solidFill>
                  <a:schemeClr val="tx1">
                    <a:lumMod val="75000"/>
                  </a:schemeClr>
                </a:solidFill>
              </a:rPr>
              <a:t>имей сто рублей, а имей сто друзей.</a:t>
            </a:r>
          </a:p>
          <a:p>
            <a:pPr algn="just">
              <a:spcAft>
                <a:spcPts val="600"/>
              </a:spcAft>
            </a:pPr>
            <a:endParaRPr lang="ru-RU" sz="26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just">
              <a:spcAft>
                <a:spcPts val="600"/>
              </a:spcAft>
            </a:pPr>
            <a:r>
              <a:rPr lang="ru-RU" sz="2600" b="1" dirty="0" smtClean="0">
                <a:solidFill>
                  <a:schemeClr val="tx1">
                    <a:lumMod val="75000"/>
                  </a:schemeClr>
                </a:solidFill>
              </a:rPr>
              <a:t>5. Денег </a:t>
            </a:r>
            <a:r>
              <a:rPr lang="ru-RU" sz="2600" b="1" dirty="0">
                <a:solidFill>
                  <a:schemeClr val="tx1">
                    <a:lumMod val="75000"/>
                  </a:schemeClr>
                </a:solidFill>
              </a:rPr>
              <a:t>куры не клюют</a:t>
            </a:r>
            <a:r>
              <a:rPr lang="ru-RU" sz="2600" b="1" dirty="0" smtClean="0">
                <a:solidFill>
                  <a:schemeClr val="tx1">
                    <a:lumMod val="7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0800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2"/>
          <p:cNvSpPr>
            <a:spLocks noGrp="1"/>
          </p:cNvSpPr>
          <p:nvPr>
            <p:ph type="title"/>
          </p:nvPr>
        </p:nvSpPr>
        <p:spPr>
          <a:xfrm>
            <a:off x="1115615" y="407259"/>
            <a:ext cx="7423479" cy="573469"/>
          </a:xfrm>
        </p:spPr>
        <p:txBody>
          <a:bodyPr rtlCol="0">
            <a:normAutofit/>
          </a:bodyPr>
          <a:lstStyle/>
          <a:p>
            <a:pPr algn="ctr"/>
            <a:r>
              <a:rPr lang="ru-RU" sz="3100" b="1" dirty="0" smtClean="0"/>
              <a:t>Задания</a:t>
            </a:r>
            <a:endParaRPr lang="ru-RU" sz="3100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t>13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80499" y="1196752"/>
            <a:ext cx="7562802" cy="20443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07000"/>
              </a:lnSpc>
              <a:spcBef>
                <a:spcPts val="600"/>
              </a:spcBef>
            </a:pPr>
            <a:r>
              <a:rPr lang="ru-RU" sz="2000" b="1" dirty="0">
                <a:solidFill>
                  <a:schemeClr val="tx2"/>
                </a:solidFill>
              </a:rPr>
              <a:t>Задание </a:t>
            </a:r>
            <a:r>
              <a:rPr lang="ru-RU" sz="2000" b="1" dirty="0" smtClean="0">
                <a:solidFill>
                  <a:schemeClr val="tx2"/>
                </a:solidFill>
              </a:rPr>
              <a:t>1. </a:t>
            </a:r>
            <a:r>
              <a:rPr lang="ru-RU" sz="2000" dirty="0">
                <a:solidFill>
                  <a:schemeClr val="tx2"/>
                </a:solidFill>
              </a:rPr>
              <a:t>Петр Петрович решил накопить денег к моменту выхода на пенсию через 15 лет. Он положил 800 000 руб. в банк под 7% годовых. Найдите сумму, которая накопится на банковском вкладе к моменту выхода Петра Петровича на пенсию, если проценты начисляются ежегодно по формуле простых процентов</a:t>
            </a:r>
            <a:r>
              <a:rPr lang="ru-RU" sz="2000" dirty="0" smtClean="0">
                <a:solidFill>
                  <a:schemeClr val="tx2"/>
                </a:solidFill>
              </a:rPr>
              <a:t>.</a:t>
            </a:r>
            <a:endParaRPr lang="ru-RU" sz="2000" b="1" dirty="0">
              <a:solidFill>
                <a:schemeClr val="tx2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71599" y="3429000"/>
            <a:ext cx="7562802" cy="10563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07000"/>
              </a:lnSpc>
              <a:spcBef>
                <a:spcPts val="600"/>
              </a:spcBef>
            </a:pPr>
            <a:r>
              <a:rPr lang="ru-RU" sz="2000" b="1" dirty="0" smtClean="0">
                <a:solidFill>
                  <a:schemeClr val="tx2"/>
                </a:solidFill>
              </a:rPr>
              <a:t>Задание 2. </a:t>
            </a:r>
            <a:r>
              <a:rPr lang="ru-RU" sz="2000" dirty="0">
                <a:solidFill>
                  <a:schemeClr val="tx2"/>
                </a:solidFill>
              </a:rPr>
              <a:t>Найдите период времени, за который сумма, положенная на депозит возрастет в 2 раза при начислении процентов по простой ставке 20%.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71599" y="4676714"/>
            <a:ext cx="7562802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07000"/>
              </a:lnSpc>
              <a:spcBef>
                <a:spcPts val="600"/>
              </a:spcBef>
            </a:pPr>
            <a:r>
              <a:rPr lang="ru-RU" sz="2000" b="1" dirty="0">
                <a:solidFill>
                  <a:schemeClr val="tx2"/>
                </a:solidFill>
              </a:rPr>
              <a:t>Задание </a:t>
            </a:r>
            <a:r>
              <a:rPr lang="ru-RU" sz="2000" b="1" dirty="0" smtClean="0">
                <a:solidFill>
                  <a:schemeClr val="tx2"/>
                </a:solidFill>
              </a:rPr>
              <a:t>3. </a:t>
            </a:r>
            <a:r>
              <a:rPr lang="ru-RU" sz="2000" dirty="0">
                <a:solidFill>
                  <a:schemeClr val="tx2"/>
                </a:solidFill>
              </a:rPr>
              <a:t>Определить срок в годах, при начислении простых процентов, по следующим данным:</a:t>
            </a:r>
          </a:p>
          <a:p>
            <a:pPr marL="285750" indent="-285750" algn="just">
              <a:lnSpc>
                <a:spcPct val="107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2"/>
                </a:solidFill>
              </a:rPr>
              <a:t>процентная ставка:  15%</a:t>
            </a:r>
          </a:p>
          <a:p>
            <a:pPr marL="285750" indent="-285750" algn="just">
              <a:lnSpc>
                <a:spcPct val="107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2"/>
                </a:solidFill>
              </a:rPr>
              <a:t>вклад:  2000 тыс. руб.</a:t>
            </a:r>
          </a:p>
          <a:p>
            <a:pPr marL="285750" indent="-285750" algn="just">
              <a:lnSpc>
                <a:spcPct val="107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2"/>
                </a:solidFill>
              </a:rPr>
              <a:t>вклад с процентами:  10100 тыс. руб.</a:t>
            </a:r>
            <a:endParaRPr lang="ru-RU" sz="2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029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2"/>
          <p:cNvSpPr>
            <a:spLocks noGrp="1"/>
          </p:cNvSpPr>
          <p:nvPr>
            <p:ph type="title"/>
          </p:nvPr>
        </p:nvSpPr>
        <p:spPr>
          <a:xfrm>
            <a:off x="983281" y="899633"/>
            <a:ext cx="7562802" cy="1017538"/>
          </a:xfrm>
        </p:spPr>
        <p:txBody>
          <a:bodyPr rtlCol="0">
            <a:normAutofit/>
          </a:bodyPr>
          <a:lstStyle/>
          <a:p>
            <a:pPr algn="ctr"/>
            <a:r>
              <a:rPr lang="ru-RU" sz="3100" b="1" dirty="0"/>
              <a:t>Пример задачи, представленной на олимпиаде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t>14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67030" y="2070088"/>
            <a:ext cx="7562801" cy="82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sz="2000" b="1" dirty="0">
                <a:solidFill>
                  <a:schemeClr val="tx1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Задание 17 демонстрационный вариант 2019/2020 уч. год</a:t>
            </a:r>
          </a:p>
          <a:p>
            <a:pPr algn="ctr">
              <a:lnSpc>
                <a:spcPct val="107000"/>
              </a:lnSpc>
              <a:spcBef>
                <a:spcPts val="600"/>
              </a:spcBef>
            </a:pPr>
            <a:r>
              <a:rPr lang="ru-RU" sz="2000" b="1" dirty="0">
                <a:solidFill>
                  <a:schemeClr val="tx1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sz="2000" b="1" dirty="0">
                <a:solidFill>
                  <a:schemeClr val="tx1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https://</a:t>
            </a:r>
            <a:r>
              <a:rPr lang="en-US" sz="2000" b="1" dirty="0" smtClean="0">
                <a:solidFill>
                  <a:schemeClr val="tx1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olymp.hse.ru/data/2019/09/17/1541043395/9new.pdf</a:t>
            </a:r>
            <a:r>
              <a:rPr lang="ru-RU" sz="2000" b="1" dirty="0" smtClean="0">
                <a:solidFill>
                  <a:schemeClr val="tx1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20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5048" y="2941091"/>
            <a:ext cx="756280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ru-RU" sz="2000" dirty="0">
                <a:solidFill>
                  <a:schemeClr val="tx1">
                    <a:lumMod val="75000"/>
                  </a:schemeClr>
                </a:solidFill>
              </a:rPr>
              <a:t>Петр Петрович решил накопить денег к моменту выхода на пенсию через 15 лет. Он положил 800 000 руб. в банк под 7% годовых. Найдите сумму, которая накопится на банковском вкладе к моменту выхода Петра Петровича на пенсию, если проценты начисляются ежегодно по формуле простых процентов</a:t>
            </a:r>
            <a:r>
              <a:rPr lang="ru-RU" sz="2000" dirty="0" smtClean="0">
                <a:solidFill>
                  <a:schemeClr val="tx1">
                    <a:lumMod val="75000"/>
                  </a:schemeClr>
                </a:solidFill>
              </a:rPr>
              <a:t>.</a:t>
            </a:r>
            <a:endParaRPr lang="ru-RU" sz="20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66102" y="5068231"/>
            <a:ext cx="2808314" cy="7620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ru-RU" b="1" dirty="0">
                <a:solidFill>
                  <a:schemeClr val="tx1">
                    <a:lumMod val="75000"/>
                  </a:schemeClr>
                </a:solidFill>
              </a:rPr>
              <a:t>Решение:</a:t>
            </a:r>
          </a:p>
          <a:p>
            <a:pPr algn="just">
              <a:lnSpc>
                <a:spcPct val="107000"/>
              </a:lnSpc>
              <a:spcBef>
                <a:spcPts val="600"/>
              </a:spcBef>
            </a:pPr>
            <a:r>
              <a:rPr lang="ru-RU" dirty="0">
                <a:solidFill>
                  <a:schemeClr val="tx1">
                    <a:lumMod val="75000"/>
                  </a:schemeClr>
                </a:solidFill>
              </a:rPr>
              <a:t>800 000 х (1+15 х 0,07</a:t>
            </a:r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)</a:t>
            </a:r>
            <a:endParaRPr lang="ru-RU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75048" y="6050518"/>
            <a:ext cx="7488834" cy="367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ru-RU" b="1" dirty="0" smtClean="0">
                <a:solidFill>
                  <a:schemeClr val="tx1">
                    <a:lumMod val="75000"/>
                  </a:schemeClr>
                </a:solidFill>
              </a:rPr>
              <a:t>Ответ</a:t>
            </a:r>
            <a:r>
              <a:rPr lang="ru-RU" b="1" dirty="0">
                <a:solidFill>
                  <a:schemeClr val="tx1">
                    <a:lumMod val="75000"/>
                  </a:schemeClr>
                </a:solidFill>
              </a:rPr>
              <a:t>: 1 640 000 рублей.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715134" y="5422213"/>
            <a:ext cx="20665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ru-RU" dirty="0">
                <a:solidFill>
                  <a:schemeClr val="tx1">
                    <a:lumMod val="75000"/>
                  </a:schemeClr>
                </a:solidFill>
              </a:rPr>
              <a:t>= 1 640 000 (руб.)</a:t>
            </a:r>
          </a:p>
        </p:txBody>
      </p:sp>
      <p:sp>
        <p:nvSpPr>
          <p:cNvPr id="10" name="Заголовок 12"/>
          <p:cNvSpPr txBox="1">
            <a:spLocks/>
          </p:cNvSpPr>
          <p:nvPr/>
        </p:nvSpPr>
        <p:spPr>
          <a:xfrm>
            <a:off x="1003130" y="401988"/>
            <a:ext cx="7562802" cy="57874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100" b="1" dirty="0" smtClean="0"/>
              <a:t>Задание 1</a:t>
            </a:r>
            <a:endParaRPr lang="ru-RU" sz="3100" b="1" dirty="0"/>
          </a:p>
        </p:txBody>
      </p:sp>
    </p:spTree>
    <p:extLst>
      <p:ext uri="{BB962C8B-B14F-4D97-AF65-F5344CB8AC3E}">
        <p14:creationId xmlns:p14="http://schemas.microsoft.com/office/powerpoint/2010/main" val="1763367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  <p:bldP spid="4" grpId="0"/>
      <p:bldP spid="7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2"/>
          <p:cNvSpPr>
            <a:spLocks noGrp="1"/>
          </p:cNvSpPr>
          <p:nvPr>
            <p:ph type="title"/>
          </p:nvPr>
        </p:nvSpPr>
        <p:spPr>
          <a:xfrm>
            <a:off x="1003130" y="401988"/>
            <a:ext cx="7562802" cy="578740"/>
          </a:xfrm>
        </p:spPr>
        <p:txBody>
          <a:bodyPr rtlCol="0">
            <a:normAutofit/>
          </a:bodyPr>
          <a:lstStyle/>
          <a:p>
            <a:pPr algn="ctr"/>
            <a:r>
              <a:rPr lang="ru-RU" sz="3100" b="1" dirty="0" smtClean="0"/>
              <a:t>Задание 2</a:t>
            </a:r>
            <a:endParaRPr lang="ru-RU" sz="3100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t>15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03130" y="1265919"/>
            <a:ext cx="7562802" cy="11791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600"/>
              </a:spcBef>
            </a:pPr>
            <a:r>
              <a:rPr lang="ru-RU" sz="2200" dirty="0">
                <a:solidFill>
                  <a:schemeClr val="tx2"/>
                </a:solidFill>
              </a:rPr>
              <a:t>Найдите период времени, за который сумма, положенная на депозит возрастет в 2 раза при начислении процентов по простой ставке </a:t>
            </a:r>
            <a:r>
              <a:rPr lang="ru-RU" sz="2200" dirty="0" smtClean="0">
                <a:solidFill>
                  <a:schemeClr val="tx2"/>
                </a:solidFill>
              </a:rPr>
              <a:t>20%.</a:t>
            </a:r>
            <a:endParaRPr lang="ru-RU" sz="2200" b="1" dirty="0">
              <a:solidFill>
                <a:schemeClr val="tx2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97416" y="2418735"/>
            <a:ext cx="5616624" cy="397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600"/>
              </a:spcBef>
            </a:pPr>
            <a:r>
              <a:rPr lang="ru-RU" sz="2000" b="1" dirty="0" smtClean="0">
                <a:solidFill>
                  <a:schemeClr val="tx2"/>
                </a:solidFill>
              </a:rPr>
              <a:t>Решение: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003130" y="5661248"/>
            <a:ext cx="7562802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600"/>
              </a:spcBef>
            </a:pPr>
            <a:r>
              <a:rPr lang="ru-RU" sz="2000" b="1" dirty="0" smtClean="0">
                <a:solidFill>
                  <a:schemeClr val="tx2"/>
                </a:solidFill>
              </a:rPr>
              <a:t>Ответ</a:t>
            </a:r>
            <a:r>
              <a:rPr lang="ru-RU" sz="2000" b="1" dirty="0">
                <a:solidFill>
                  <a:schemeClr val="tx2"/>
                </a:solidFill>
              </a:rPr>
              <a:t>: </a:t>
            </a:r>
            <a:r>
              <a:rPr lang="ru-RU" sz="2000" b="1" dirty="0" smtClean="0">
                <a:solidFill>
                  <a:schemeClr val="tx2"/>
                </a:solidFill>
              </a:rPr>
              <a:t>5 лет.</a:t>
            </a:r>
            <a:endParaRPr lang="ru-RU" sz="2000" b="1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 flipH="1">
                <a:off x="1187624" y="2920633"/>
                <a:ext cx="3864162" cy="39523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𝐒</m:t>
                    </m:r>
                  </m:oMath>
                </a14:m>
                <a:r>
                  <a:rPr lang="en-US" b="1" baseline="-25000" dirty="0">
                    <a:solidFill>
                      <a:schemeClr val="tx1">
                        <a:lumMod val="50000"/>
                      </a:schemeClr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n</a:t>
                </a:r>
                <a14:m>
                  <m:oMath xmlns:m="http://schemas.openxmlformats.org/officeDocument/2006/math">
                    <m:r>
                      <a:rPr lang="en-US" b="1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=</m:t>
                    </m:r>
                  </m:oMath>
                </a14:m>
                <a:r>
                  <a:rPr lang="en-US" b="1" dirty="0">
                    <a:solidFill>
                      <a:schemeClr val="tx1">
                        <a:lumMod val="50000"/>
                      </a:schemeClr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S</a:t>
                </a:r>
                <a:r>
                  <a:rPr lang="en-US" b="1" baseline="-25000" dirty="0">
                    <a:solidFill>
                      <a:schemeClr val="tx1">
                        <a:lumMod val="50000"/>
                      </a:schemeClr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0</a:t>
                </a:r>
                <a14:m>
                  <m:oMath xmlns:m="http://schemas.openxmlformats.org/officeDocument/2006/math">
                    <m:r>
                      <a:rPr lang="en-US" b="1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×(</m:t>
                    </m:r>
                    <m:r>
                      <a:rPr lang="en-US" b="1" i="1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𝟏</m:t>
                    </m:r>
                    <m:r>
                      <a:rPr lang="en-US" b="1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b="1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𝐧</m:t>
                    </m:r>
                    <m:r>
                      <a:rPr lang="en-US" b="1" i="1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×</m:t>
                    </m:r>
                    <m:f>
                      <m:fPr>
                        <m:ctrlPr>
                          <a:rPr lang="ru-RU" b="1" i="1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b="1" i="1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𝐩</m:t>
                        </m:r>
                      </m:num>
                      <m:den>
                        <m:r>
                          <a:rPr lang="en-US" b="1" i="1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𝟏𝟎𝟎</m:t>
                        </m:r>
                      </m:den>
                    </m:f>
                    <m:r>
                      <a:rPr lang="en-US" b="1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endParaRPr lang="ru-RU" dirty="0">
                  <a:solidFill>
                    <a:schemeClr val="tx1">
                      <a:lumMod val="50000"/>
                    </a:schemeClr>
                  </a:solidFill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1187624" y="2920633"/>
                <a:ext cx="3864162" cy="395236"/>
              </a:xfrm>
              <a:prstGeom prst="rect">
                <a:avLst/>
              </a:prstGeom>
              <a:blipFill rotWithShape="0">
                <a:blip r:embed="rId3"/>
                <a:stretch>
                  <a:fillRect l="-2208" t="-6154" b="-2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 flipH="1">
                <a:off x="1187624" y="3340499"/>
                <a:ext cx="3864162" cy="4281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ru-RU" b="1" i="1" smtClean="0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𝟐</m:t>
                    </m:r>
                    <m:r>
                      <a:rPr lang="en-US" b="1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×</m:t>
                    </m:r>
                    <m:r>
                      <m:rPr>
                        <m:nor/>
                      </m:rPr>
                      <a:rPr lang="en-US" b="1" dirty="0">
                        <a:solidFill>
                          <a:schemeClr val="tx1">
                            <a:lumMod val="50000"/>
                          </a:schemeClr>
                        </a:solidFill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S</m:t>
                    </m:r>
                    <m:r>
                      <m:rPr>
                        <m:nor/>
                      </m:rPr>
                      <a:rPr lang="en-US" b="1" baseline="-25000" dirty="0">
                        <a:solidFill>
                          <a:schemeClr val="tx1">
                            <a:lumMod val="50000"/>
                          </a:schemeClr>
                        </a:solidFill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0</m:t>
                    </m:r>
                    <m:r>
                      <a:rPr lang="en-US" b="1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b="1" dirty="0">
                    <a:solidFill>
                      <a:schemeClr val="tx1">
                        <a:lumMod val="50000"/>
                      </a:schemeClr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S</a:t>
                </a:r>
                <a:r>
                  <a:rPr lang="en-US" b="1" baseline="-25000" dirty="0">
                    <a:solidFill>
                      <a:schemeClr val="tx1">
                        <a:lumMod val="50000"/>
                      </a:schemeClr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0</a:t>
                </a:r>
                <a14:m>
                  <m:oMath xmlns:m="http://schemas.openxmlformats.org/officeDocument/2006/math">
                    <m:r>
                      <a:rPr lang="en-US" b="1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×(</m:t>
                    </m:r>
                    <m:r>
                      <a:rPr lang="en-US" b="1" i="1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𝟏</m:t>
                    </m:r>
                    <m:r>
                      <a:rPr lang="en-US" b="1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b="1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𝐧</m:t>
                    </m:r>
                    <m:r>
                      <a:rPr lang="en-US" b="1" i="1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×</m:t>
                    </m:r>
                    <m:f>
                      <m:fPr>
                        <m:ctrlPr>
                          <a:rPr lang="ru-RU" b="1" i="1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b="1" i="1" smtClean="0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𝟐𝟎</m:t>
                        </m:r>
                      </m:num>
                      <m:den>
                        <m:r>
                          <a:rPr lang="en-US" b="1" i="1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𝟏𝟎𝟎</m:t>
                        </m:r>
                      </m:den>
                    </m:f>
                    <m:r>
                      <a:rPr lang="en-US" b="1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endParaRPr lang="ru-RU" dirty="0">
                  <a:solidFill>
                    <a:schemeClr val="tx1">
                      <a:lumMod val="50000"/>
                    </a:schemeClr>
                  </a:solidFill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1187624" y="3340499"/>
                <a:ext cx="3864162" cy="428131"/>
              </a:xfrm>
              <a:prstGeom prst="rect">
                <a:avLst/>
              </a:prstGeom>
              <a:blipFill rotWithShape="0">
                <a:blip r:embed="rId4"/>
                <a:stretch>
                  <a:fillRect l="-2208" b="-171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 flipH="1">
                <a:off x="1187624" y="3822038"/>
                <a:ext cx="2275342" cy="55681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b="1" i="1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𝟐</m:t>
                      </m:r>
                      <m:r>
                        <a:rPr lang="en-US" b="1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b="1" i="1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𝟏</m:t>
                      </m:r>
                      <m:r>
                        <a:rPr lang="en-US" b="1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b="1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𝐧</m:t>
                      </m:r>
                      <m:r>
                        <a:rPr lang="en-US" b="1" i="1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×</m:t>
                      </m:r>
                      <m:f>
                        <m:fPr>
                          <m:ctrlPr>
                            <a:rPr lang="ru-RU" b="1" i="1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b="1" i="1" smtClean="0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𝟐𝟎</m:t>
                          </m:r>
                        </m:num>
                        <m:den>
                          <m:r>
                            <a:rPr lang="en-US" b="1" i="1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𝟏𝟎𝟎</m:t>
                          </m:r>
                        </m:den>
                      </m:f>
                    </m:oMath>
                  </m:oMathPara>
                </a14:m>
                <a:endParaRPr lang="ru-RU" dirty="0">
                  <a:solidFill>
                    <a:schemeClr val="tx1">
                      <a:lumMod val="50000"/>
                    </a:schemeClr>
                  </a:solidFill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1187624" y="3822038"/>
                <a:ext cx="2275342" cy="55681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 flipH="1">
                <a:off x="1184526" y="4406164"/>
                <a:ext cx="2275342" cy="55681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𝟏</m:t>
                      </m:r>
                      <m:r>
                        <a:rPr lang="en-US" b="1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b="1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𝐧</m:t>
                      </m:r>
                      <m:r>
                        <a:rPr lang="en-US" b="1" i="1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×</m:t>
                      </m:r>
                      <m:f>
                        <m:fPr>
                          <m:ctrlPr>
                            <a:rPr lang="ru-RU" b="1" i="1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b="1" i="1" smtClean="0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ru-RU" b="1" i="1" smtClean="0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ru-RU" dirty="0">
                  <a:solidFill>
                    <a:schemeClr val="tx1">
                      <a:lumMod val="50000"/>
                    </a:schemeClr>
                  </a:solidFill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1184526" y="4406164"/>
                <a:ext cx="2275342" cy="556819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 flipH="1">
                <a:off x="1184526" y="5098081"/>
                <a:ext cx="2275342" cy="29636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n-US" b="1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𝐧</m:t>
                    </m:r>
                    <m:r>
                      <a:rPr lang="en-US" b="1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ru-RU" b="1" dirty="0" smtClean="0">
                    <a:solidFill>
                      <a:schemeClr val="tx1">
                        <a:lumMod val="50000"/>
                      </a:schemeClr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Times New Roman" panose="02020603050405020304" pitchFamily="18" charset="0"/>
                  </a:rPr>
                  <a:t>5</a:t>
                </a:r>
                <a:endParaRPr lang="ru-RU" b="1" dirty="0">
                  <a:solidFill>
                    <a:schemeClr val="tx1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1184526" y="5098081"/>
                <a:ext cx="2275342" cy="296363"/>
              </a:xfrm>
              <a:prstGeom prst="rect">
                <a:avLst/>
              </a:prstGeom>
              <a:blipFill rotWithShape="0">
                <a:blip r:embed="rId7"/>
                <a:stretch>
                  <a:fillRect l="-2674" t="-28571" b="-387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88650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0" grpId="0"/>
      <p:bldP spid="8" grpId="0"/>
      <p:bldP spid="11" grpId="0"/>
      <p:bldP spid="12" grpId="0"/>
      <p:bldP spid="13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2"/>
          <p:cNvSpPr>
            <a:spLocks noGrp="1"/>
          </p:cNvSpPr>
          <p:nvPr>
            <p:ph type="title"/>
          </p:nvPr>
        </p:nvSpPr>
        <p:spPr>
          <a:xfrm>
            <a:off x="1003130" y="401988"/>
            <a:ext cx="7562802" cy="578740"/>
          </a:xfrm>
        </p:spPr>
        <p:txBody>
          <a:bodyPr rtlCol="0">
            <a:normAutofit/>
          </a:bodyPr>
          <a:lstStyle/>
          <a:p>
            <a:pPr algn="ctr"/>
            <a:r>
              <a:rPr lang="ru-RU" sz="3100" b="1" dirty="0" smtClean="0"/>
              <a:t>Задание 3</a:t>
            </a:r>
            <a:endParaRPr lang="ru-RU" sz="3100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t>16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03130" y="1265919"/>
            <a:ext cx="7562802" cy="1804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600"/>
              </a:spcBef>
            </a:pPr>
            <a:r>
              <a:rPr lang="ru-RU" dirty="0">
                <a:solidFill>
                  <a:schemeClr val="tx2"/>
                </a:solidFill>
              </a:rPr>
              <a:t>Определить срок в годах, при начислении простых процентов, по следующим данным:</a:t>
            </a:r>
          </a:p>
          <a:p>
            <a:pPr marL="285750" indent="-285750" algn="just">
              <a:lnSpc>
                <a:spcPct val="107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/>
                </a:solidFill>
              </a:rPr>
              <a:t>процентная </a:t>
            </a:r>
            <a:r>
              <a:rPr lang="ru-RU" dirty="0">
                <a:solidFill>
                  <a:schemeClr val="tx2"/>
                </a:solidFill>
              </a:rPr>
              <a:t>ставка:  </a:t>
            </a:r>
            <a:r>
              <a:rPr lang="ru-RU" dirty="0" smtClean="0">
                <a:solidFill>
                  <a:schemeClr val="tx2"/>
                </a:solidFill>
              </a:rPr>
              <a:t>15%</a:t>
            </a:r>
            <a:endParaRPr lang="ru-RU" dirty="0">
              <a:solidFill>
                <a:schemeClr val="tx2"/>
              </a:solidFill>
            </a:endParaRPr>
          </a:p>
          <a:p>
            <a:pPr marL="285750" indent="-285750" algn="just">
              <a:lnSpc>
                <a:spcPct val="107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/>
                </a:solidFill>
              </a:rPr>
              <a:t>вклад</a:t>
            </a:r>
            <a:r>
              <a:rPr lang="ru-RU" dirty="0">
                <a:solidFill>
                  <a:schemeClr val="tx2"/>
                </a:solidFill>
              </a:rPr>
              <a:t>:  2000 тыс</a:t>
            </a:r>
            <a:r>
              <a:rPr lang="ru-RU" dirty="0" smtClean="0">
                <a:solidFill>
                  <a:schemeClr val="tx2"/>
                </a:solidFill>
              </a:rPr>
              <a:t>. руб</a:t>
            </a:r>
            <a:r>
              <a:rPr lang="ru-RU" dirty="0">
                <a:solidFill>
                  <a:schemeClr val="tx2"/>
                </a:solidFill>
              </a:rPr>
              <a:t>.</a:t>
            </a:r>
          </a:p>
          <a:p>
            <a:pPr marL="285750" indent="-285750" algn="just">
              <a:lnSpc>
                <a:spcPct val="107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/>
                </a:solidFill>
              </a:rPr>
              <a:t>вклад </a:t>
            </a:r>
            <a:r>
              <a:rPr lang="ru-RU" dirty="0">
                <a:solidFill>
                  <a:schemeClr val="tx2"/>
                </a:solidFill>
              </a:rPr>
              <a:t>с процентами:  </a:t>
            </a:r>
            <a:r>
              <a:rPr lang="ru-RU" dirty="0" smtClean="0">
                <a:solidFill>
                  <a:schemeClr val="tx2"/>
                </a:solidFill>
              </a:rPr>
              <a:t>10100 </a:t>
            </a:r>
            <a:r>
              <a:rPr lang="ru-RU" dirty="0">
                <a:solidFill>
                  <a:schemeClr val="tx2"/>
                </a:solidFill>
              </a:rPr>
              <a:t>тыс</a:t>
            </a:r>
            <a:r>
              <a:rPr lang="ru-RU" dirty="0" smtClean="0">
                <a:solidFill>
                  <a:schemeClr val="tx2"/>
                </a:solidFill>
              </a:rPr>
              <a:t>. руб</a:t>
            </a:r>
            <a:r>
              <a:rPr lang="ru-RU" dirty="0">
                <a:solidFill>
                  <a:schemeClr val="tx2"/>
                </a:solidFill>
              </a:rPr>
              <a:t>.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03130" y="3050638"/>
            <a:ext cx="5616624" cy="397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600"/>
              </a:spcBef>
            </a:pPr>
            <a:r>
              <a:rPr lang="ru-RU" sz="2000" b="1" dirty="0" smtClean="0">
                <a:solidFill>
                  <a:schemeClr val="tx2"/>
                </a:solidFill>
              </a:rPr>
              <a:t>Решение: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005779" y="5872467"/>
            <a:ext cx="7562802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600"/>
              </a:spcBef>
            </a:pPr>
            <a:r>
              <a:rPr lang="ru-RU" sz="2000" b="1" dirty="0" smtClean="0">
                <a:solidFill>
                  <a:schemeClr val="tx2"/>
                </a:solidFill>
              </a:rPr>
              <a:t>Ответ</a:t>
            </a:r>
            <a:r>
              <a:rPr lang="ru-RU" sz="2000" b="1" dirty="0">
                <a:solidFill>
                  <a:schemeClr val="tx2"/>
                </a:solidFill>
              </a:rPr>
              <a:t>: </a:t>
            </a:r>
            <a:r>
              <a:rPr lang="ru-RU" sz="2000" b="1" dirty="0" smtClean="0">
                <a:solidFill>
                  <a:schemeClr val="tx2"/>
                </a:solidFill>
              </a:rPr>
              <a:t>27 лет.</a:t>
            </a:r>
            <a:endParaRPr lang="ru-RU" sz="2000" b="1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 flipH="1">
                <a:off x="1130457" y="3519992"/>
                <a:ext cx="3864162" cy="39523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𝐒</m:t>
                    </m:r>
                  </m:oMath>
                </a14:m>
                <a:r>
                  <a:rPr lang="en-US" b="1" baseline="-25000" dirty="0">
                    <a:solidFill>
                      <a:schemeClr val="tx1">
                        <a:lumMod val="50000"/>
                      </a:schemeClr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n</a:t>
                </a:r>
                <a14:m>
                  <m:oMath xmlns:m="http://schemas.openxmlformats.org/officeDocument/2006/math">
                    <m:r>
                      <a:rPr lang="en-US" b="1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=</m:t>
                    </m:r>
                  </m:oMath>
                </a14:m>
                <a:r>
                  <a:rPr lang="en-US" b="1" dirty="0">
                    <a:solidFill>
                      <a:schemeClr val="tx1">
                        <a:lumMod val="50000"/>
                      </a:schemeClr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S</a:t>
                </a:r>
                <a:r>
                  <a:rPr lang="en-US" b="1" baseline="-25000" dirty="0">
                    <a:solidFill>
                      <a:schemeClr val="tx1">
                        <a:lumMod val="50000"/>
                      </a:schemeClr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0</a:t>
                </a:r>
                <a14:m>
                  <m:oMath xmlns:m="http://schemas.openxmlformats.org/officeDocument/2006/math">
                    <m:r>
                      <a:rPr lang="en-US" b="1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×(</m:t>
                    </m:r>
                    <m:r>
                      <a:rPr lang="en-US" b="1" i="1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𝟏</m:t>
                    </m:r>
                    <m:r>
                      <a:rPr lang="en-US" b="1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b="1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𝐧</m:t>
                    </m:r>
                    <m:r>
                      <a:rPr lang="en-US" b="1" i="1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×</m:t>
                    </m:r>
                    <m:f>
                      <m:fPr>
                        <m:ctrlPr>
                          <a:rPr lang="ru-RU" b="1" i="1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b="1" i="1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𝐩</m:t>
                        </m:r>
                      </m:num>
                      <m:den>
                        <m:r>
                          <a:rPr lang="en-US" b="1" i="1">
                            <a:solidFill>
                              <a:schemeClr val="tx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𝟏𝟎𝟎</m:t>
                        </m:r>
                      </m:den>
                    </m:f>
                    <m:r>
                      <a:rPr lang="en-US" b="1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endParaRPr lang="ru-RU" dirty="0">
                  <a:solidFill>
                    <a:schemeClr val="tx1">
                      <a:lumMod val="50000"/>
                    </a:schemeClr>
                  </a:solidFill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1130457" y="3519992"/>
                <a:ext cx="3864162" cy="395236"/>
              </a:xfrm>
              <a:prstGeom prst="rect">
                <a:avLst/>
              </a:prstGeom>
              <a:blipFill rotWithShape="0">
                <a:blip r:embed="rId3"/>
                <a:stretch>
                  <a:fillRect l="-2050" t="-6154" b="-2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 flipH="1">
                <a:off x="1130457" y="3980706"/>
                <a:ext cx="3864162" cy="56278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b="1" i="1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𝟏𝟎</m:t>
                      </m:r>
                      <m:r>
                        <a:rPr lang="ru-RU" b="1" i="1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ru-RU" b="1" i="1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𝟏𝟎𝟎</m:t>
                      </m:r>
                      <m:r>
                        <a:rPr lang="en-US" b="1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=</m:t>
                      </m:r>
                      <m:r>
                        <a:rPr lang="ru-RU" b="1" i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𝟐</m:t>
                      </m:r>
                      <m:r>
                        <a:rPr lang="ru-RU" b="1" i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ru-RU" b="1" i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𝟎𝟎𝟎</m:t>
                      </m:r>
                      <m:r>
                        <a:rPr lang="en-US" b="1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×(</m:t>
                      </m:r>
                      <m:r>
                        <a:rPr lang="en-US" b="1" i="1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𝟏</m:t>
                      </m:r>
                      <m:r>
                        <a:rPr lang="en-US" b="1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b="1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𝐧</m:t>
                      </m:r>
                      <m:r>
                        <a:rPr lang="en-US" b="1" i="1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×</m:t>
                      </m:r>
                      <m:f>
                        <m:fPr>
                          <m:ctrlPr>
                            <a:rPr lang="ru-RU" b="1" i="1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b="1" i="1" smtClean="0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𝟏𝟓</m:t>
                          </m:r>
                        </m:num>
                        <m:den>
                          <m:r>
                            <a:rPr lang="en-US" b="1" i="1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𝟏𝟎𝟎</m:t>
                          </m:r>
                        </m:den>
                      </m:f>
                      <m:r>
                        <a:rPr lang="en-US" b="1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ru-RU" dirty="0">
                  <a:solidFill>
                    <a:schemeClr val="tx1">
                      <a:lumMod val="50000"/>
                    </a:schemeClr>
                  </a:solidFill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1130457" y="3980706"/>
                <a:ext cx="3864162" cy="56278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 flipH="1">
                <a:off x="1139368" y="4608311"/>
                <a:ext cx="4320480" cy="56278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b="1" i="1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𝟏𝟎</m:t>
                      </m:r>
                      <m:r>
                        <a:rPr lang="ru-RU" b="1" i="1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ru-RU" b="1" i="1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𝟏𝟎𝟎</m:t>
                      </m:r>
                      <m:r>
                        <a:rPr lang="en-US" b="1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=</m:t>
                      </m:r>
                      <m:r>
                        <a:rPr lang="ru-RU" b="1" i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𝟐</m:t>
                      </m:r>
                      <m:r>
                        <a:rPr lang="ru-RU" b="1" i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ru-RU" b="1" i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𝟎𝟎𝟎</m:t>
                      </m:r>
                      <m:r>
                        <a:rPr lang="en-US" b="1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ru-RU" b="1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𝟐</m:t>
                      </m:r>
                      <m:r>
                        <a:rPr lang="ru-RU" b="1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ru-RU" b="1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𝟎𝟎𝟎</m:t>
                      </m:r>
                      <m:r>
                        <a:rPr lang="en-US" b="1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×(</m:t>
                      </m:r>
                      <m:r>
                        <a:rPr lang="en-US" b="1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𝐧</m:t>
                      </m:r>
                      <m:r>
                        <a:rPr lang="en-US" b="1" i="1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×</m:t>
                      </m:r>
                      <m:f>
                        <m:fPr>
                          <m:ctrlPr>
                            <a:rPr lang="ru-RU" b="1" i="1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b="1" i="1" smtClean="0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𝟏𝟓</m:t>
                          </m:r>
                        </m:num>
                        <m:den>
                          <m:r>
                            <a:rPr lang="en-US" b="1" i="1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𝟏𝟎𝟎</m:t>
                          </m:r>
                        </m:den>
                      </m:f>
                      <m:r>
                        <a:rPr lang="en-US" b="1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ru-RU" dirty="0">
                  <a:solidFill>
                    <a:schemeClr val="tx1">
                      <a:lumMod val="50000"/>
                    </a:schemeClr>
                  </a:solidFill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1139368" y="4608311"/>
                <a:ext cx="4320480" cy="562783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 flipH="1">
                <a:off x="1144249" y="5198628"/>
                <a:ext cx="4320480" cy="29636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b="1" i="1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𝟖</m:t>
                      </m:r>
                      <m:r>
                        <a:rPr lang="ru-RU" b="1" i="1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ru-RU" b="1" i="1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𝟏𝟎𝟎</m:t>
                      </m:r>
                      <m:r>
                        <a:rPr lang="en-US" b="1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=</m:t>
                      </m:r>
                      <m:r>
                        <a:rPr lang="ru-RU" b="1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𝟐𝟎</m:t>
                      </m:r>
                      <m:r>
                        <a:rPr lang="en-US" b="1" i="1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×</m:t>
                      </m:r>
                      <m:r>
                        <a:rPr lang="ru-RU" b="1" i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𝟏𝟓</m:t>
                      </m:r>
                      <m:r>
                        <a:rPr lang="en-US" b="1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×</m:t>
                      </m:r>
                      <m:r>
                        <a:rPr lang="en-US" b="1">
                          <a:solidFill>
                            <a:schemeClr val="tx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𝐧</m:t>
                      </m:r>
                    </m:oMath>
                  </m:oMathPara>
                </a14:m>
                <a:endParaRPr lang="ru-RU" dirty="0">
                  <a:solidFill>
                    <a:schemeClr val="tx1">
                      <a:lumMod val="50000"/>
                    </a:schemeClr>
                  </a:solidFill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1144249" y="5198628"/>
                <a:ext cx="4320480" cy="296363"/>
              </a:xfrm>
              <a:prstGeom prst="rect">
                <a:avLst/>
              </a:prstGeom>
              <a:blipFill rotWithShape="0">
                <a:blip r:embed="rId6"/>
                <a:stretch>
                  <a:fillRect l="-1977" b="-41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 flipH="1">
                <a:off x="1139368" y="5555242"/>
                <a:ext cx="2275342" cy="29636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n-US" b="1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𝐧</m:t>
                    </m:r>
                    <m:r>
                      <a:rPr lang="en-US" b="1">
                        <a:solidFill>
                          <a:schemeClr val="tx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ru-RU" b="1" dirty="0" smtClean="0">
                    <a:solidFill>
                      <a:schemeClr val="tx1">
                        <a:lumMod val="50000"/>
                      </a:schemeClr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Times New Roman" panose="02020603050405020304" pitchFamily="18" charset="0"/>
                  </a:rPr>
                  <a:t>27</a:t>
                </a:r>
                <a:endParaRPr lang="ru-RU" b="1" dirty="0">
                  <a:solidFill>
                    <a:schemeClr val="tx1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1139368" y="5555242"/>
                <a:ext cx="2275342" cy="296363"/>
              </a:xfrm>
              <a:prstGeom prst="rect">
                <a:avLst/>
              </a:prstGeom>
              <a:blipFill rotWithShape="0">
                <a:blip r:embed="rId7"/>
                <a:stretch>
                  <a:fillRect l="-2949" t="-28571" b="-387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7524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0" grpId="0"/>
      <p:bldP spid="8" grpId="0"/>
      <p:bldP spid="11" grpId="0"/>
      <p:bldP spid="12" grpId="0"/>
      <p:bldP spid="13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2"/>
          <p:cNvSpPr>
            <a:spLocks noGrp="1"/>
          </p:cNvSpPr>
          <p:nvPr>
            <p:ph type="title"/>
          </p:nvPr>
        </p:nvSpPr>
        <p:spPr>
          <a:xfrm>
            <a:off x="976293" y="407259"/>
            <a:ext cx="7562802" cy="1017538"/>
          </a:xfrm>
        </p:spPr>
        <p:txBody>
          <a:bodyPr rtlCol="0">
            <a:normAutofit/>
          </a:bodyPr>
          <a:lstStyle/>
          <a:p>
            <a:pPr algn="ctr"/>
            <a:r>
              <a:rPr lang="ru-RU" sz="5400" b="1" dirty="0" smtClean="0"/>
              <a:t>РЕФЛЕКСИЯ</a:t>
            </a:r>
            <a:endParaRPr lang="ru-RU" sz="5400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t>17</a:t>
            </a:fld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021055" y="3140968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endParaRPr lang="ru-RU" b="1" dirty="0" smtClean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67744" y="1628800"/>
            <a:ext cx="5303473" cy="39518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4000" dirty="0">
                <a:ea typeface="Calibri" panose="020F0502020204030204" pitchFamily="34" charset="0"/>
                <a:cs typeface="Times New Roman" panose="02020603050405020304" pitchFamily="18" charset="0"/>
              </a:rPr>
              <a:t>Было интересно …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4000" dirty="0">
                <a:ea typeface="Calibri" panose="020F0502020204030204" pitchFamily="34" charset="0"/>
                <a:cs typeface="Times New Roman" panose="02020603050405020304" pitchFamily="18" charset="0"/>
              </a:rPr>
              <a:t>Было трудно …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4000" dirty="0">
                <a:ea typeface="Calibri" panose="020F0502020204030204" pitchFamily="34" charset="0"/>
                <a:cs typeface="Times New Roman" panose="02020603050405020304" pitchFamily="18" charset="0"/>
              </a:rPr>
              <a:t>Теперь я могу …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4000" dirty="0">
                <a:ea typeface="Calibri" panose="020F0502020204030204" pitchFamily="34" charset="0"/>
                <a:cs typeface="Times New Roman" panose="02020603050405020304" pitchFamily="18" charset="0"/>
              </a:rPr>
              <a:t>Я научился …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4000" dirty="0">
                <a:ea typeface="Calibri" panose="020F0502020204030204" pitchFamily="34" charset="0"/>
                <a:cs typeface="Times New Roman" panose="02020603050405020304" pitchFamily="18" charset="0"/>
              </a:rPr>
              <a:t>Меня удивило …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ru-RU" sz="4000" dirty="0">
                <a:ea typeface="Calibri" panose="020F0502020204030204" pitchFamily="34" charset="0"/>
                <a:cs typeface="Times New Roman" panose="02020603050405020304" pitchFamily="18" charset="0"/>
              </a:rPr>
              <a:t>Мне захотелось </a:t>
            </a:r>
            <a:r>
              <a:rPr lang="ru-RU" sz="4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  <a:endParaRPr lang="ru-RU" sz="40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6354" y="3933056"/>
            <a:ext cx="1488047" cy="210486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497" y="3933056"/>
            <a:ext cx="1487049" cy="2104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46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t>18</a:t>
            </a:fld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9017" y="1196752"/>
            <a:ext cx="6228184" cy="4002095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478833" y="2708920"/>
            <a:ext cx="4968552" cy="119111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СПАСИБО ЗА УРОК !</a:t>
            </a:r>
            <a:br>
              <a:rPr lang="ru-RU" sz="3600" b="1" dirty="0" smtClean="0">
                <a:solidFill>
                  <a:schemeClr val="bg1"/>
                </a:solidFill>
              </a:rPr>
            </a:br>
            <a:r>
              <a:rPr lang="ru-RU" sz="3600" b="1" dirty="0" smtClean="0">
                <a:solidFill>
                  <a:schemeClr val="bg1"/>
                </a:solidFill>
              </a:rPr>
              <a:t>ВЫ МОЛОДЦЫ !</a:t>
            </a:r>
            <a:endParaRPr lang="en-US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277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t>2</a:t>
            </a:fld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67550" y="908720"/>
            <a:ext cx="7490793" cy="636693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Задание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61748" y="1720475"/>
            <a:ext cx="45235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  <a:cs typeface="Times New Roman" panose="02020603050405020304" pitchFamily="18" charset="0"/>
              </a:rPr>
              <a:t>Семья мечтает о машине. 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9539" y="2924944"/>
            <a:ext cx="3112753" cy="3431408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061747" y="2319373"/>
            <a:ext cx="733382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  <a:cs typeface="Times New Roman" panose="02020603050405020304" pitchFamily="18" charset="0"/>
              </a:rPr>
              <a:t>В феврале отец получил наследство в размере 700 000 руб. </a:t>
            </a:r>
            <a:endParaRPr lang="ru-RU" sz="2800" dirty="0">
              <a:solidFill>
                <a:schemeClr val="tx1">
                  <a:lumMod val="75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61747" y="3273480"/>
            <a:ext cx="437953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  <a:cs typeface="Times New Roman" panose="02020603050405020304" pitchFamily="18" charset="0"/>
              </a:rPr>
              <a:t>Выбрали машину, </a:t>
            </a:r>
            <a:r>
              <a:rPr lang="ru-RU" sz="2800" dirty="0">
                <a:solidFill>
                  <a:schemeClr val="tx1">
                    <a:lumMod val="75000"/>
                  </a:schemeClr>
                </a:solidFill>
                <a:cs typeface="Times New Roman" panose="02020603050405020304" pitchFamily="18" charset="0"/>
              </a:rPr>
              <a:t>но в магазин ее </a:t>
            </a:r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  <a:cs typeface="Times New Roman" panose="02020603050405020304" pitchFamily="18" charset="0"/>
              </a:rPr>
              <a:t>постав</a:t>
            </a:r>
            <a:r>
              <a:rPr lang="ru-RU" sz="2800" dirty="0">
                <a:solidFill>
                  <a:schemeClr val="tx1">
                    <a:lumMod val="75000"/>
                  </a:schemeClr>
                </a:solidFill>
                <a:cs typeface="Times New Roman" panose="02020603050405020304" pitchFamily="18" charset="0"/>
              </a:rPr>
              <a:t>я</a:t>
            </a:r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  <a:cs typeface="Times New Roman" panose="02020603050405020304" pitchFamily="18" charset="0"/>
              </a:rPr>
              <a:t>т через 4</a:t>
            </a:r>
            <a:r>
              <a:rPr lang="en-US" sz="2800" dirty="0" smtClean="0">
                <a:solidFill>
                  <a:schemeClr val="tx1">
                    <a:lumMod val="75000"/>
                  </a:schemeClr>
                </a:solidFill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  <a:cs typeface="Times New Roman" panose="02020603050405020304" pitchFamily="18" charset="0"/>
              </a:rPr>
              <a:t>месяца.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061747" y="4658475"/>
            <a:ext cx="416350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  <a:cs typeface="Times New Roman" panose="02020603050405020304" pitchFamily="18" charset="0"/>
              </a:rPr>
              <a:t>Как лучше поступить семье с денежными средствами? </a:t>
            </a:r>
          </a:p>
        </p:txBody>
      </p:sp>
      <p:sp>
        <p:nvSpPr>
          <p:cNvPr id="13" name="Заголовок 3"/>
          <p:cNvSpPr txBox="1">
            <a:spLocks/>
          </p:cNvSpPr>
          <p:nvPr/>
        </p:nvSpPr>
        <p:spPr>
          <a:xfrm>
            <a:off x="1187624" y="253270"/>
            <a:ext cx="7490793" cy="63669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dirty="0" smtClean="0"/>
              <a:t>ЗАНЯТИЕ 1</a:t>
            </a:r>
            <a:endParaRPr lang="ru-RU" sz="3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070692" y="6015694"/>
            <a:ext cx="41635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  <a:cs typeface="Times New Roman" panose="02020603050405020304" pitchFamily="18" charset="0"/>
              </a:rPr>
              <a:t>Открыть вклад в банке.</a:t>
            </a:r>
          </a:p>
        </p:txBody>
      </p:sp>
    </p:spTree>
    <p:extLst>
      <p:ext uri="{BB962C8B-B14F-4D97-AF65-F5344CB8AC3E}">
        <p14:creationId xmlns:p14="http://schemas.microsoft.com/office/powerpoint/2010/main" val="3765851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1056718" y="260648"/>
            <a:ext cx="7477683" cy="658912"/>
          </a:xfrm>
        </p:spPr>
        <p:txBody>
          <a:bodyPr rtlCol="0"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Способы начисления процентов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1056718" y="1045667"/>
            <a:ext cx="7519494" cy="1231205"/>
          </a:xfrm>
        </p:spPr>
        <p:txBody>
          <a:bodyPr rtlCol="0"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ru-RU" sz="2000" dirty="0" smtClean="0">
                <a:solidFill>
                  <a:schemeClr val="tx1">
                    <a:lumMod val="75000"/>
                  </a:schemeClr>
                </a:solidFill>
              </a:rPr>
              <a:t>Решили открыть вклад. 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ru-RU" sz="2000" dirty="0" smtClean="0">
                <a:solidFill>
                  <a:schemeClr val="tx1">
                    <a:lumMod val="75000"/>
                  </a:schemeClr>
                </a:solidFill>
              </a:rPr>
              <a:t>В банке предложили два разных вклада, которые отличаются способами </a:t>
            </a:r>
            <a:r>
              <a:rPr lang="ru-RU" sz="2000" dirty="0">
                <a:solidFill>
                  <a:schemeClr val="tx1">
                    <a:lumMod val="75000"/>
                  </a:schemeClr>
                </a:solidFill>
              </a:rPr>
              <a:t>начисления </a:t>
            </a:r>
            <a:r>
              <a:rPr lang="ru-RU" sz="2000" dirty="0" smtClean="0">
                <a:solidFill>
                  <a:schemeClr val="tx1">
                    <a:lumMod val="75000"/>
                  </a:schemeClr>
                </a:solidFill>
              </a:rPr>
              <a:t>процентов.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t>3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91720" y="2402979"/>
            <a:ext cx="7632848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ru-RU" sz="2000" dirty="0" smtClean="0">
                <a:solidFill>
                  <a:schemeClr val="tx1">
                    <a:lumMod val="75000"/>
                  </a:schemeClr>
                </a:solidFill>
              </a:rPr>
              <a:t>Начисление </a:t>
            </a:r>
            <a:r>
              <a:rPr lang="ru-RU" sz="2000" dirty="0">
                <a:solidFill>
                  <a:schemeClr val="tx1">
                    <a:lumMod val="75000"/>
                  </a:schemeClr>
                </a:solidFill>
              </a:rPr>
              <a:t>процентов по банковским депозитам осуществляется двумя способами: по формуле простого или сложного (капитализированного) процента, при этом ключевым параметром, влияющим на результаты обоих расчетов, является процентная ставка</a:t>
            </a:r>
            <a:endParaRPr lang="ru-RU" sz="2000" dirty="0" smtClean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91720" y="4067969"/>
            <a:ext cx="3192248" cy="394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600"/>
              </a:spcBef>
            </a:pPr>
            <a:r>
              <a:rPr lang="ru-RU" b="1" dirty="0" smtClean="0">
                <a:solidFill>
                  <a:srgbClr val="0070C0"/>
                </a:solidFill>
              </a:rPr>
              <a:t>№</a:t>
            </a:r>
            <a:r>
              <a:rPr lang="ru-RU" b="1" dirty="0">
                <a:solidFill>
                  <a:srgbClr val="0070C0"/>
                </a:solidFill>
              </a:rPr>
              <a:t>1 – простые </a:t>
            </a:r>
            <a:r>
              <a:rPr lang="ru-RU" b="1" dirty="0" smtClean="0">
                <a:solidFill>
                  <a:srgbClr val="0070C0"/>
                </a:solidFill>
              </a:rPr>
              <a:t>проценты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4047" y="4067969"/>
            <a:ext cx="3073153" cy="394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600"/>
              </a:spcBef>
            </a:pPr>
            <a:r>
              <a:rPr lang="ru-RU" b="1" dirty="0" smtClean="0">
                <a:solidFill>
                  <a:srgbClr val="FF0000"/>
                </a:solidFill>
              </a:rPr>
              <a:t>№</a:t>
            </a:r>
            <a:r>
              <a:rPr lang="ru-RU" b="1" dirty="0">
                <a:solidFill>
                  <a:srgbClr val="FF0000"/>
                </a:solidFill>
              </a:rPr>
              <a:t>2 – сложные проценты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03373" y="4733608"/>
            <a:ext cx="2796659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b="1" dirty="0" smtClean="0"/>
              <a:t>Простые проценты </a:t>
            </a:r>
            <a:r>
              <a:rPr lang="ru-RU" dirty="0"/>
              <a:t>начисляются на первоначальную сумму </a:t>
            </a:r>
            <a:r>
              <a:rPr lang="ru-RU" dirty="0" smtClean="0"/>
              <a:t>вклада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73372" y="4516181"/>
            <a:ext cx="3456384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b="1" dirty="0"/>
              <a:t>Сложные проценты</a:t>
            </a:r>
            <a:r>
              <a:rPr lang="ru-RU" dirty="0"/>
              <a:t> начисляются на всю имеющуюся на вкладе сумму, с учетом процентов, которые до этого уже были начислены и добавлены к сумме вклада</a:t>
            </a:r>
            <a:r>
              <a:rPr lang="ru-RU" dirty="0" smtClean="0"/>
              <a:t>.</a:t>
            </a:r>
            <a:endParaRPr lang="ru-RU" b="1" dirty="0" smtClean="0"/>
          </a:p>
        </p:txBody>
      </p:sp>
    </p:spTree>
    <p:extLst>
      <p:ext uri="{BB962C8B-B14F-4D97-AF65-F5344CB8AC3E}">
        <p14:creationId xmlns:p14="http://schemas.microsoft.com/office/powerpoint/2010/main" val="3382365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/>
      <p:bldP spid="5" grpId="0"/>
      <p:bldP spid="3" grpId="0"/>
      <p:bldP spid="7" grpId="0"/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t>4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69475" y="1369630"/>
            <a:ext cx="112695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2800" b="1" dirty="0" smtClean="0">
                <a:solidFill>
                  <a:schemeClr val="tx1">
                    <a:lumMod val="75000"/>
                  </a:schemeClr>
                </a:solidFill>
              </a:rPr>
              <a:t>Тема: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20443" y="2045013"/>
            <a:ext cx="112695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2800" b="1" dirty="0" smtClean="0">
                <a:solidFill>
                  <a:schemeClr val="tx1">
                    <a:lumMod val="75000"/>
                  </a:schemeClr>
                </a:solidFill>
              </a:rPr>
              <a:t>Цель: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20443" y="3100350"/>
            <a:ext cx="158716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2800" b="1" dirty="0" smtClean="0">
                <a:solidFill>
                  <a:schemeClr val="tx1">
                    <a:lumMod val="75000"/>
                  </a:schemeClr>
                </a:solidFill>
              </a:rPr>
              <a:t>Задачи: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47399" y="2044635"/>
            <a:ext cx="6289867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ru-RU" sz="2800" dirty="0" smtClean="0"/>
              <a:t>Формирование выписки по вкладу при начислении простых процентов  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70907" y="3725178"/>
            <a:ext cx="7481386" cy="23083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57200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800" dirty="0"/>
              <a:t>Выявить взаимосвязь простых процентов и арифметической прогрессии;</a:t>
            </a:r>
          </a:p>
          <a:p>
            <a:pPr marL="457200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800" dirty="0" smtClean="0"/>
              <a:t>Вывести формулу простых процентов;</a:t>
            </a:r>
          </a:p>
          <a:p>
            <a:pPr marL="457200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800" dirty="0" smtClean="0"/>
              <a:t>Производить </a:t>
            </a:r>
            <a:r>
              <a:rPr lang="ru-RU" sz="2800" dirty="0"/>
              <a:t>расчёты с использованием формулы простых </a:t>
            </a:r>
            <a:r>
              <a:rPr lang="ru-RU" sz="2800" dirty="0" smtClean="0"/>
              <a:t>процентов. 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75951" y="1367953"/>
            <a:ext cx="6289867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ru-RU" sz="2800" dirty="0" smtClean="0"/>
              <a:t>Вклад. Простые проценты   </a:t>
            </a:r>
          </a:p>
        </p:txBody>
      </p:sp>
    </p:spTree>
    <p:extLst>
      <p:ext uri="{BB962C8B-B14F-4D97-AF65-F5344CB8AC3E}">
        <p14:creationId xmlns:p14="http://schemas.microsoft.com/office/powerpoint/2010/main" val="2841159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1056718" y="260648"/>
            <a:ext cx="7477683" cy="658912"/>
          </a:xfrm>
        </p:spPr>
        <p:txBody>
          <a:bodyPr rtlCol="0">
            <a:normAutofit/>
          </a:bodyPr>
          <a:lstStyle/>
          <a:p>
            <a:pPr algn="ctr"/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899592" y="1124744"/>
            <a:ext cx="7519494" cy="2887388"/>
          </a:xfrm>
        </p:spPr>
        <p:txBody>
          <a:bodyPr rtlCol="0"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ru-RU" sz="2000" dirty="0" smtClean="0">
                <a:solidFill>
                  <a:schemeClr val="tx1">
                    <a:lumMod val="75000"/>
                  </a:schemeClr>
                </a:solidFill>
              </a:rPr>
              <a:t>Решили открыть вклад. В банке предложили два разных вклада, которые отличаются способами </a:t>
            </a:r>
            <a:r>
              <a:rPr lang="ru-RU" sz="2000" dirty="0">
                <a:solidFill>
                  <a:schemeClr val="tx1">
                    <a:lumMod val="75000"/>
                  </a:schemeClr>
                </a:solidFill>
              </a:rPr>
              <a:t>начисления </a:t>
            </a:r>
            <a:r>
              <a:rPr lang="ru-RU" sz="2000" dirty="0" smtClean="0">
                <a:solidFill>
                  <a:schemeClr val="tx1">
                    <a:lumMod val="75000"/>
                  </a:schemeClr>
                </a:solidFill>
              </a:rPr>
              <a:t>процентов: 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ru-RU" sz="2000" dirty="0" smtClean="0">
                <a:solidFill>
                  <a:schemeClr val="tx1">
                    <a:lumMod val="75000"/>
                  </a:schemeClr>
                </a:solidFill>
              </a:rPr>
              <a:t>№</a:t>
            </a:r>
            <a:r>
              <a:rPr lang="ru-RU" sz="2000" dirty="0">
                <a:solidFill>
                  <a:schemeClr val="tx1">
                    <a:lumMod val="75000"/>
                  </a:schemeClr>
                </a:solidFill>
              </a:rPr>
              <a:t>1 – простые проценты, </a:t>
            </a:r>
            <a:endParaRPr lang="ru-RU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ru-RU" sz="2000" dirty="0" smtClean="0">
                <a:solidFill>
                  <a:schemeClr val="tx1">
                    <a:lumMod val="75000"/>
                  </a:schemeClr>
                </a:solidFill>
              </a:rPr>
              <a:t>№</a:t>
            </a:r>
            <a:r>
              <a:rPr lang="ru-RU" sz="2000" dirty="0">
                <a:solidFill>
                  <a:schemeClr val="tx1">
                    <a:lumMod val="75000"/>
                  </a:schemeClr>
                </a:solidFill>
              </a:rPr>
              <a:t>2 –</a:t>
            </a:r>
            <a:r>
              <a:rPr lang="ru-RU" sz="2000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ru-RU" sz="2000" dirty="0">
                <a:solidFill>
                  <a:schemeClr val="tx1">
                    <a:lumMod val="75000"/>
                  </a:schemeClr>
                </a:solidFill>
              </a:rPr>
              <a:t>сложные проценты </a:t>
            </a:r>
            <a:endParaRPr lang="ru-RU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ru-RU" sz="2000" dirty="0" smtClean="0">
                <a:solidFill>
                  <a:schemeClr val="tx1">
                    <a:lumMod val="75000"/>
                  </a:schemeClr>
                </a:solidFill>
              </a:rPr>
              <a:t>(</a:t>
            </a:r>
            <a:r>
              <a:rPr lang="ru-RU" sz="2000" dirty="0">
                <a:solidFill>
                  <a:schemeClr val="tx1">
                    <a:lumMod val="75000"/>
                  </a:schemeClr>
                </a:solidFill>
              </a:rPr>
              <a:t>основные условия Договора о </a:t>
            </a:r>
            <a:r>
              <a:rPr lang="ru-RU" sz="2000" dirty="0" smtClean="0">
                <a:solidFill>
                  <a:schemeClr val="tx1">
                    <a:lumMod val="75000"/>
                  </a:schemeClr>
                </a:solidFill>
              </a:rPr>
              <a:t>вкладе </a:t>
            </a:r>
            <a:r>
              <a:rPr lang="ru-RU" sz="2000" dirty="0">
                <a:solidFill>
                  <a:schemeClr val="tx1">
                    <a:lumMod val="75000"/>
                  </a:schemeClr>
                </a:solidFill>
              </a:rPr>
              <a:t>представлены в далее приведенной таблице</a:t>
            </a:r>
            <a:r>
              <a:rPr lang="ru-RU" sz="2000" dirty="0" smtClean="0">
                <a:solidFill>
                  <a:schemeClr val="tx1">
                    <a:lumMod val="75000"/>
                  </a:schemeClr>
                </a:solidFill>
              </a:rPr>
              <a:t>).</a:t>
            </a:r>
            <a:endParaRPr lang="ru-RU" sz="20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t>5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19435" y="4118131"/>
            <a:ext cx="704385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ru-RU" sz="2000" dirty="0">
                <a:solidFill>
                  <a:schemeClr val="tx1">
                    <a:lumMod val="75000"/>
                  </a:schemeClr>
                </a:solidFill>
              </a:rPr>
              <a:t>Составить выписки по счетам, с учетом заданных условий</a:t>
            </a:r>
            <a:r>
              <a:rPr lang="ru-RU" sz="2000" dirty="0" smtClean="0">
                <a:solidFill>
                  <a:schemeClr val="tx1">
                    <a:lumMod val="75000"/>
                  </a:schemeClr>
                </a:solidFill>
              </a:rPr>
              <a:t>.</a:t>
            </a:r>
            <a:endParaRPr lang="ru-RU" sz="2000" b="1" dirty="0" smtClean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9435" y="4596862"/>
            <a:ext cx="805246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ru-RU" sz="2000" dirty="0">
                <a:solidFill>
                  <a:schemeClr val="tx1">
                    <a:lumMod val="75000"/>
                  </a:schemeClr>
                </a:solidFill>
              </a:rPr>
              <a:t>Какая сумма будет на каждом вкладе на конец действия договора</a:t>
            </a:r>
            <a:r>
              <a:rPr lang="ru-RU" sz="2000" dirty="0" smtClean="0">
                <a:solidFill>
                  <a:schemeClr val="tx1">
                    <a:lumMod val="75000"/>
                  </a:schemeClr>
                </a:solidFill>
              </a:rPr>
              <a:t>?</a:t>
            </a:r>
            <a:endParaRPr lang="ru-RU" sz="2000" b="1" dirty="0" smtClean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5075593"/>
            <a:ext cx="698498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2000" dirty="0">
                <a:solidFill>
                  <a:schemeClr val="tx1">
                    <a:lumMod val="75000"/>
                  </a:schemeClr>
                </a:solidFill>
              </a:rPr>
              <a:t>Какой вклад более выгодный для вкладчика и на сколько</a:t>
            </a:r>
            <a:r>
              <a:rPr lang="ru-RU" sz="2000" dirty="0" smtClean="0">
                <a:solidFill>
                  <a:schemeClr val="tx1">
                    <a:lumMod val="75000"/>
                  </a:schemeClr>
                </a:solidFill>
              </a:rPr>
              <a:t>?</a:t>
            </a:r>
            <a:endParaRPr lang="ru-RU" sz="20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642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1056718" y="260648"/>
            <a:ext cx="7477683" cy="658912"/>
          </a:xfrm>
        </p:spPr>
        <p:txBody>
          <a:bodyPr rtlCol="0">
            <a:normAutofit/>
          </a:bodyPr>
          <a:lstStyle/>
          <a:p>
            <a:pPr algn="ctr"/>
            <a:r>
              <a:rPr lang="ru-RU" dirty="0" smtClean="0"/>
              <a:t>Условия </a:t>
            </a:r>
            <a:r>
              <a:rPr lang="ru-RU" dirty="0"/>
              <a:t>Договора о вкладе</a:t>
            </a:r>
            <a:endParaRPr lang="ru-RU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t>6</a:t>
            </a:fld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0790493"/>
              </p:ext>
            </p:extLst>
          </p:nvPr>
        </p:nvGraphicFramePr>
        <p:xfrm>
          <a:off x="1164423" y="969930"/>
          <a:ext cx="7440025" cy="523691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805987"/>
                <a:gridCol w="1872208"/>
                <a:gridCol w="1761830"/>
              </a:tblGrid>
              <a:tr h="370840"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3452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9799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9600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13119" y="1943118"/>
            <a:ext cx="241194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/>
              <a:t>Дата заключения договора</a:t>
            </a:r>
            <a:endParaRPr lang="ru-RU" sz="1400" b="1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224083" y="3421223"/>
            <a:ext cx="264155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/>
              <a:t>Дата окончания срока вклада</a:t>
            </a:r>
            <a:endParaRPr lang="ru-RU" sz="1400" b="1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1226716" y="3805256"/>
            <a:ext cx="265252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/>
              <a:t>Процентная ставка по вкладу</a:t>
            </a:r>
            <a:endParaRPr lang="ru-RU" sz="1400" b="1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1224083" y="4565436"/>
            <a:ext cx="329925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ru-RU" sz="1400" b="1" dirty="0" smtClean="0"/>
              <a:t>Расходные </a:t>
            </a:r>
            <a:r>
              <a:rPr lang="ru-RU" sz="1400" b="1" dirty="0"/>
              <a:t>операции по вкладу, руб.</a:t>
            </a:r>
            <a:endParaRPr lang="ru-RU" sz="1400" b="1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1213119" y="4938774"/>
            <a:ext cx="366420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/>
              <a:t>Количество раз начисляемых </a:t>
            </a:r>
            <a:r>
              <a:rPr lang="ru-RU" sz="1400" b="1" dirty="0" smtClean="0"/>
              <a:t>процентов</a:t>
            </a:r>
            <a:endParaRPr lang="ru-RU" sz="1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232090" y="5295257"/>
            <a:ext cx="337182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/>
              <a:t>Сумма на вкладе на конец срока, руб.</a:t>
            </a:r>
            <a:endParaRPr lang="ru-RU" sz="1400" b="1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1235219" y="5696118"/>
            <a:ext cx="338213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ru-RU" sz="1400" b="1" dirty="0"/>
              <a:t>Сумма начисленных процентов за период действия договора, руб.</a:t>
            </a:r>
            <a:endParaRPr lang="ru-RU" sz="1400" b="1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1213119" y="2333491"/>
            <a:ext cx="173432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/>
              <a:t>Сумма вклада, руб.</a:t>
            </a:r>
            <a:endParaRPr lang="ru-RU" sz="1400" b="1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1213119" y="2713226"/>
            <a:ext cx="135864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/>
              <a:t>Валюта вклада</a:t>
            </a:r>
            <a:endParaRPr lang="ru-RU" sz="1400" b="1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1213119" y="3081432"/>
            <a:ext cx="193303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/>
              <a:t>Срок вклада (период)</a:t>
            </a:r>
            <a:endParaRPr lang="ru-RU" sz="1400" b="1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5364088" y="1056584"/>
            <a:ext cx="97969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ВКЛАД №1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233228" y="1056584"/>
            <a:ext cx="97969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ВКЛАД №2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384228" y="1414517"/>
            <a:ext cx="106258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70C0"/>
                </a:solidFill>
              </a:rPr>
              <a:t>Простые</a:t>
            </a:r>
          </a:p>
          <a:p>
            <a:pPr algn="ctr"/>
            <a:r>
              <a:rPr lang="ru-RU" sz="1400" b="1" dirty="0" smtClean="0">
                <a:solidFill>
                  <a:srgbClr val="0070C0"/>
                </a:solidFill>
              </a:rPr>
              <a:t>проценты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290682" y="1414517"/>
            <a:ext cx="888064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</a:rPr>
              <a:t>Сложные </a:t>
            </a:r>
          </a:p>
          <a:p>
            <a:pPr algn="ctr"/>
            <a:r>
              <a:rPr lang="ru-RU" sz="1400" b="1" dirty="0" smtClean="0">
                <a:solidFill>
                  <a:srgbClr val="FF0000"/>
                </a:solidFill>
              </a:rPr>
              <a:t>проценты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468281" y="1945006"/>
            <a:ext cx="89447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/>
              <a:t>01.03.2020</a:t>
            </a:r>
            <a:endParaRPr lang="ru-RU" sz="1400" b="1" dirty="0" smtClean="0"/>
          </a:p>
        </p:txBody>
      </p:sp>
      <p:sp>
        <p:nvSpPr>
          <p:cNvPr id="25" name="TextBox 24"/>
          <p:cNvSpPr txBox="1"/>
          <p:nvPr/>
        </p:nvSpPr>
        <p:spPr>
          <a:xfrm>
            <a:off x="7283340" y="1941757"/>
            <a:ext cx="89447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/>
              <a:t>01.03.2020</a:t>
            </a:r>
            <a:endParaRPr lang="ru-RU" sz="1400" b="1" dirty="0" smtClean="0"/>
          </a:p>
        </p:txBody>
      </p:sp>
      <p:sp>
        <p:nvSpPr>
          <p:cNvPr id="26" name="TextBox 25"/>
          <p:cNvSpPr txBox="1"/>
          <p:nvPr/>
        </p:nvSpPr>
        <p:spPr>
          <a:xfrm>
            <a:off x="5594231" y="2304674"/>
            <a:ext cx="64601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700 000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07572" y="2299689"/>
            <a:ext cx="64601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700 000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096034" y="2667155"/>
            <a:ext cx="163897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Российский рубль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895426" y="2693496"/>
            <a:ext cx="163897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Российский рубль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568857" y="3081432"/>
            <a:ext cx="69333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1 месяц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383912" y="3081432"/>
            <a:ext cx="69333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1 месяц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481228" y="3422512"/>
            <a:ext cx="89447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01.07.2020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283340" y="3422512"/>
            <a:ext cx="89447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01.07.2020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346969" y="3799306"/>
            <a:ext cx="10139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2% в месяц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216108" y="3805582"/>
            <a:ext cx="10139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2% в месяц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224083" y="4166993"/>
            <a:ext cx="347542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ru-RU" sz="1400" b="1" dirty="0" smtClean="0"/>
              <a:t>Приходные операции </a:t>
            </a:r>
            <a:r>
              <a:rPr lang="ru-RU" sz="1400" b="1" dirty="0"/>
              <a:t>по вкладу, руб.</a:t>
            </a:r>
            <a:endParaRPr lang="ru-RU" sz="1400" b="1" dirty="0" smtClean="0"/>
          </a:p>
        </p:txBody>
      </p:sp>
      <p:sp>
        <p:nvSpPr>
          <p:cNvPr id="37" name="TextBox 36"/>
          <p:cNvSpPr txBox="1"/>
          <p:nvPr/>
        </p:nvSpPr>
        <p:spPr>
          <a:xfrm>
            <a:off x="5804240" y="4166993"/>
            <a:ext cx="9938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0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804240" y="4565436"/>
            <a:ext cx="9938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0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639207" y="4565436"/>
            <a:ext cx="9938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0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639207" y="4166993"/>
            <a:ext cx="9938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0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804240" y="4938774"/>
            <a:ext cx="9938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4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631191" y="4938774"/>
            <a:ext cx="9938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42513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  <p:bldP spid="11" grpId="0"/>
      <p:bldP spid="12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1115616" y="1052736"/>
            <a:ext cx="7418785" cy="4248472"/>
          </a:xfrm>
        </p:spPr>
        <p:txBody>
          <a:bodyPr rtlCol="0">
            <a:noAutofit/>
          </a:bodyPr>
          <a:lstStyle/>
          <a:p>
            <a:pPr marL="0" indent="0" algn="ctr">
              <a:lnSpc>
                <a:spcPct val="110000"/>
              </a:lnSpc>
              <a:spcBef>
                <a:spcPts val="600"/>
              </a:spcBef>
              <a:buNone/>
            </a:pPr>
            <a:r>
              <a:rPr lang="ru-RU" sz="5400" b="1" dirty="0" smtClean="0"/>
              <a:t>Простые </a:t>
            </a:r>
            <a:r>
              <a:rPr lang="ru-RU" sz="5400" b="1" dirty="0"/>
              <a:t>проценты</a:t>
            </a:r>
            <a:r>
              <a:rPr lang="ru-RU" sz="5400" dirty="0"/>
              <a:t> </a:t>
            </a:r>
            <a:r>
              <a:rPr lang="ru-RU" sz="5400" b="1" dirty="0" smtClean="0"/>
              <a:t>начисляются </a:t>
            </a:r>
            <a:r>
              <a:rPr lang="ru-RU" sz="5400" b="1" dirty="0"/>
              <a:t>на первоначальную сумму вклада</a:t>
            </a:r>
            <a:r>
              <a:rPr lang="ru-RU" sz="5400" dirty="0" smtClean="0"/>
              <a:t>.</a:t>
            </a:r>
            <a:endParaRPr lang="ru-RU" sz="54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4568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2"/>
          <p:cNvSpPr>
            <a:spLocks noGrp="1"/>
          </p:cNvSpPr>
          <p:nvPr>
            <p:ph type="title"/>
          </p:nvPr>
        </p:nvSpPr>
        <p:spPr>
          <a:xfrm>
            <a:off x="971599" y="233542"/>
            <a:ext cx="7776865" cy="459154"/>
          </a:xfrm>
        </p:spPr>
        <p:txBody>
          <a:bodyPr rtlCol="0">
            <a:normAutofit fontScale="90000"/>
          </a:bodyPr>
          <a:lstStyle/>
          <a:p>
            <a:pPr algn="ctr"/>
            <a:r>
              <a:rPr lang="ru-RU" sz="3200" b="1" dirty="0"/>
              <a:t>Вклад 1. Простые проценты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t>8</a:t>
            </a:fld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5073231"/>
              </p:ext>
            </p:extLst>
          </p:nvPr>
        </p:nvGraphicFramePr>
        <p:xfrm>
          <a:off x="953663" y="850016"/>
          <a:ext cx="7776864" cy="550633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66195"/>
                <a:gridCol w="767144"/>
                <a:gridCol w="810877"/>
                <a:gridCol w="1224136"/>
                <a:gridCol w="1224136"/>
                <a:gridCol w="3384376"/>
              </a:tblGrid>
              <a:tr h="922725"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ctr"/>
                      <a:r>
                        <a:rPr lang="ru-RU" sz="1200" dirty="0" smtClean="0">
                          <a:solidFill>
                            <a:schemeClr val="tx2"/>
                          </a:solidFill>
                        </a:rPr>
                        <a:t>№ п/п</a:t>
                      </a:r>
                      <a:endParaRPr lang="ru-RU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ctr"/>
                      <a:endParaRPr lang="ru-RU" sz="120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ctr"/>
                      <a:r>
                        <a:rPr lang="ru-RU" sz="1200" dirty="0" smtClean="0">
                          <a:solidFill>
                            <a:schemeClr val="tx2"/>
                          </a:solidFill>
                        </a:rPr>
                        <a:t>Дата</a:t>
                      </a:r>
                      <a:endParaRPr lang="ru-RU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ctr"/>
                      <a:r>
                        <a:rPr lang="ru-RU" sz="1200" dirty="0" smtClean="0">
                          <a:solidFill>
                            <a:schemeClr val="tx2"/>
                          </a:solidFill>
                        </a:rPr>
                        <a:t>Сумма вклада, руб.</a:t>
                      </a:r>
                      <a:endParaRPr lang="ru-RU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ctr"/>
                      <a:r>
                        <a:rPr lang="ru-RU" sz="1200" dirty="0" smtClean="0">
                          <a:solidFill>
                            <a:schemeClr val="tx2"/>
                          </a:solidFill>
                        </a:rPr>
                        <a:t>Сумма начисленных процентов, руб.</a:t>
                      </a:r>
                      <a:endParaRPr lang="ru-RU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2"/>
                          </a:solidFill>
                        </a:rPr>
                        <a:t>Сумма вклада после начисления процентов, руб.</a:t>
                      </a:r>
                      <a:endParaRPr lang="ru-RU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ctr"/>
                      <a:endParaRPr lang="ru-RU" sz="120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ctr"/>
                      <a:r>
                        <a:rPr lang="ru-RU" sz="1200" dirty="0" smtClean="0">
                          <a:solidFill>
                            <a:schemeClr val="tx2"/>
                          </a:solidFill>
                        </a:rPr>
                        <a:t>Комментарии</a:t>
                      </a:r>
                      <a:endParaRPr lang="ru-RU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17116"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9420"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050" b="1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l"/>
                      <a:endParaRPr lang="ru-RU" sz="1050" b="1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l"/>
                      <a:endParaRPr lang="ru-RU" sz="105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3448"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57496"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050" b="1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l"/>
                      <a:endParaRPr lang="ru-RU" sz="1050" b="1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l"/>
                      <a:endParaRPr lang="ru-RU" sz="1050" b="1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l"/>
                      <a:endParaRPr lang="ru-RU" sz="1050" b="1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l"/>
                      <a:endParaRPr lang="ru-RU" sz="1050" b="1" baseline="0" dirty="0" smtClean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50868"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87188"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050" b="1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l"/>
                      <a:endParaRPr lang="ru-RU" sz="1050" b="1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l"/>
                      <a:endParaRPr lang="ru-RU" sz="1050" b="1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l"/>
                      <a:endParaRPr lang="ru-RU" sz="1050" b="1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l"/>
                      <a:endParaRPr lang="ru-RU" sz="1050" b="1" baseline="0" dirty="0" smtClean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50656"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87188"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050" b="1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l"/>
                      <a:endParaRPr lang="ru-RU" sz="1050" b="1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l"/>
                      <a:endParaRPr lang="ru-RU" sz="1050" b="1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l"/>
                      <a:endParaRPr lang="ru-RU" sz="1050" b="1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l"/>
                      <a:endParaRPr lang="ru-RU" sz="1050" b="1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l"/>
                      <a:endParaRPr lang="ru-RU" sz="1050" b="1" dirty="0" smtClean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94138" y="1889482"/>
            <a:ext cx="265493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tx2"/>
                </a:solidFill>
              </a:rPr>
              <a:t>0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04603" y="2222057"/>
            <a:ext cx="265493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1100" dirty="0" smtClean="0">
                <a:solidFill>
                  <a:schemeClr val="tx2"/>
                </a:solidFill>
              </a:rPr>
              <a:t>1</a:t>
            </a:r>
            <a:endParaRPr lang="ru-RU" sz="1100" dirty="0">
              <a:solidFill>
                <a:schemeClr val="tx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04603" y="2775017"/>
            <a:ext cx="265493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tx2"/>
                </a:solidFill>
              </a:rPr>
              <a:t>2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5917" y="5080513"/>
            <a:ext cx="265493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tx2"/>
                </a:solidFill>
              </a:rPr>
              <a:t>4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04603" y="3927765"/>
            <a:ext cx="265493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1100" b="1" dirty="0">
                <a:solidFill>
                  <a:schemeClr val="tx2"/>
                </a:solidFill>
              </a:rPr>
              <a:t>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368000" y="1893600"/>
            <a:ext cx="64800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tx2"/>
                </a:solidFill>
              </a:rPr>
              <a:t>01.03.20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52492" y="2220197"/>
            <a:ext cx="64800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100" b="1" dirty="0">
                <a:solidFill>
                  <a:schemeClr val="tx2"/>
                </a:solidFill>
              </a:rPr>
              <a:t>3</a:t>
            </a:r>
            <a:r>
              <a:rPr lang="ru-RU" sz="1100" b="1" dirty="0" smtClean="0">
                <a:solidFill>
                  <a:schemeClr val="tx2"/>
                </a:solidFill>
              </a:rPr>
              <a:t>1.03.20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68000" y="2775017"/>
            <a:ext cx="64800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tx2"/>
                </a:solidFill>
              </a:rPr>
              <a:t>01.04.20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70643" y="3047754"/>
            <a:ext cx="64800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tx2"/>
                </a:solidFill>
              </a:rPr>
              <a:t>30.04.20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76336" y="3926225"/>
            <a:ext cx="64800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tx2"/>
                </a:solidFill>
              </a:rPr>
              <a:t>01.05.20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376336" y="4193426"/>
            <a:ext cx="64800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tx2"/>
                </a:solidFill>
              </a:rPr>
              <a:t>31.05.20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376336" y="5077433"/>
            <a:ext cx="64800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tx2"/>
                </a:solidFill>
              </a:rPr>
              <a:t>01.06.20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57839" y="5344634"/>
            <a:ext cx="64800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tx2"/>
                </a:solidFill>
              </a:rPr>
              <a:t>30.06.20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24369" y="1890990"/>
            <a:ext cx="64800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tx2"/>
                </a:solidFill>
              </a:rPr>
              <a:t>700 000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124369" y="2217587"/>
            <a:ext cx="64800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tx2"/>
                </a:solidFill>
              </a:rPr>
              <a:t>700 000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113904" y="2775016"/>
            <a:ext cx="64800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tx2"/>
                </a:solidFill>
              </a:rPr>
              <a:t>714 000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111623" y="3042217"/>
            <a:ext cx="64800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tx2"/>
                </a:solidFill>
              </a:rPr>
              <a:t>714 000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123009" y="3926225"/>
            <a:ext cx="64800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tx2"/>
                </a:solidFill>
              </a:rPr>
              <a:t>728 000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123009" y="4190297"/>
            <a:ext cx="64800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tx2"/>
                </a:solidFill>
              </a:rPr>
              <a:t>728 000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53755" y="5077433"/>
            <a:ext cx="64800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tx2"/>
                </a:solidFill>
              </a:rPr>
              <a:t>742 000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153755" y="5344634"/>
            <a:ext cx="64800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tx2"/>
                </a:solidFill>
              </a:rPr>
              <a:t>742 000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171198" y="2217587"/>
            <a:ext cx="64800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100" b="1" dirty="0" smtClean="0">
                <a:solidFill>
                  <a:srgbClr val="00B050"/>
                </a:solidFill>
              </a:rPr>
              <a:t>14 000</a:t>
            </a:r>
            <a:endParaRPr lang="ru-RU" sz="1100" b="1" dirty="0">
              <a:solidFill>
                <a:srgbClr val="00B05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171198" y="3053743"/>
            <a:ext cx="64800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100" b="1" dirty="0" smtClean="0">
                <a:solidFill>
                  <a:srgbClr val="00B050"/>
                </a:solidFill>
              </a:rPr>
              <a:t>14 000</a:t>
            </a:r>
            <a:endParaRPr lang="ru-RU" sz="1100" b="1" dirty="0">
              <a:solidFill>
                <a:srgbClr val="00B05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169297" y="4201823"/>
            <a:ext cx="64800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100" b="1" dirty="0" smtClean="0">
                <a:solidFill>
                  <a:srgbClr val="00B050"/>
                </a:solidFill>
              </a:rPr>
              <a:t>14 000</a:t>
            </a:r>
            <a:endParaRPr lang="ru-RU" sz="1100" b="1" dirty="0">
              <a:solidFill>
                <a:srgbClr val="00B05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169297" y="5344634"/>
            <a:ext cx="64800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100" b="1" dirty="0" smtClean="0">
                <a:solidFill>
                  <a:srgbClr val="00B050"/>
                </a:solidFill>
              </a:rPr>
              <a:t>14 000</a:t>
            </a:r>
            <a:endParaRPr lang="ru-RU" sz="1100" b="1" dirty="0">
              <a:solidFill>
                <a:srgbClr val="00B05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393509" y="2217586"/>
            <a:ext cx="64800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tx2"/>
                </a:solidFill>
              </a:rPr>
              <a:t>714 000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399849" y="3053742"/>
            <a:ext cx="64800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tx2"/>
                </a:solidFill>
              </a:rPr>
              <a:t>728 000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393509" y="4201823"/>
            <a:ext cx="64800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tx2"/>
                </a:solidFill>
              </a:rPr>
              <a:t>742 000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393509" y="5344634"/>
            <a:ext cx="64800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tx2"/>
                </a:solidFill>
              </a:rPr>
              <a:t>756 000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440338" y="2217585"/>
            <a:ext cx="2088232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ru-RU" sz="1100" b="1" dirty="0">
                <a:solidFill>
                  <a:schemeClr val="tx2"/>
                </a:solidFill>
              </a:rPr>
              <a:t>=700 000+700 </a:t>
            </a:r>
            <a:r>
              <a:rPr lang="ru-RU" sz="1100" b="1" dirty="0" smtClean="0">
                <a:solidFill>
                  <a:schemeClr val="tx2"/>
                </a:solidFill>
              </a:rPr>
              <a:t>000×0,02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468414" y="2516346"/>
            <a:ext cx="2088232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ru-RU" sz="1100" b="1" dirty="0">
                <a:solidFill>
                  <a:srgbClr val="0070C0"/>
                </a:solidFill>
              </a:rPr>
              <a:t>=700 </a:t>
            </a:r>
            <a:r>
              <a:rPr lang="ru-RU" sz="1100" b="1" dirty="0" smtClean="0">
                <a:solidFill>
                  <a:srgbClr val="0070C0"/>
                </a:solidFill>
              </a:rPr>
              <a:t>000×(</a:t>
            </a:r>
            <a:r>
              <a:rPr lang="ru-RU" sz="1100" b="1" dirty="0">
                <a:solidFill>
                  <a:srgbClr val="0070C0"/>
                </a:solidFill>
              </a:rPr>
              <a:t>1+0,02)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459424" y="3042217"/>
            <a:ext cx="316411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ru-RU" sz="1100" b="1" dirty="0">
                <a:solidFill>
                  <a:schemeClr val="tx2"/>
                </a:solidFill>
              </a:rPr>
              <a:t>=700 000+700 </a:t>
            </a:r>
            <a:r>
              <a:rPr lang="ru-RU" sz="1100" b="1" dirty="0" smtClean="0">
                <a:solidFill>
                  <a:schemeClr val="tx2"/>
                </a:solidFill>
              </a:rPr>
              <a:t>000×0,02+700 000×0,02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455414" y="3337235"/>
            <a:ext cx="316411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ru-RU" sz="1100" b="1" dirty="0">
                <a:solidFill>
                  <a:srgbClr val="0070C0"/>
                </a:solidFill>
              </a:rPr>
              <a:t>=700 </a:t>
            </a:r>
            <a:r>
              <a:rPr lang="ru-RU" sz="1100" b="1" dirty="0" smtClean="0">
                <a:solidFill>
                  <a:srgbClr val="0070C0"/>
                </a:solidFill>
              </a:rPr>
              <a:t>000×(1+0,02+0,02)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455414" y="3620756"/>
            <a:ext cx="316411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ru-RU" sz="1100" b="1" dirty="0">
                <a:solidFill>
                  <a:srgbClr val="FF0000"/>
                </a:solidFill>
              </a:rPr>
              <a:t>=700 </a:t>
            </a:r>
            <a:r>
              <a:rPr lang="ru-RU" sz="1100" b="1" dirty="0" smtClean="0">
                <a:solidFill>
                  <a:srgbClr val="FF0000"/>
                </a:solidFill>
              </a:rPr>
              <a:t>000×(1+0,02×2)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451845" y="4190297"/>
            <a:ext cx="3190610" cy="33855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ru-RU" sz="1100" b="1" dirty="0">
                <a:solidFill>
                  <a:schemeClr val="tx2"/>
                </a:solidFill>
              </a:rPr>
              <a:t>=700 000+700 </a:t>
            </a:r>
            <a:r>
              <a:rPr lang="ru-RU" sz="1100" b="1" dirty="0" smtClean="0">
                <a:solidFill>
                  <a:schemeClr val="tx2"/>
                </a:solidFill>
              </a:rPr>
              <a:t>000×0,02+700 000×0,02+</a:t>
            </a:r>
          </a:p>
          <a:p>
            <a:r>
              <a:rPr lang="ru-RU" sz="1100" b="1" dirty="0" smtClean="0">
                <a:solidFill>
                  <a:schemeClr val="tx2"/>
                </a:solidFill>
              </a:rPr>
              <a:t>   +</a:t>
            </a:r>
            <a:r>
              <a:rPr lang="ru-RU" sz="1100" b="1" dirty="0">
                <a:solidFill>
                  <a:schemeClr val="tx2"/>
                </a:solidFill>
              </a:rPr>
              <a:t>700 </a:t>
            </a:r>
            <a:r>
              <a:rPr lang="ru-RU" sz="1100" b="1" dirty="0" smtClean="0">
                <a:solidFill>
                  <a:schemeClr val="tx2"/>
                </a:solidFill>
              </a:rPr>
              <a:t>000×0,02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450186" y="4579063"/>
            <a:ext cx="316411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ru-RU" sz="1100" b="1" dirty="0">
                <a:solidFill>
                  <a:srgbClr val="0070C0"/>
                </a:solidFill>
              </a:rPr>
              <a:t>=700 </a:t>
            </a:r>
            <a:r>
              <a:rPr lang="ru-RU" sz="1100" b="1" dirty="0" smtClean="0">
                <a:solidFill>
                  <a:srgbClr val="0070C0"/>
                </a:solidFill>
              </a:rPr>
              <a:t>000×(1+0,02+0,02</a:t>
            </a:r>
            <a:r>
              <a:rPr lang="ru-RU" sz="1100" b="1" dirty="0">
                <a:solidFill>
                  <a:srgbClr val="0070C0"/>
                </a:solidFill>
              </a:rPr>
              <a:t>+0,02</a:t>
            </a:r>
            <a:r>
              <a:rPr lang="ru-RU" sz="1100" b="1" dirty="0" smtClean="0">
                <a:solidFill>
                  <a:srgbClr val="0070C0"/>
                </a:solidFill>
              </a:rPr>
              <a:t>)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453117" y="4824154"/>
            <a:ext cx="316411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ru-RU" sz="1100" b="1" dirty="0">
                <a:solidFill>
                  <a:srgbClr val="FF0000"/>
                </a:solidFill>
              </a:rPr>
              <a:t>=700 </a:t>
            </a:r>
            <a:r>
              <a:rPr lang="ru-RU" sz="1100" b="1" dirty="0" smtClean="0">
                <a:solidFill>
                  <a:srgbClr val="FF0000"/>
                </a:solidFill>
              </a:rPr>
              <a:t>000×(1+0,02×3)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450186" y="5344634"/>
            <a:ext cx="3190610" cy="33855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ru-RU" sz="1100" b="1" dirty="0">
                <a:solidFill>
                  <a:schemeClr val="tx2"/>
                </a:solidFill>
              </a:rPr>
              <a:t>=700 000+700 </a:t>
            </a:r>
            <a:r>
              <a:rPr lang="ru-RU" sz="1100" b="1" dirty="0" smtClean="0">
                <a:solidFill>
                  <a:schemeClr val="tx2"/>
                </a:solidFill>
              </a:rPr>
              <a:t>000×0,02+700 000×0,02+</a:t>
            </a:r>
          </a:p>
          <a:p>
            <a:r>
              <a:rPr lang="ru-RU" sz="1100" b="1" dirty="0" smtClean="0">
                <a:solidFill>
                  <a:schemeClr val="tx2"/>
                </a:solidFill>
              </a:rPr>
              <a:t>   +</a:t>
            </a:r>
            <a:r>
              <a:rPr lang="ru-RU" sz="1100" b="1" dirty="0">
                <a:solidFill>
                  <a:schemeClr val="tx2"/>
                </a:solidFill>
              </a:rPr>
              <a:t>700 </a:t>
            </a:r>
            <a:r>
              <a:rPr lang="ru-RU" sz="1100" b="1" dirty="0" smtClean="0">
                <a:solidFill>
                  <a:schemeClr val="tx2"/>
                </a:solidFill>
              </a:rPr>
              <a:t>000×0,02 </a:t>
            </a:r>
            <a:r>
              <a:rPr lang="ru-RU" sz="1100" b="1" dirty="0">
                <a:solidFill>
                  <a:schemeClr val="tx2"/>
                </a:solidFill>
              </a:rPr>
              <a:t>+700 </a:t>
            </a:r>
            <a:r>
              <a:rPr lang="ru-RU" sz="1100" b="1" dirty="0" smtClean="0">
                <a:solidFill>
                  <a:schemeClr val="tx2"/>
                </a:solidFill>
              </a:rPr>
              <a:t>000×0,02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447151" y="5758829"/>
            <a:ext cx="316411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ru-RU" sz="1100" b="1" dirty="0">
                <a:solidFill>
                  <a:srgbClr val="0070C0"/>
                </a:solidFill>
              </a:rPr>
              <a:t>=700 </a:t>
            </a:r>
            <a:r>
              <a:rPr lang="ru-RU" sz="1100" b="1" dirty="0" smtClean="0">
                <a:solidFill>
                  <a:srgbClr val="0070C0"/>
                </a:solidFill>
              </a:rPr>
              <a:t>000×(1+0,02+0,02</a:t>
            </a:r>
            <a:r>
              <a:rPr lang="ru-RU" sz="1100" b="1" dirty="0">
                <a:solidFill>
                  <a:srgbClr val="0070C0"/>
                </a:solidFill>
              </a:rPr>
              <a:t>+0,02</a:t>
            </a:r>
            <a:r>
              <a:rPr lang="ru-RU" sz="1100" b="1" dirty="0" smtClean="0">
                <a:solidFill>
                  <a:srgbClr val="0070C0"/>
                </a:solidFill>
              </a:rPr>
              <a:t>+0,02)</a:t>
            </a:r>
            <a:endParaRPr lang="ru-RU" sz="1100" b="1" dirty="0">
              <a:solidFill>
                <a:schemeClr val="tx2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455414" y="6057590"/>
            <a:ext cx="316411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ru-RU" sz="1100" b="1" dirty="0">
                <a:solidFill>
                  <a:srgbClr val="FF0000"/>
                </a:solidFill>
              </a:rPr>
              <a:t>=700 </a:t>
            </a:r>
            <a:r>
              <a:rPr lang="ru-RU" sz="1100" b="1" dirty="0" smtClean="0">
                <a:solidFill>
                  <a:srgbClr val="FF0000"/>
                </a:solidFill>
              </a:rPr>
              <a:t>000×(1+0,02×4)</a:t>
            </a:r>
            <a:endParaRPr lang="ru-RU" sz="11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967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0" grpId="0"/>
      <p:bldP spid="11" grpId="0"/>
      <p:bldP spid="12" grpId="0"/>
      <p:bldP spid="8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1056718" y="260648"/>
            <a:ext cx="7477683" cy="658912"/>
          </a:xfrm>
        </p:spPr>
        <p:txBody>
          <a:bodyPr rtlCol="0">
            <a:normAutofit/>
          </a:bodyPr>
          <a:lstStyle/>
          <a:p>
            <a:pPr algn="ctr"/>
            <a:r>
              <a:rPr lang="ru-RU" dirty="0" smtClean="0"/>
              <a:t>Условия </a:t>
            </a:r>
            <a:r>
              <a:rPr lang="ru-RU" dirty="0"/>
              <a:t>Договора о вкладе</a:t>
            </a:r>
            <a:endParaRPr lang="ru-RU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t>9</a:t>
            </a:fld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0790493"/>
              </p:ext>
            </p:extLst>
          </p:nvPr>
        </p:nvGraphicFramePr>
        <p:xfrm>
          <a:off x="1164423" y="969930"/>
          <a:ext cx="7440025" cy="523691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805987"/>
                <a:gridCol w="1872208"/>
                <a:gridCol w="1761830"/>
              </a:tblGrid>
              <a:tr h="370840"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3452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9799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9600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13119" y="1943118"/>
            <a:ext cx="241194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/>
              <a:t>Дата заключения договора</a:t>
            </a:r>
            <a:endParaRPr lang="ru-RU" sz="1400" b="1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224083" y="3421223"/>
            <a:ext cx="264155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/>
              <a:t>Дата окончания срока вклада</a:t>
            </a:r>
            <a:endParaRPr lang="ru-RU" sz="1400" b="1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1226716" y="3805256"/>
            <a:ext cx="265252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/>
              <a:t>Процентная ставка по вкладу</a:t>
            </a:r>
            <a:endParaRPr lang="ru-RU" sz="1400" b="1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1224083" y="4565436"/>
            <a:ext cx="329925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ru-RU" sz="1400" b="1" dirty="0" smtClean="0"/>
              <a:t>Расходные </a:t>
            </a:r>
            <a:r>
              <a:rPr lang="ru-RU" sz="1400" b="1" dirty="0"/>
              <a:t>операции по вкладу, руб.</a:t>
            </a:r>
            <a:endParaRPr lang="ru-RU" sz="1400" b="1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1213119" y="4938774"/>
            <a:ext cx="366420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/>
              <a:t>Количество раз начисляемых </a:t>
            </a:r>
            <a:r>
              <a:rPr lang="ru-RU" sz="1400" b="1" dirty="0" smtClean="0"/>
              <a:t>процентов</a:t>
            </a:r>
            <a:endParaRPr lang="ru-RU" sz="1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232090" y="5295257"/>
            <a:ext cx="337182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/>
              <a:t>Сумма на вкладе на конец срока, руб.</a:t>
            </a:r>
            <a:endParaRPr lang="ru-RU" sz="1400" b="1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1235219" y="5696118"/>
            <a:ext cx="338213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ru-RU" sz="1400" b="1" dirty="0"/>
              <a:t>Сумма начисленных процентов за период действия договора, руб.</a:t>
            </a:r>
            <a:endParaRPr lang="ru-RU" sz="1400" b="1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1213119" y="2333491"/>
            <a:ext cx="173432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/>
              <a:t>Сумма вклада, руб.</a:t>
            </a:r>
            <a:endParaRPr lang="ru-RU" sz="1400" b="1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1213119" y="2713226"/>
            <a:ext cx="135864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/>
              <a:t>Валюта вклада</a:t>
            </a:r>
            <a:endParaRPr lang="ru-RU" sz="1400" b="1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1213119" y="3081432"/>
            <a:ext cx="193303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/>
              <a:t>Срок вклада (период)</a:t>
            </a:r>
            <a:endParaRPr lang="ru-RU" sz="1400" b="1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5364088" y="1056584"/>
            <a:ext cx="97969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ВКЛАД №1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233228" y="1056584"/>
            <a:ext cx="97969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ВКЛАД №2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384228" y="1414517"/>
            <a:ext cx="106258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70C0"/>
                </a:solidFill>
              </a:rPr>
              <a:t>Простые</a:t>
            </a:r>
          </a:p>
          <a:p>
            <a:pPr algn="ctr"/>
            <a:r>
              <a:rPr lang="ru-RU" sz="1400" b="1" dirty="0" smtClean="0">
                <a:solidFill>
                  <a:srgbClr val="0070C0"/>
                </a:solidFill>
              </a:rPr>
              <a:t>проценты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290682" y="1414517"/>
            <a:ext cx="888064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</a:rPr>
              <a:t>Сложные </a:t>
            </a:r>
          </a:p>
          <a:p>
            <a:pPr algn="ctr"/>
            <a:r>
              <a:rPr lang="ru-RU" sz="1400" b="1" dirty="0" smtClean="0">
                <a:solidFill>
                  <a:srgbClr val="FF0000"/>
                </a:solidFill>
              </a:rPr>
              <a:t>проценты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468281" y="1945006"/>
            <a:ext cx="89447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/>
              <a:t>01.03.2020</a:t>
            </a:r>
            <a:endParaRPr lang="ru-RU" sz="1400" b="1" dirty="0" smtClean="0"/>
          </a:p>
        </p:txBody>
      </p:sp>
      <p:sp>
        <p:nvSpPr>
          <p:cNvPr id="25" name="TextBox 24"/>
          <p:cNvSpPr txBox="1"/>
          <p:nvPr/>
        </p:nvSpPr>
        <p:spPr>
          <a:xfrm>
            <a:off x="7283340" y="1941757"/>
            <a:ext cx="89447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/>
              <a:t>01.03.2020</a:t>
            </a:r>
            <a:endParaRPr lang="ru-RU" sz="1400" b="1" dirty="0" smtClean="0"/>
          </a:p>
        </p:txBody>
      </p:sp>
      <p:sp>
        <p:nvSpPr>
          <p:cNvPr id="26" name="TextBox 25"/>
          <p:cNvSpPr txBox="1"/>
          <p:nvPr/>
        </p:nvSpPr>
        <p:spPr>
          <a:xfrm>
            <a:off x="5594231" y="2304674"/>
            <a:ext cx="64601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700 000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07572" y="2299689"/>
            <a:ext cx="64601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700 000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096034" y="2667155"/>
            <a:ext cx="163897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Российский рубль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895426" y="2693496"/>
            <a:ext cx="163897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Российский рубль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568857" y="3081432"/>
            <a:ext cx="69333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1 месяц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383912" y="3081432"/>
            <a:ext cx="69333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1 месяц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481228" y="3422512"/>
            <a:ext cx="89447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01.07.2020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283340" y="3422512"/>
            <a:ext cx="89447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01.07.2020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346969" y="3799306"/>
            <a:ext cx="10139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2% в месяц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216108" y="3805582"/>
            <a:ext cx="101393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2% в месяц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224083" y="4166993"/>
            <a:ext cx="347542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ru-RU" sz="1400" b="1" dirty="0" smtClean="0"/>
              <a:t>Приходные операции </a:t>
            </a:r>
            <a:r>
              <a:rPr lang="ru-RU" sz="1400" b="1" dirty="0"/>
              <a:t>по вкладу, руб.</a:t>
            </a:r>
            <a:endParaRPr lang="ru-RU" sz="1400" b="1" dirty="0" smtClean="0"/>
          </a:p>
        </p:txBody>
      </p:sp>
      <p:sp>
        <p:nvSpPr>
          <p:cNvPr id="37" name="TextBox 36"/>
          <p:cNvSpPr txBox="1"/>
          <p:nvPr/>
        </p:nvSpPr>
        <p:spPr>
          <a:xfrm>
            <a:off x="5804240" y="4166993"/>
            <a:ext cx="9938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0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804240" y="4565436"/>
            <a:ext cx="9938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0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639207" y="4565436"/>
            <a:ext cx="9938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0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639207" y="4166993"/>
            <a:ext cx="9938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0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804240" y="4938774"/>
            <a:ext cx="9938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4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631191" y="4938774"/>
            <a:ext cx="9938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/>
              <a:t>4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530927" y="5295257"/>
            <a:ext cx="64601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70C0"/>
                </a:solidFill>
              </a:rPr>
              <a:t>756 000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618550" y="5751051"/>
            <a:ext cx="54662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70C0"/>
                </a:solidFill>
              </a:rPr>
              <a:t>56 000</a:t>
            </a:r>
          </a:p>
        </p:txBody>
      </p:sp>
    </p:spTree>
    <p:extLst>
      <p:ext uri="{BB962C8B-B14F-4D97-AF65-F5344CB8AC3E}">
        <p14:creationId xmlns:p14="http://schemas.microsoft.com/office/powerpoint/2010/main" val="421722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</p:bldLst>
  </p:timing>
</p:sld>
</file>

<file path=ppt/theme/theme1.xml><?xml version="1.0" encoding="utf-8"?>
<a:theme xmlns:a="http://schemas.openxmlformats.org/drawingml/2006/main" name="Математика 16 х 9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9696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ctr">
          <a:defRPr b="1" dirty="0" smtClean="0">
            <a:solidFill>
              <a:schemeClr val="bg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16309082_TF02787947.potx" id="{3964D7A7-1B85-4031-AAD6-1B50F98CF473}" vid="{CAF00616-F4D4-4454-9A4A-5919532F2D53}"/>
    </a:ext>
  </a:extLst>
</a:theme>
</file>

<file path=ppt/theme/theme2.xml><?xml version="1.0" encoding="utf-8"?>
<a:theme xmlns:a="http://schemas.openxmlformats.org/drawingml/2006/main" name="Тема Offic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13216</TotalTime>
  <Words>1203</Words>
  <Application>Microsoft Office PowerPoint</Application>
  <PresentationFormat>Экран (4:3)</PresentationFormat>
  <Paragraphs>282</Paragraphs>
  <Slides>18</Slides>
  <Notes>18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Arial</vt:lpstr>
      <vt:lpstr>Calibri</vt:lpstr>
      <vt:lpstr>Cambria</vt:lpstr>
      <vt:lpstr>Cambria Math</vt:lpstr>
      <vt:lpstr>Euphemia</vt:lpstr>
      <vt:lpstr>Symbol</vt:lpstr>
      <vt:lpstr>Times New Roman</vt:lpstr>
      <vt:lpstr>Математика 16 х 9</vt:lpstr>
      <vt:lpstr>ОСНОВЫ ФИНАНСОВОЙ МАТЕМАТИКИ</vt:lpstr>
      <vt:lpstr>Задание</vt:lpstr>
      <vt:lpstr>Способы начисления процентов</vt:lpstr>
      <vt:lpstr>Презентация PowerPoint</vt:lpstr>
      <vt:lpstr>Презентация PowerPoint</vt:lpstr>
      <vt:lpstr>Условия Договора о вкладе</vt:lpstr>
      <vt:lpstr>Презентация PowerPoint</vt:lpstr>
      <vt:lpstr>Вклад 1. Простые проценты</vt:lpstr>
      <vt:lpstr>Условия Договора о вкладе</vt:lpstr>
      <vt:lpstr>Вклад 1. Простые проценты</vt:lpstr>
      <vt:lpstr>Вклад 1. Простые проценты</vt:lpstr>
      <vt:lpstr>Пословицы и поговорки про деньги</vt:lpstr>
      <vt:lpstr>Задания</vt:lpstr>
      <vt:lpstr>Пример задачи, представленной на олимпиаде </vt:lpstr>
      <vt:lpstr>Задание 2</vt:lpstr>
      <vt:lpstr>Задание 3</vt:lpstr>
      <vt:lpstr>РЕФЛЕКСИЯ</vt:lpstr>
      <vt:lpstr>СПАСИБО ЗА УРОК ! ВЫ МОЛОДЦЫ 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Финансовая грамотность школьника и практико- ориентированное задание 17 ЕГЭ (текстовая задача с экономическим содержанием)</dc:title>
  <dc:creator>KAT</dc:creator>
  <cp:lastModifiedBy>KAT</cp:lastModifiedBy>
  <cp:revision>368</cp:revision>
  <dcterms:created xsi:type="dcterms:W3CDTF">2018-11-25T18:27:52Z</dcterms:created>
  <dcterms:modified xsi:type="dcterms:W3CDTF">2021-10-20T07:08:56Z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